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Lato"/>
      <p:regular r:id="rId26"/>
      <p:bold r:id="rId27"/>
      <p:italic r:id="rId28"/>
      <p:boldItalic r:id="rId29"/>
    </p:embeddedFont>
    <p:embeddedFont>
      <p:font typeface="Lato Black"/>
      <p:bold r:id="rId30"/>
      <p:boldItalic r:id="rId31"/>
    </p:embeddedFont>
    <p:embeddedFont>
      <p:font typeface="PT Sans"/>
      <p:regular r:id="rId32"/>
      <p:bold r:id="rId33"/>
      <p:italic r:id="rId34"/>
      <p:boldItalic r:id="rId35"/>
    </p:embeddedFont>
    <p:embeddedFont>
      <p:font typeface="Varela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regular.fntdata"/><Relationship Id="rId25" Type="http://schemas.openxmlformats.org/officeDocument/2006/relationships/slide" Target="slides/slide20.xml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Black-boldItalic.fntdata"/><Relationship Id="rId30" Type="http://schemas.openxmlformats.org/officeDocument/2006/relationships/font" Target="fonts/LatoBlack-bold.fntdata"/><Relationship Id="rId11" Type="http://schemas.openxmlformats.org/officeDocument/2006/relationships/slide" Target="slides/slide6.xml"/><Relationship Id="rId33" Type="http://schemas.openxmlformats.org/officeDocument/2006/relationships/font" Target="fonts/PTSans-bold.fntdata"/><Relationship Id="rId10" Type="http://schemas.openxmlformats.org/officeDocument/2006/relationships/slide" Target="slides/slide5.xml"/><Relationship Id="rId32" Type="http://schemas.openxmlformats.org/officeDocument/2006/relationships/font" Target="fonts/PTSans-regular.fntdata"/><Relationship Id="rId13" Type="http://schemas.openxmlformats.org/officeDocument/2006/relationships/slide" Target="slides/slide8.xml"/><Relationship Id="rId35" Type="http://schemas.openxmlformats.org/officeDocument/2006/relationships/font" Target="fonts/PTSans-boldItalic.fntdata"/><Relationship Id="rId12" Type="http://schemas.openxmlformats.org/officeDocument/2006/relationships/slide" Target="slides/slide7.xml"/><Relationship Id="rId34" Type="http://schemas.openxmlformats.org/officeDocument/2006/relationships/font" Target="fonts/PT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Varela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3741b82683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3741b82683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47b40ead53_3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47b40ead53_3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374cfc919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374cfc919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374cfc919d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374cfc919d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374cfc919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374cfc919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374cfc919d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374cfc919d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374cfc919d_0_2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374cfc919d_0_2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374cfc919d_0_25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374cfc919d_0_25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47b40ead53_3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47b40ead53_3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47b40ead5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47b40ead5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47b40ead53_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47b40ead53_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374cfc919d_0_5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Who’s with us today?</a:t>
            </a:r>
            <a:endParaRPr/>
          </a:p>
        </p:txBody>
      </p:sp>
      <p:sp>
        <p:nvSpPr>
          <p:cNvPr id="250" name="Google Shape;250;g3374cfc919d_0_5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47b40ead5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47b40ead5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47b40ead53_2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47b40ead53_2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47b40ead53_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47b40ead53_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74cfc919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374cfc919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47b40ead53_3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47b40ead53_3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374cfc919d_0_20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374cfc919d_0_20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374cfc919d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374cfc919d_0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Due to us being in Demonstration mode, we won’t see data on our screen.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374cfc919d_0_2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374cfc919d_0_2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62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4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1.jpg"/><Relationship Id="rId3" Type="http://schemas.openxmlformats.org/officeDocument/2006/relationships/image" Target="../media/image30.png"/><Relationship Id="rId4" Type="http://schemas.openxmlformats.org/officeDocument/2006/relationships/image" Target="../media/image2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4.png"/><Relationship Id="rId3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61.pn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7.jpg"/><Relationship Id="rId4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7.jpg"/><Relationship Id="rId4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2.jpg"/><Relationship Id="rId4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5.pn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jpg"/><Relationship Id="rId3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60.png"/><Relationship Id="rId5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23.png"/><Relationship Id="rId6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Relationship Id="rId4" Type="http://schemas.openxmlformats.org/officeDocument/2006/relationships/image" Target="../media/image24.png"/><Relationship Id="rId5" Type="http://schemas.openxmlformats.org/officeDocument/2006/relationships/image" Target="../media/image53.png"/><Relationship Id="rId6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4"/>
          <p:cNvSpPr/>
          <p:nvPr>
            <p:ph idx="2" type="pic"/>
          </p:nvPr>
        </p:nvSpPr>
        <p:spPr>
          <a:xfrm>
            <a:off x="5786874" y="1554239"/>
            <a:ext cx="2538000" cy="1622700"/>
          </a:xfrm>
          <a:prstGeom prst="rect">
            <a:avLst/>
          </a:prstGeom>
          <a:noFill/>
          <a:ln>
            <a:noFill/>
          </a:ln>
        </p:spPr>
      </p:sp>
      <p:pic>
        <p:nvPicPr>
          <p:cNvPr descr="iMac.pdf" id="124" name="Google Shape;12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5392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26" name="Google Shape;12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28" name="Google Shape;128;p14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29" name="Google Shape;129;p14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33" name="Google Shape;133;p14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5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7" name="Google Shape;137;p15"/>
          <p:cNvSpPr txBox="1"/>
          <p:nvPr>
            <p:ph type="title"/>
          </p:nvPr>
        </p:nvSpPr>
        <p:spPr>
          <a:xfrm>
            <a:off x="2533100" y="2206800"/>
            <a:ext cx="42675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1" name="Google Shape;141;p16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2" name="Google Shape;142;p16"/>
          <p:cNvSpPr txBox="1"/>
          <p:nvPr>
            <p:ph type="title"/>
          </p:nvPr>
        </p:nvSpPr>
        <p:spPr>
          <a:xfrm>
            <a:off x="2361375" y="1974975"/>
            <a:ext cx="44307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Lato"/>
              <a:buNone/>
              <a:defRPr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46" name="Google Shape;146;p1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50" name="Google Shape;15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19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2" name="Google Shape;152;p19"/>
          <p:cNvSpPr txBox="1"/>
          <p:nvPr>
            <p:ph type="title"/>
          </p:nvPr>
        </p:nvSpPr>
        <p:spPr>
          <a:xfrm>
            <a:off x="592500" y="403575"/>
            <a:ext cx="40530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4" name="Google Shape;154;p2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56" name="Google Shape;156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7" name="Google Shape;157;p2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58" name="Google Shape;15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p20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2" name="Google Shape;162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63" name="Google Shape;163;p21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5" name="Google Shape;165;p21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6" name="Google Shape;166;p21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7" name="Google Shape;167;p21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8" name="Google Shape;168;p21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69" name="Google Shape;169;p21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70" name="Google Shape;17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2" name="Google Shape;172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" name="Google Shape;173;p22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74" name="Google Shape;174;p22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22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76" name="Google Shape;176;p22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7" name="Google Shape;177;p22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78" name="Google Shape;178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9" name="Google Shape;179;p22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0" name="Google Shape;180;p22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1" name="Google Shape;181;p22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186" name="Google Shape;186;p23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7" name="Google Shape;187;p23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8" name="Google Shape;188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189" name="Google Shape;189;p23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1" name="Google Shape;19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4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95" name="Google Shape;195;p24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6" name="Google Shape;196;p24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7" name="Google Shape;197;p2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8" name="Google Shape;198;p24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p2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03" name="Google Shape;203;p25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2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5" name="Google Shape;205;p25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6" name="Google Shape;206;p2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07" name="Google Shape;2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Content With Background 1">
  <p:cSld name="CUSTOM_41_3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10" name="Google Shape;210;p2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6"/>
          <p:cNvSpPr txBox="1"/>
          <p:nvPr/>
        </p:nvSpPr>
        <p:spPr>
          <a:xfrm>
            <a:off x="7033031" y="4758900"/>
            <a:ext cx="1613100" cy="1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700"/>
              <a:buFont typeface="Lato"/>
              <a:buNone/>
            </a:pPr>
            <a:r>
              <a:rPr lang="en" sz="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509.688.9536 | support@schooldata.net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13" name="Google Shape;213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69" y="4748049"/>
            <a:ext cx="1528026" cy="1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6" name="Google Shape;216;p26"/>
          <p:cNvSpPr txBox="1"/>
          <p:nvPr>
            <p:ph idx="1" type="body"/>
          </p:nvPr>
        </p:nvSpPr>
        <p:spPr>
          <a:xfrm>
            <a:off x="701888" y="1571606"/>
            <a:ext cx="7851000" cy="30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7" name="Google Shape;217;p26"/>
          <p:cNvSpPr txBox="1"/>
          <p:nvPr>
            <p:ph idx="2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7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/>
          <p:nvPr>
            <p:ph idx="2" type="pic"/>
          </p:nvPr>
        </p:nvSpPr>
        <p:spPr>
          <a:xfrm>
            <a:off x="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20" name="Google Shape;220;p27"/>
          <p:cNvSpPr/>
          <p:nvPr>
            <p:ph idx="3" type="pic"/>
          </p:nvPr>
        </p:nvSpPr>
        <p:spPr>
          <a:xfrm>
            <a:off x="18288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27"/>
          <p:cNvSpPr/>
          <p:nvPr>
            <p:ph idx="4" type="pic"/>
          </p:nvPr>
        </p:nvSpPr>
        <p:spPr>
          <a:xfrm>
            <a:off x="36576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27"/>
          <p:cNvSpPr/>
          <p:nvPr>
            <p:ph idx="5" type="pic"/>
          </p:nvPr>
        </p:nvSpPr>
        <p:spPr>
          <a:xfrm>
            <a:off x="54864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27"/>
          <p:cNvSpPr/>
          <p:nvPr>
            <p:ph idx="6" type="pic"/>
          </p:nvPr>
        </p:nvSpPr>
        <p:spPr>
          <a:xfrm>
            <a:off x="73152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27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26" name="Google Shape;226;p28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8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28" name="Google Shape;228;p28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9" name="Google Shape;229;p28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28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2" name="Google Shape;232;p28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33" name="Google Shape;23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 1">
  <p:cSld name="CUSTOM_9_1_2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35" name="Google Shape;235;p2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9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37" name="Google Shape;237;p29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38" name="Google Shape;238;p29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9" name="Google Shape;239;p29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0" name="Google Shape;240;p29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41" name="Google Shape;241;p29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42" name="Google Shape;24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9.jpg"/><Relationship Id="rId4" Type="http://schemas.openxmlformats.org/officeDocument/2006/relationships/image" Target="../media/image43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7" Type="http://schemas.openxmlformats.org/officeDocument/2006/relationships/image" Target="../media/image48.jpg"/><Relationship Id="rId8" Type="http://schemas.openxmlformats.org/officeDocument/2006/relationships/image" Target="../media/image4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6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 Connect Training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/>
          <p:nvPr>
            <p:ph type="title"/>
          </p:nvPr>
        </p:nvSpPr>
        <p:spPr>
          <a:xfrm>
            <a:off x="2533100" y="2206800"/>
            <a:ext cx="42675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Charts and Data Tables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0"/>
          <p:cNvSpPr txBox="1"/>
          <p:nvPr>
            <p:ph type="title"/>
          </p:nvPr>
        </p:nvSpPr>
        <p:spPr>
          <a:xfrm>
            <a:off x="592500" y="403575"/>
            <a:ext cx="4053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Behavior Charts</a:t>
            </a:r>
            <a:endParaRPr b="1"/>
          </a:p>
        </p:txBody>
      </p:sp>
      <p:sp>
        <p:nvSpPr>
          <p:cNvPr id="337" name="Google Shape;337;p40"/>
          <p:cNvSpPr txBox="1"/>
          <p:nvPr/>
        </p:nvSpPr>
        <p:spPr>
          <a:xfrm>
            <a:off x="665100" y="1294750"/>
            <a:ext cx="613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by Race, Gender and Program/Service Type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8" name="Google Shape;338;p40"/>
          <p:cNvSpPr txBox="1"/>
          <p:nvPr/>
        </p:nvSpPr>
        <p:spPr>
          <a:xfrm>
            <a:off x="665100" y="2039675"/>
            <a:ext cx="2580600" cy="14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Tiers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Excelling:  0.00-0.99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On-Track: 1.00-2.99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At Risk: 3.00-5.99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Off Track: 6.00-100.00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5699" y="1871175"/>
            <a:ext cx="5161250" cy="247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"/>
          <p:cNvSpPr txBox="1"/>
          <p:nvPr>
            <p:ph type="title"/>
          </p:nvPr>
        </p:nvSpPr>
        <p:spPr>
          <a:xfrm>
            <a:off x="583625" y="394700"/>
            <a:ext cx="4053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Attendance Charts</a:t>
            </a:r>
            <a:endParaRPr b="1"/>
          </a:p>
        </p:txBody>
      </p:sp>
      <p:sp>
        <p:nvSpPr>
          <p:cNvPr id="345" name="Google Shape;345;p41"/>
          <p:cNvSpPr txBox="1"/>
          <p:nvPr/>
        </p:nvSpPr>
        <p:spPr>
          <a:xfrm>
            <a:off x="665100" y="1132713"/>
            <a:ext cx="582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by Race, Gender and Program/Service Type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665100" y="2039675"/>
            <a:ext cx="2580600" cy="14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Tiers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Excelling: 95.00-100.00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On-Track: 90.00-94.99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At Risk: 80-89.99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Off Track:  0.00-79.99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7" name="Google Shape;34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5700" y="1877352"/>
            <a:ext cx="5426899" cy="2606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2"/>
          <p:cNvSpPr txBox="1"/>
          <p:nvPr>
            <p:ph type="title"/>
          </p:nvPr>
        </p:nvSpPr>
        <p:spPr>
          <a:xfrm>
            <a:off x="592500" y="403575"/>
            <a:ext cx="4053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Class Grades</a:t>
            </a:r>
            <a:endParaRPr b="1"/>
          </a:p>
        </p:txBody>
      </p:sp>
      <p:sp>
        <p:nvSpPr>
          <p:cNvPr id="353" name="Google Shape;353;p42"/>
          <p:cNvSpPr txBox="1"/>
          <p:nvPr/>
        </p:nvSpPr>
        <p:spPr>
          <a:xfrm>
            <a:off x="665100" y="1294750"/>
            <a:ext cx="55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by Race, Gender and Program/Service Type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4" name="Google Shape;354;p42"/>
          <p:cNvSpPr txBox="1"/>
          <p:nvPr/>
        </p:nvSpPr>
        <p:spPr>
          <a:xfrm>
            <a:off x="665100" y="2039675"/>
            <a:ext cx="3582600" cy="17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Tiers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Excelling: All grades are B or better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On-Track:  No Grade below a C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but not all grades are B or better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At Risk: Has at least one D grade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Off Track: Has at least one F grade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5" name="Google Shape;35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6325" y="1849363"/>
            <a:ext cx="4591502" cy="2171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3"/>
          <p:cNvSpPr txBox="1"/>
          <p:nvPr>
            <p:ph type="title"/>
          </p:nvPr>
        </p:nvSpPr>
        <p:spPr>
          <a:xfrm>
            <a:off x="592500" y="403575"/>
            <a:ext cx="4053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Gradebook Grades</a:t>
            </a:r>
            <a:endParaRPr b="1"/>
          </a:p>
        </p:txBody>
      </p:sp>
      <p:sp>
        <p:nvSpPr>
          <p:cNvPr id="361" name="Google Shape;361;p43"/>
          <p:cNvSpPr txBox="1"/>
          <p:nvPr/>
        </p:nvSpPr>
        <p:spPr>
          <a:xfrm>
            <a:off x="665100" y="1152925"/>
            <a:ext cx="8132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by Race, Gender and Program/Service Type, Data Table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By Period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2" name="Google Shape;362;p43"/>
          <p:cNvSpPr txBox="1"/>
          <p:nvPr/>
        </p:nvSpPr>
        <p:spPr>
          <a:xfrm>
            <a:off x="665100" y="2039675"/>
            <a:ext cx="3582600" cy="17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Tiers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Excelling:  All grades are B or better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On-Track:  No Grade below a C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but not all grades are B or better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At Risk: Has at least one D grade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Off Track: Has at least one F grade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3" name="Google Shape;36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6325" y="1908850"/>
            <a:ext cx="4591502" cy="2171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4"/>
          <p:cNvSpPr txBox="1"/>
          <p:nvPr>
            <p:ph type="title"/>
          </p:nvPr>
        </p:nvSpPr>
        <p:spPr>
          <a:xfrm>
            <a:off x="557050" y="403575"/>
            <a:ext cx="17397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Risk Index </a:t>
            </a:r>
            <a:endParaRPr b="1"/>
          </a:p>
        </p:txBody>
      </p:sp>
      <p:pic>
        <p:nvPicPr>
          <p:cNvPr id="369" name="Google Shape;36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28450"/>
            <a:ext cx="8839200" cy="233623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4"/>
          <p:cNvSpPr txBox="1"/>
          <p:nvPr/>
        </p:nvSpPr>
        <p:spPr>
          <a:xfrm>
            <a:off x="629625" y="1241525"/>
            <a:ext cx="7954800" cy="6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Review Risk Value, Level and the included risk factors (Attendance, Grades, Discipline).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the student name to navigate to the student dashboard for more information.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5"/>
          <p:cNvSpPr txBox="1"/>
          <p:nvPr>
            <p:ph type="title"/>
          </p:nvPr>
        </p:nvSpPr>
        <p:spPr>
          <a:xfrm>
            <a:off x="592500" y="403575"/>
            <a:ext cx="43914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On Track Success Data Table</a:t>
            </a:r>
            <a:endParaRPr/>
          </a:p>
        </p:txBody>
      </p:sp>
      <p:sp>
        <p:nvSpPr>
          <p:cNvPr id="376" name="Google Shape;376;p45"/>
          <p:cNvSpPr txBox="1"/>
          <p:nvPr/>
        </p:nvSpPr>
        <p:spPr>
          <a:xfrm>
            <a:off x="468350" y="1135125"/>
            <a:ext cx="67857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Includes Credits, Attendance, Discipline, Demographics, Service Statuses, Gradebook Grades by Term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7" name="Google Shape;37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350" y="1844575"/>
            <a:ext cx="6544575" cy="23996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5"/>
          <p:cNvSpPr txBox="1"/>
          <p:nvPr/>
        </p:nvSpPr>
        <p:spPr>
          <a:xfrm>
            <a:off x="7484675" y="2891000"/>
            <a:ext cx="1294800" cy="81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Filter any column to search data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79" name="Google Shape;379;p45"/>
          <p:cNvCxnSpPr>
            <a:stCxn id="378" idx="1"/>
          </p:cNvCxnSpPr>
          <p:nvPr/>
        </p:nvCxnSpPr>
        <p:spPr>
          <a:xfrm rot="10800000">
            <a:off x="6961475" y="2908700"/>
            <a:ext cx="523200" cy="390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6"/>
          <p:cNvSpPr txBox="1"/>
          <p:nvPr>
            <p:ph type="title"/>
          </p:nvPr>
        </p:nvSpPr>
        <p:spPr>
          <a:xfrm>
            <a:off x="2533100" y="2206800"/>
            <a:ext cx="42675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Help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7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Stock-1169954700 copy.jpg" id="252" name="Google Shape;252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4648" r="29099" t="0"/>
          <a:stretch/>
        </p:blipFill>
        <p:spPr>
          <a:xfrm>
            <a:off x="0" y="33019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253" name="Google Shape;253;p3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4533" l="22589" r="30912" t="14533"/>
          <a:stretch/>
        </p:blipFill>
        <p:spPr>
          <a:xfrm>
            <a:off x="1828800" y="33019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254" name="Google Shape;254;p31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4732" r="28619" t="0"/>
          <a:stretch/>
        </p:blipFill>
        <p:spPr>
          <a:xfrm>
            <a:off x="3657600" y="33019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255" name="Google Shape;255;p31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2288" l="26863" r="14031" t="9691"/>
          <a:stretch/>
        </p:blipFill>
        <p:spPr>
          <a:xfrm>
            <a:off x="5486399" y="33019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256" name="Google Shape;256;p31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41845" l="16203" r="2943" t="5411"/>
          <a:stretch/>
        </p:blipFill>
        <p:spPr>
          <a:xfrm>
            <a:off x="7315200" y="3301945"/>
            <a:ext cx="1828800" cy="18288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31"/>
          <p:cNvGrpSpPr/>
          <p:nvPr/>
        </p:nvGrpSpPr>
        <p:grpSpPr>
          <a:xfrm>
            <a:off x="4400050" y="2792205"/>
            <a:ext cx="343800" cy="35100"/>
            <a:chOff x="-112049" y="0"/>
            <a:chExt cx="458400" cy="46800"/>
          </a:xfrm>
        </p:grpSpPr>
        <p:sp>
          <p:nvSpPr>
            <p:cNvPr id="258" name="Google Shape;258;p31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59" name="Google Shape;259;p31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61" name="Google Shape;261;p31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262" name="Google Shape;262;p31"/>
          <p:cNvSpPr txBox="1"/>
          <p:nvPr/>
        </p:nvSpPr>
        <p:spPr>
          <a:xfrm>
            <a:off x="1" y="303900"/>
            <a:ext cx="91440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900"/>
              <a:buFont typeface="Lato"/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 sz="10400">
              <a:solidFill>
                <a:srgbClr val="467CBB"/>
              </a:solidFill>
            </a:endParaRPr>
          </a:p>
        </p:txBody>
      </p:sp>
      <p:sp>
        <p:nvSpPr>
          <p:cNvPr id="263" name="Google Shape;263;p31"/>
          <p:cNvSpPr txBox="1"/>
          <p:nvPr/>
        </p:nvSpPr>
        <p:spPr>
          <a:xfrm>
            <a:off x="1632244" y="2055994"/>
            <a:ext cx="4927200" cy="9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Lato Light"/>
              <a:buNone/>
            </a:pPr>
            <a:r>
              <a:rPr b="1" lang="en" sz="1700"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1900"/>
          </a:p>
        </p:txBody>
      </p:sp>
      <p:grpSp>
        <p:nvGrpSpPr>
          <p:cNvPr id="264" name="Google Shape;264;p31"/>
          <p:cNvGrpSpPr/>
          <p:nvPr/>
        </p:nvGrpSpPr>
        <p:grpSpPr>
          <a:xfrm>
            <a:off x="4400050" y="1877805"/>
            <a:ext cx="343800" cy="35100"/>
            <a:chOff x="-112049" y="0"/>
            <a:chExt cx="458400" cy="46800"/>
          </a:xfrm>
        </p:grpSpPr>
        <p:sp>
          <p:nvSpPr>
            <p:cNvPr id="265" name="Google Shape;265;p31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66" name="Google Shape;266;p31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67" name="Google Shape;267;p31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68" name="Google Shape;268;p31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id="269" name="Google Shape;269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86094" y="1912913"/>
            <a:ext cx="856631" cy="1022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9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Www.(yourdistrict).schooldata.net/connect/#/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3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4"/>
          <p:cNvSpPr txBox="1"/>
          <p:nvPr>
            <p:ph idx="1" type="body"/>
          </p:nvPr>
        </p:nvSpPr>
        <p:spPr>
          <a:xfrm>
            <a:off x="850100" y="1442575"/>
            <a:ext cx="3599400" cy="24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Getting There and More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Charts and Data Tables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Behavior Charts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Attendance Charts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Class Grades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Gradebook Grades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Risk Index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On Track Success Data Table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Help</a:t>
            </a:r>
            <a:endParaRPr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5"/>
          <p:cNvSpPr txBox="1"/>
          <p:nvPr>
            <p:ph type="title"/>
          </p:nvPr>
        </p:nvSpPr>
        <p:spPr>
          <a:xfrm>
            <a:off x="2533100" y="2206800"/>
            <a:ext cx="42675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Getting There and More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/>
        </p:nvSpPr>
        <p:spPr>
          <a:xfrm>
            <a:off x="4806500" y="807000"/>
            <a:ext cx="2589300" cy="709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Switch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and choose the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STAND dashboard.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5" name="Google Shape;295;p36"/>
          <p:cNvSpPr txBox="1"/>
          <p:nvPr/>
        </p:nvSpPr>
        <p:spPr>
          <a:xfrm>
            <a:off x="1108525" y="3724600"/>
            <a:ext cx="3609300" cy="674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Use the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Edit Page Data Settings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to adjust the enrollment status and or data year.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6" name="Google Shape;296;p36"/>
          <p:cNvSpPr txBox="1"/>
          <p:nvPr/>
        </p:nvSpPr>
        <p:spPr>
          <a:xfrm>
            <a:off x="682850" y="567550"/>
            <a:ext cx="2536200" cy="549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Select the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School Dashboard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in the left navigation.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7" name="Google Shape;29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600" y="1762938"/>
            <a:ext cx="5470473" cy="1617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36"/>
          <p:cNvCxnSpPr/>
          <p:nvPr/>
        </p:nvCxnSpPr>
        <p:spPr>
          <a:xfrm flipH="1">
            <a:off x="1374475" y="1117450"/>
            <a:ext cx="221700" cy="1968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9" name="Google Shape;299;p36"/>
          <p:cNvCxnSpPr/>
          <p:nvPr/>
        </p:nvCxnSpPr>
        <p:spPr>
          <a:xfrm flipH="1" rot="10800000">
            <a:off x="3272325" y="2243600"/>
            <a:ext cx="2039700" cy="1454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0" name="Google Shape;300;p36"/>
          <p:cNvCxnSpPr>
            <a:stCxn id="294" idx="2"/>
          </p:cNvCxnSpPr>
          <p:nvPr/>
        </p:nvCxnSpPr>
        <p:spPr>
          <a:xfrm flipH="1">
            <a:off x="6092450" y="1516500"/>
            <a:ext cx="8700" cy="32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01" name="Google Shape;30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1250" y="2154947"/>
            <a:ext cx="2204750" cy="1048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2" name="Google Shape;302;p36"/>
          <p:cNvCxnSpPr>
            <a:endCxn id="301" idx="1"/>
          </p:cNvCxnSpPr>
          <p:nvPr/>
        </p:nvCxnSpPr>
        <p:spPr>
          <a:xfrm>
            <a:off x="6065650" y="2154985"/>
            <a:ext cx="285600" cy="524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 txBox="1"/>
          <p:nvPr>
            <p:ph type="title"/>
          </p:nvPr>
        </p:nvSpPr>
        <p:spPr>
          <a:xfrm>
            <a:off x="526425" y="405926"/>
            <a:ext cx="54951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STAND Dashboard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8" name="Google Shape;308;p37"/>
          <p:cNvSpPr txBox="1"/>
          <p:nvPr>
            <p:ph idx="1" type="body"/>
          </p:nvPr>
        </p:nvSpPr>
        <p:spPr>
          <a:xfrm>
            <a:off x="526422" y="3040154"/>
            <a:ext cx="42372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309" name="Google Shape;309;p37"/>
          <p:cNvSpPr txBox="1"/>
          <p:nvPr/>
        </p:nvSpPr>
        <p:spPr>
          <a:xfrm>
            <a:off x="7220250" y="150175"/>
            <a:ext cx="1585800" cy="104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a term view from the tabs across the top of the page.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0" name="Google Shape;31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1426" y="1489829"/>
            <a:ext cx="5918951" cy="3084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1" name="Google Shape;311;p37"/>
          <p:cNvCxnSpPr>
            <a:stCxn id="312" idx="3"/>
          </p:cNvCxnSpPr>
          <p:nvPr/>
        </p:nvCxnSpPr>
        <p:spPr>
          <a:xfrm>
            <a:off x="1878450" y="2704775"/>
            <a:ext cx="1083600" cy="204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2" name="Google Shape;312;p37"/>
          <p:cNvSpPr txBox="1"/>
          <p:nvPr/>
        </p:nvSpPr>
        <p:spPr>
          <a:xfrm>
            <a:off x="292650" y="1383425"/>
            <a:ext cx="1585800" cy="2642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Hover over any bar for more detailed information.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the bar to see a detailed data table of the included students.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3" name="Google Shape;313;p37"/>
          <p:cNvCxnSpPr/>
          <p:nvPr/>
        </p:nvCxnSpPr>
        <p:spPr>
          <a:xfrm flipH="1">
            <a:off x="7218750" y="1241200"/>
            <a:ext cx="788100" cy="550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4" name="Google Shape;314;p37"/>
          <p:cNvSpPr txBox="1"/>
          <p:nvPr/>
        </p:nvSpPr>
        <p:spPr>
          <a:xfrm>
            <a:off x="1480975" y="4371975"/>
            <a:ext cx="2553900" cy="532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indicator to hide/show the bar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5" name="Google Shape;315;p37"/>
          <p:cNvCxnSpPr>
            <a:stCxn id="314" idx="3"/>
          </p:cNvCxnSpPr>
          <p:nvPr/>
        </p:nvCxnSpPr>
        <p:spPr>
          <a:xfrm flipH="1" rot="10800000">
            <a:off x="4034875" y="4309875"/>
            <a:ext cx="390300" cy="328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2750" y="1916498"/>
            <a:ext cx="6578501" cy="25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8"/>
          <p:cNvSpPr txBox="1"/>
          <p:nvPr>
            <p:ph type="title"/>
          </p:nvPr>
        </p:nvSpPr>
        <p:spPr>
          <a:xfrm>
            <a:off x="592500" y="403575"/>
            <a:ext cx="40530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Create Student Group</a:t>
            </a:r>
            <a:endParaRPr b="1"/>
          </a:p>
        </p:txBody>
      </p:sp>
      <p:sp>
        <p:nvSpPr>
          <p:cNvPr id="322" name="Google Shape;322;p38"/>
          <p:cNvSpPr txBox="1"/>
          <p:nvPr/>
        </p:nvSpPr>
        <p:spPr>
          <a:xfrm>
            <a:off x="886800" y="1197200"/>
            <a:ext cx="72897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the checkbox to the left of one or more students.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Selected Gear checkbox and choose Add Students to Student Group.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3" name="Google Shape;32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5318" y="2528150"/>
            <a:ext cx="3511600" cy="104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38"/>
          <p:cNvCxnSpPr/>
          <p:nvPr/>
        </p:nvCxnSpPr>
        <p:spPr>
          <a:xfrm>
            <a:off x="2332300" y="2208150"/>
            <a:ext cx="195000" cy="310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5" name="Google Shape;325;p38"/>
          <p:cNvSpPr txBox="1"/>
          <p:nvPr/>
        </p:nvSpPr>
        <p:spPr>
          <a:xfrm>
            <a:off x="6797450" y="477900"/>
            <a:ext cx="1835700" cy="612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Download Data Table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26" name="Google Shape;326;p38"/>
          <p:cNvCxnSpPr/>
          <p:nvPr/>
        </p:nvCxnSpPr>
        <p:spPr>
          <a:xfrm flipH="1">
            <a:off x="7688750" y="1090775"/>
            <a:ext cx="53100" cy="939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