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ato"/>
      <p:regular r:id="rId26"/>
      <p:bold r:id="rId27"/>
      <p:italic r:id="rId28"/>
      <p:boldItalic r:id="rId29"/>
    </p:embeddedFont>
    <p:embeddedFont>
      <p:font typeface="Lato Black"/>
      <p:bold r:id="rId30"/>
      <p:boldItalic r:id="rId31"/>
    </p:embeddedFont>
    <p:embeddedFont>
      <p:font typeface="PT Sans"/>
      <p:regular r:id="rId32"/>
      <p:bold r:id="rId33"/>
      <p:italic r:id="rId34"/>
      <p:boldItalic r:id="rId35"/>
    </p:embeddedFont>
    <p:embeddedFont>
      <p:font typeface="Varela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slide" Target="slides/slide20.xml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Black-boldItalic.fntdata"/><Relationship Id="rId30" Type="http://schemas.openxmlformats.org/officeDocument/2006/relationships/font" Target="fonts/LatoBlack-bold.fntdata"/><Relationship Id="rId11" Type="http://schemas.openxmlformats.org/officeDocument/2006/relationships/slide" Target="slides/slide6.xml"/><Relationship Id="rId33" Type="http://schemas.openxmlformats.org/officeDocument/2006/relationships/font" Target="fonts/PTSans-bold.fntdata"/><Relationship Id="rId10" Type="http://schemas.openxmlformats.org/officeDocument/2006/relationships/slide" Target="slides/slide5.xml"/><Relationship Id="rId32" Type="http://schemas.openxmlformats.org/officeDocument/2006/relationships/font" Target="fonts/PTSans-regular.fntdata"/><Relationship Id="rId13" Type="http://schemas.openxmlformats.org/officeDocument/2006/relationships/slide" Target="slides/slide8.xml"/><Relationship Id="rId35" Type="http://schemas.openxmlformats.org/officeDocument/2006/relationships/font" Target="fonts/PTSans-boldItalic.fntdata"/><Relationship Id="rId12" Type="http://schemas.openxmlformats.org/officeDocument/2006/relationships/slide" Target="slides/slide7.xml"/><Relationship Id="rId34" Type="http://schemas.openxmlformats.org/officeDocument/2006/relationships/font" Target="fonts/PT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Varela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741b8268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741b8268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7b40ead53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7b40ead53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374cfc91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374cfc91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74cfc919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74cfc919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74cfc919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74cfc91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74cfc919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374cfc919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74cfc919d_0_2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74cfc919d_0_2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74cfc919d_0_2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74cfc919d_0_2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47b40ead53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47b40ead53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7b40ead5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47b40ead5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47b40ead53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47b40ead53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74cfc919d_0_5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with us today?</a:t>
            </a:r>
            <a:endParaRPr/>
          </a:p>
        </p:txBody>
      </p:sp>
      <p:sp>
        <p:nvSpPr>
          <p:cNvPr id="250" name="Google Shape;250;g3374cfc919d_0_5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47b40ead5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47b40ead5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47b40ead53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47b40ead53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7b40ead53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7b40ead53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74cfc919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374cfc919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47b40ead53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47b40ead53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374cfc919d_0_2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374cfc919d_0_2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74cfc919d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74cfc919d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Due to us being in Demonstration mode, we won’t see data on our screen.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74cfc919d_0_2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74cfc919d_0_2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2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4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1.jpg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4.png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7.jpg"/><Relationship Id="rId4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2.jpg"/><Relationship Id="rId4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5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4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hyperlink" Target="mailto:support@schooldata.net" TargetMode="External"/><Relationship Id="rId4" Type="http://schemas.openxmlformats.org/officeDocument/2006/relationships/image" Target="../media/image60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53.png"/><Relationship Id="rId6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Course Registration 1">
  <p:cSld name="CUSTOM_47_1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7" name="Google Shape;7;p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9" name="Google Shape;9;p2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Course Registration and Resources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369" y="884306"/>
            <a:ext cx="4189333" cy="274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667" y="3989426"/>
            <a:ext cx="2964944" cy="45796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" name="Google Shape;12;p2"/>
          <p:cNvCxnSpPr/>
          <p:nvPr/>
        </p:nvCxnSpPr>
        <p:spPr>
          <a:xfrm>
            <a:off x="5431110" y="3304472"/>
            <a:ext cx="468300" cy="662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" name="Google Shape;13;p2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237" y="3164400"/>
            <a:ext cx="3253175" cy="18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89450" y="1408225"/>
            <a:ext cx="40101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Self Directed Learning">
  <p:cSld name="CUSTOM_9_1_2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95" name="Google Shape;95;p1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97" name="Google Shape;97;p11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8" name="Google Shape;98;p11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99" name="Google Shape;9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343475" y="309125"/>
            <a:ext cx="6560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Self Directed Learning</a:t>
            </a:r>
            <a:endParaRPr sz="800"/>
          </a:p>
        </p:txBody>
      </p:sp>
      <p:sp>
        <p:nvSpPr>
          <p:cNvPr id="101" name="Google Shape;101;p11"/>
          <p:cNvSpPr txBox="1"/>
          <p:nvPr/>
        </p:nvSpPr>
        <p:spPr>
          <a:xfrm>
            <a:off x="306950" y="1217150"/>
            <a:ext cx="624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To access </a:t>
            </a:r>
            <a:r>
              <a:rPr b="1"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Self Directed Learning</a:t>
            </a:r>
            <a:r>
              <a:rPr lang="en" sz="20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, click the bottom left corner on the left navigation: </a:t>
            </a:r>
            <a:endParaRPr sz="20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10984" t="0"/>
          <a:stretch/>
        </p:blipFill>
        <p:spPr>
          <a:xfrm>
            <a:off x="6903869" y="900763"/>
            <a:ext cx="1738350" cy="906412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5">
            <a:alphaModFix/>
          </a:blip>
          <a:srcRect b="10450" l="0" r="0" t="0"/>
          <a:stretch/>
        </p:blipFill>
        <p:spPr>
          <a:xfrm>
            <a:off x="446312" y="2017562"/>
            <a:ext cx="4893242" cy="264632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" name="Google Shape;104;p11"/>
          <p:cNvSpPr txBox="1"/>
          <p:nvPr/>
        </p:nvSpPr>
        <p:spPr>
          <a:xfrm>
            <a:off x="5733825" y="2537100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Written directions will describe tasks. Some tasks include short videos. 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Contents are searchable.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400"/>
              <a:buFont typeface="Lato"/>
              <a:buChar char="●"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Tasks can be checked off to the far right as completed or bookmark.</a:t>
            </a:r>
            <a:endParaRPr/>
          </a:p>
        </p:txBody>
      </p:sp>
      <p:cxnSp>
        <p:nvCxnSpPr>
          <p:cNvPr id="105" name="Google Shape;105;p11"/>
          <p:cNvCxnSpPr/>
          <p:nvPr/>
        </p:nvCxnSpPr>
        <p:spPr>
          <a:xfrm flipH="1">
            <a:off x="5022869" y="1733744"/>
            <a:ext cx="1881000" cy="700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Help Desk">
  <p:cSld name="OBJECT_1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/>
        </p:nvSpPr>
        <p:spPr>
          <a:xfrm>
            <a:off x="469150" y="4035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Help Desk</a:t>
            </a:r>
            <a:endParaRPr/>
          </a:p>
        </p:txBody>
      </p:sp>
      <p:sp>
        <p:nvSpPr>
          <p:cNvPr id="108" name="Google Shape;108;p12"/>
          <p:cNvSpPr txBox="1"/>
          <p:nvPr/>
        </p:nvSpPr>
        <p:spPr>
          <a:xfrm>
            <a:off x="469150" y="1202625"/>
            <a:ext cx="30000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Access our Help Desk by clicking on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life preserver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in the top right corner.  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Visit our Help Center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(Help Articles)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Request Help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(Email, Create Ticket)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2363F"/>
              </a:buClr>
              <a:buSzPts val="1800"/>
              <a:buFont typeface="Calibri"/>
              <a:buChar char="●"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View my Requests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(List of all your tickets in the system)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 rotWithShape="1">
          <a:blip r:embed="rId2">
            <a:alphaModFix/>
          </a:blip>
          <a:srcRect b="22504" l="0" r="0" t="0"/>
          <a:stretch/>
        </p:blipFill>
        <p:spPr>
          <a:xfrm>
            <a:off x="4421588" y="320664"/>
            <a:ext cx="3415650" cy="919200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 b="18586" l="0" r="0" t="0"/>
          <a:stretch/>
        </p:blipFill>
        <p:spPr>
          <a:xfrm>
            <a:off x="5537134" y="1173694"/>
            <a:ext cx="3469674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14828" l="0" r="0" t="0"/>
          <a:stretch/>
        </p:blipFill>
        <p:spPr>
          <a:xfrm>
            <a:off x="4781813" y="2493938"/>
            <a:ext cx="3131271" cy="19945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12" name="Google Shape;112;p12"/>
          <p:cNvCxnSpPr/>
          <p:nvPr/>
        </p:nvCxnSpPr>
        <p:spPr>
          <a:xfrm flipH="1" rot="10800000">
            <a:off x="3245825" y="513625"/>
            <a:ext cx="3108000" cy="1418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3" name="Google Shape;11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21751" y="47120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Page">
  <p:cSld name="BLANK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30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9225" y="1717300"/>
            <a:ext cx="399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Welcome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163" y="4644186"/>
            <a:ext cx="1572430" cy="3094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3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Agenda Page">
  <p:cSld name="26_Custom Layout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6838031" y="0"/>
            <a:ext cx="2306100" cy="5143500"/>
          </a:xfrm>
          <a:prstGeom prst="rect">
            <a:avLst/>
          </a:prstGeom>
          <a:solidFill>
            <a:srgbClr val="ECA30B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>
            <p:ph idx="2" type="pic"/>
          </p:nvPr>
        </p:nvSpPr>
        <p:spPr>
          <a:xfrm>
            <a:off x="5786874" y="1554239"/>
            <a:ext cx="2538000" cy="16227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ac.pdf" id="124" name="Google Shape;12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92282" y="1054821"/>
            <a:ext cx="4504938" cy="346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392" y="1361288"/>
            <a:ext cx="3489336" cy="18543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ogo-dark-sds-connect.svg" id="126" name="Google Shape;1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326" y="264860"/>
            <a:ext cx="1912950" cy="3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 txBox="1"/>
          <p:nvPr/>
        </p:nvSpPr>
        <p:spPr>
          <a:xfrm>
            <a:off x="377831" y="830300"/>
            <a:ext cx="441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Lato"/>
              <a:buNone/>
            </a:pPr>
            <a:r>
              <a:rPr b="1" lang="en" sz="30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000"/>
          </a:p>
        </p:txBody>
      </p:sp>
      <p:grpSp>
        <p:nvGrpSpPr>
          <p:cNvPr id="128" name="Google Shape;128;p14"/>
          <p:cNvGrpSpPr/>
          <p:nvPr/>
        </p:nvGrpSpPr>
        <p:grpSpPr>
          <a:xfrm>
            <a:off x="662329" y="4282985"/>
            <a:ext cx="734311" cy="131681"/>
            <a:chOff x="-112049" y="0"/>
            <a:chExt cx="458400" cy="46800"/>
          </a:xfrm>
        </p:grpSpPr>
        <p:sp>
          <p:nvSpPr>
            <p:cNvPr id="129" name="Google Shape;129;p14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850100" y="1442575"/>
            <a:ext cx="3134100" cy="24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ransition Card 1">
  <p:cSld name="CUSTOM_26_3_2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/>
          <p:cNvPicPr preferRelativeResize="0"/>
          <p:nvPr/>
        </p:nvPicPr>
        <p:blipFill rotWithShape="1">
          <a:blip r:embed="rId2">
            <a:alphaModFix/>
          </a:blip>
          <a:srcRect b="8947" l="0" r="1039" t="94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0" y="34978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7" name="Google Shape;137;p15"/>
          <p:cNvSpPr txBox="1"/>
          <p:nvPr>
            <p:ph type="title"/>
          </p:nvPr>
        </p:nvSpPr>
        <p:spPr>
          <a:xfrm>
            <a:off x="2533100" y="2206800"/>
            <a:ext cx="42675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Transition Title 2">
  <p:cSld name="CUSTOM_7_2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/>
          <p:nvPr/>
        </p:nvSpPr>
        <p:spPr>
          <a:xfrm>
            <a:off x="0" y="384133"/>
            <a:ext cx="9144000" cy="4375200"/>
          </a:xfrm>
          <a:prstGeom prst="rect">
            <a:avLst/>
          </a:prstGeom>
          <a:solidFill>
            <a:srgbClr val="597696">
              <a:alpha val="8039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47A"/>
              </a:buClr>
              <a:buSzPts val="1400"/>
              <a:buFont typeface="Avenir"/>
              <a:buNone/>
            </a:pPr>
            <a:r>
              <a:t/>
            </a:r>
            <a:endParaRPr b="1" i="0" sz="1400" u="none" cap="none" strike="noStrike">
              <a:solidFill>
                <a:srgbClr val="18447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1" name="Google Shape;141;p16"/>
          <p:cNvCxnSpPr/>
          <p:nvPr/>
        </p:nvCxnSpPr>
        <p:spPr>
          <a:xfrm>
            <a:off x="4227388" y="2876084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2" name="Google Shape;142;p16"/>
          <p:cNvSpPr txBox="1"/>
          <p:nvPr>
            <p:ph type="title"/>
          </p:nvPr>
        </p:nvSpPr>
        <p:spPr>
          <a:xfrm>
            <a:off x="2361375" y="1974975"/>
            <a:ext cx="4430700" cy="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None/>
              <a:defRPr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Blank with footer 1">
  <p:cSld name="BIG_NUMBER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99488" y="4705323"/>
            <a:ext cx="1572430" cy="30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Watermark Background 1">
  <p:cSld name="CUSTOM_5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46" name="Google Shape;146;p1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Blank with Line and Footer">
  <p:cSld name="CUSTOM_6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9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2" name="Google Shape;152;p19"/>
          <p:cNvSpPr txBox="1"/>
          <p:nvPr>
            <p:ph type="title"/>
          </p:nvPr>
        </p:nvSpPr>
        <p:spPr>
          <a:xfrm>
            <a:off x="592500" y="403575"/>
            <a:ext cx="4053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Watermark with line and foot">
  <p:cSld name="CUSTOM_9_1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54" name="Google Shape;154;p2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56" name="Google Shape;156;p2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57" name="Google Shape;157;p2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592500" y="334875"/>
            <a:ext cx="4130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sz="2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 My Courses ">
  <p:cSld name="CUSTOM_48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" name="Google Shape;18;p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704125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0" name="Google Shape;20;p3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" name="Google Shape;21;p3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My Courses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598850" y="1347725"/>
            <a:ext cx="37134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My Courses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View Course Details pdf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Email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Cancel Registration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Complete Course Evaluation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5194" y="321882"/>
            <a:ext cx="4443617" cy="307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891" y="3470531"/>
            <a:ext cx="1964063" cy="1123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"/>
          <p:cNvCxnSpPr/>
          <p:nvPr/>
        </p:nvCxnSpPr>
        <p:spPr>
          <a:xfrm flipH="1">
            <a:off x="6929794" y="3143850"/>
            <a:ext cx="1006500" cy="968100"/>
          </a:xfrm>
          <a:prstGeom prst="straightConnector1">
            <a:avLst/>
          </a:prstGeom>
          <a:noFill/>
          <a:ln cap="flat" cmpd="sng" w="28575">
            <a:solidFill>
              <a:srgbClr val="002F4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" name="Google Shape;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Content Left Side">
  <p:cSld name="CUSTOM_9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62" name="Google Shape;162;p21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68777864.jpg"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27929" r="16032" t="0"/>
          <a:stretch/>
        </p:blipFill>
        <p:spPr>
          <a:xfrm>
            <a:off x="5623080" y="0"/>
            <a:ext cx="3519697" cy="419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6440100" y="3080275"/>
            <a:ext cx="2703900" cy="798900"/>
          </a:xfrm>
          <a:prstGeom prst="rect">
            <a:avLst/>
          </a:prstGeom>
          <a:solidFill>
            <a:srgbClr val="F0B926">
              <a:alpha val="796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66" name="Google Shape;166;p21"/>
          <p:cNvSpPr txBox="1"/>
          <p:nvPr>
            <p:ph type="title"/>
          </p:nvPr>
        </p:nvSpPr>
        <p:spPr>
          <a:xfrm>
            <a:off x="692296" y="440075"/>
            <a:ext cx="47775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1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2" type="subTitle"/>
          </p:nvPr>
        </p:nvSpPr>
        <p:spPr>
          <a:xfrm>
            <a:off x="6630413" y="3212040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9" name="Google Shape;169;p21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Content Right Side">
  <p:cSld name="CUSTOM_10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72" name="Google Shape;172;p22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2"/>
          <p:cNvGrpSpPr/>
          <p:nvPr/>
        </p:nvGrpSpPr>
        <p:grpSpPr>
          <a:xfrm>
            <a:off x="3330" y="0"/>
            <a:ext cx="3520816" cy="4192929"/>
            <a:chOff x="0" y="0"/>
            <a:chExt cx="4694421" cy="5590573"/>
          </a:xfrm>
        </p:grpSpPr>
        <p:pic>
          <p:nvPicPr>
            <p:cNvPr descr="iStock-1068777864.jpg" id="174" name="Google Shape;174;p22"/>
            <p:cNvPicPr preferRelativeResize="0"/>
            <p:nvPr/>
          </p:nvPicPr>
          <p:blipFill rotWithShape="1">
            <a:blip r:embed="rId3">
              <a:alphaModFix/>
            </a:blip>
            <a:srcRect b="0" l="27929" r="16032" t="0"/>
            <a:stretch/>
          </p:blipFill>
          <p:spPr>
            <a:xfrm>
              <a:off x="0" y="0"/>
              <a:ext cx="4692931" cy="5590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22"/>
            <p:cNvSpPr/>
            <p:nvPr/>
          </p:nvSpPr>
          <p:spPr>
            <a:xfrm>
              <a:off x="1008021" y="4107031"/>
              <a:ext cx="3686400" cy="1065000"/>
            </a:xfrm>
            <a:prstGeom prst="rect">
              <a:avLst/>
            </a:prstGeom>
            <a:solidFill>
              <a:srgbClr val="F0B926">
                <a:alpha val="7961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Varela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endParaRPr>
            </a:p>
          </p:txBody>
        </p:sp>
      </p:grpSp>
      <p:cxnSp>
        <p:nvCxnSpPr>
          <p:cNvPr id="176" name="Google Shape;176;p22"/>
          <p:cNvCxnSpPr/>
          <p:nvPr/>
        </p:nvCxnSpPr>
        <p:spPr>
          <a:xfrm>
            <a:off x="4132137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1010578" y="3203829"/>
            <a:ext cx="2413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8" name="Google Shape;178;p22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79" name="Google Shape;179;p22"/>
          <p:cNvCxnSpPr/>
          <p:nvPr/>
        </p:nvCxnSpPr>
        <p:spPr>
          <a:xfrm>
            <a:off x="4182144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0" name="Google Shape;180;p22"/>
          <p:cNvSpPr txBox="1"/>
          <p:nvPr>
            <p:ph type="title"/>
          </p:nvPr>
        </p:nvSpPr>
        <p:spPr>
          <a:xfrm>
            <a:off x="3967198" y="414300"/>
            <a:ext cx="5049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" name="Google Shape;181;p22"/>
          <p:cNvSpPr txBox="1"/>
          <p:nvPr>
            <p:ph idx="2" type="subTitle"/>
          </p:nvPr>
        </p:nvSpPr>
        <p:spPr>
          <a:xfrm>
            <a:off x="4111800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Right Content 2">
  <p:cSld name="CUSTOM_13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185" name="Google Shape;185;p23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218988058.jpg"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11310" r="32727" t="0"/>
          <a:stretch/>
        </p:blipFill>
        <p:spPr>
          <a:xfrm>
            <a:off x="3331" y="0"/>
            <a:ext cx="3519698" cy="41929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3"/>
          <p:cNvCxnSpPr/>
          <p:nvPr/>
        </p:nvCxnSpPr>
        <p:spPr>
          <a:xfrm>
            <a:off x="412261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8" name="Google Shape;188;p23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sp>
        <p:nvSpPr>
          <p:cNvPr id="189" name="Google Shape;189;p23"/>
          <p:cNvSpPr txBox="1"/>
          <p:nvPr>
            <p:ph type="title"/>
          </p:nvPr>
        </p:nvSpPr>
        <p:spPr>
          <a:xfrm>
            <a:off x="3920050" y="527550"/>
            <a:ext cx="46368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40332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4351" y="47846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Question 1">
  <p:cSld name="CUSTOM_9_1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 rotWithShape="1">
          <a:blip r:embed="rId2">
            <a:alphaModFix/>
          </a:blip>
          <a:srcRect b="14602" l="0" r="0" t="0"/>
          <a:stretch/>
        </p:blipFill>
        <p:spPr>
          <a:xfrm>
            <a:off x="5869" y="-1594"/>
            <a:ext cx="9144000" cy="45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/>
          <p:nvPr/>
        </p:nvSpPr>
        <p:spPr>
          <a:xfrm>
            <a:off x="-9731" y="-9731"/>
            <a:ext cx="9144000" cy="4555200"/>
          </a:xfrm>
          <a:prstGeom prst="rect">
            <a:avLst/>
          </a:prstGeom>
          <a:solidFill>
            <a:srgbClr val="FFFFFF">
              <a:alpha val="8101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5" name="Google Shape;195;p24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196" name="Google Shape;196;p24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7" name="Google Shape;197;p24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8" name="Google Shape;198;p24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Question 2">
  <p:cSld name="CUSTOM_43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descr="iStock-670415178.jpg" id="203" name="Google Shape;203;p25"/>
          <p:cNvPicPr preferRelativeResize="0"/>
          <p:nvPr/>
        </p:nvPicPr>
        <p:blipFill rotWithShape="1">
          <a:blip r:embed="rId2">
            <a:alphaModFix/>
          </a:blip>
          <a:srcRect b="35627" l="0" r="0" t="18513"/>
          <a:stretch/>
        </p:blipFill>
        <p:spPr>
          <a:xfrm>
            <a:off x="-2169" y="1421794"/>
            <a:ext cx="9148286" cy="28578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2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buNone/>
              <a:defRPr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Content With Background 1">
  <p:cSld name="CUSTOM_41_3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10" name="Google Shape;210;p2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2" name="Google Shape;212;p26"/>
          <p:cNvSpPr txBox="1"/>
          <p:nvPr/>
        </p:nvSpPr>
        <p:spPr>
          <a:xfrm>
            <a:off x="7033031" y="4758900"/>
            <a:ext cx="1613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700"/>
              <a:buFont typeface="Lato"/>
              <a:buNone/>
            </a:pPr>
            <a:r>
              <a:rPr lang="en" sz="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509.688.9536 | support@schooldata.net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69" y="4748049"/>
            <a:ext cx="1528026" cy="1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701888" y="1571606"/>
            <a:ext cx="78510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7" name="Google Shape;217;p26"/>
          <p:cNvSpPr txBox="1"/>
          <p:nvPr>
            <p:ph idx="2" type="subTitle"/>
          </p:nvPr>
        </p:nvSpPr>
        <p:spPr>
          <a:xfrm>
            <a:off x="718519" y="1260244"/>
            <a:ext cx="4904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>
            <p:ph idx="2" type="pic"/>
          </p:nvPr>
        </p:nvSpPr>
        <p:spPr>
          <a:xfrm>
            <a:off x="0" y="2754085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27"/>
          <p:cNvSpPr/>
          <p:nvPr>
            <p:ph idx="3" type="pic"/>
          </p:nvPr>
        </p:nvSpPr>
        <p:spPr>
          <a:xfrm>
            <a:off x="1828800" y="2754085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27"/>
          <p:cNvSpPr/>
          <p:nvPr>
            <p:ph idx="4" type="pic"/>
          </p:nvPr>
        </p:nvSpPr>
        <p:spPr>
          <a:xfrm>
            <a:off x="3657600" y="2754085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27"/>
          <p:cNvSpPr/>
          <p:nvPr>
            <p:ph idx="5" type="pic"/>
          </p:nvPr>
        </p:nvSpPr>
        <p:spPr>
          <a:xfrm>
            <a:off x="5486400" y="2754085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>
            <p:ph idx="6" type="pic"/>
          </p:nvPr>
        </p:nvSpPr>
        <p:spPr>
          <a:xfrm>
            <a:off x="7315200" y="2754085"/>
            <a:ext cx="1828800" cy="18288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4419600" y="4629150"/>
            <a:ext cx="2133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alibri"/>
              <a:buNone/>
              <a:defRPr sz="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Content Left Side 1">
  <p:cSld name="CUSTOM_9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26" name="Google Shape;226;p28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28" name="Google Shape;228;p28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29" name="Google Shape;229;p28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701888" y="1571607"/>
            <a:ext cx="41370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1" name="Google Shape;231;p28"/>
          <p:cNvSpPr txBox="1"/>
          <p:nvPr>
            <p:ph idx="2" type="subTitle"/>
          </p:nvPr>
        </p:nvSpPr>
        <p:spPr>
          <a:xfrm>
            <a:off x="718515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rgbClr val="55595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2" name="Google Shape;232;p28"/>
          <p:cNvSpPr txBox="1"/>
          <p:nvPr>
            <p:ph idx="3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Content Left Side 1 1">
  <p:cSld name="CUSTOM_9_1_2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35" name="Google Shape;235;p29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237" name="Google Shape;237;p29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8" name="Google Shape;238;p29"/>
          <p:cNvSpPr txBox="1"/>
          <p:nvPr>
            <p:ph type="title"/>
          </p:nvPr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2400"/>
              <a:buFont typeface="Lato Black"/>
              <a:buNone/>
              <a:defRPr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701888" y="1571607"/>
            <a:ext cx="4137000" cy="29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79400" lvl="0" marL="457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79400" lvl="1" marL="914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79400" lvl="2" marL="1371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79400" lvl="3" marL="1828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9400" lvl="4" marL="22860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79400" lvl="5" marL="27432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79400" lvl="6" marL="32004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●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79400" lvl="7" marL="36576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○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79400" lvl="8" marL="4114800" marR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800"/>
              <a:buFont typeface="Lato"/>
              <a:buChar char="■"/>
              <a:defRPr sz="800">
                <a:solidFill>
                  <a:srgbClr val="7F7F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0" name="Google Shape;240;p29"/>
          <p:cNvSpPr txBox="1"/>
          <p:nvPr>
            <p:ph idx="2" type="subTitle"/>
          </p:nvPr>
        </p:nvSpPr>
        <p:spPr>
          <a:xfrm>
            <a:off x="718515" y="1401378"/>
            <a:ext cx="73266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95D"/>
              </a:buClr>
              <a:buSzPts val="1100"/>
              <a:buFont typeface="Lato"/>
              <a:buNone/>
              <a:defRPr b="1" sz="1100">
                <a:solidFill>
                  <a:srgbClr val="55595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1" name="Google Shape;241;p29"/>
          <p:cNvSpPr txBox="1"/>
          <p:nvPr>
            <p:ph idx="3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Clock Hour Transcripts">
  <p:cSld name="CUSTOM_49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29" name="Google Shape;29;p4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-28575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1" name="Google Shape;31;p4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" name="Google Shape;32;p4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Clock Hour Transcripts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560275" y="1528677"/>
            <a:ext cx="4353900" cy="2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My Records → Reports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Print Transcripts / Certificates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2 weeks after course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lang="en" sz="18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support@schooldata.net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with questions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4">
            <a:alphaModFix/>
          </a:blip>
          <a:srcRect b="0" l="0" r="26756" t="0"/>
          <a:stretch/>
        </p:blipFill>
        <p:spPr>
          <a:xfrm>
            <a:off x="5132438" y="1164891"/>
            <a:ext cx="3541932" cy="2813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 Attendance Verification - Zoom">
  <p:cSld name="CUSTOM_50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37" name="Google Shape;37;p5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39" name="Google Shape;39;p5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0" name="Google Shape;40;p5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788875" y="1992150"/>
            <a:ext cx="3693600" cy="25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Zoo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Participants button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at bottom of screen 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Hover over your name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the ellipsis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(...) or More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Rename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Name, District</a:t>
            </a:r>
            <a:r>
              <a:rPr lang="en" sz="1500">
                <a:latin typeface="Lato"/>
                <a:ea typeface="Lato"/>
                <a:cs typeface="Lato"/>
                <a:sym typeface="Lato"/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Change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registration</a:t>
            </a: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700" y="3086299"/>
            <a:ext cx="3563400" cy="80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750" y="2433988"/>
            <a:ext cx="35623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 Attendance Verification - GoTo">
  <p:cSld name="CUSTOM_50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47" name="Google Shape;47;p6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/>
          <p:nvPr/>
        </p:nvSpPr>
        <p:spPr>
          <a:xfrm>
            <a:off x="560269" y="4661306"/>
            <a:ext cx="8086200" cy="7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788863" y="11139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/>
        </p:nvSpPr>
        <p:spPr>
          <a:xfrm>
            <a:off x="692288" y="440065"/>
            <a:ext cx="73266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Attendance Verification for Clock Hours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788875" y="2078800"/>
            <a:ext cx="3236100" cy="25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GoTo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: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Select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Settings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On </a:t>
            </a:r>
            <a:r>
              <a:rPr b="1" lang="en" sz="1600">
                <a:latin typeface="Lato"/>
                <a:ea typeface="Lato"/>
                <a:cs typeface="Lato"/>
                <a:sym typeface="Lato"/>
              </a:rPr>
              <a:t>Profile tab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, change name.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First/Last Name and District</a:t>
            </a: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18525" y="1203100"/>
            <a:ext cx="7927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latin typeface="Lato Black"/>
                <a:ea typeface="Lato Black"/>
                <a:cs typeface="Lato Black"/>
                <a:sym typeface="Lato Black"/>
              </a:rPr>
              <a:t>Before logging off, be sure your NAME and EMAIL address used for registration is reflected so the instructor knows who attended.</a:t>
            </a:r>
            <a:endParaRPr sz="20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25" y="2078800"/>
            <a:ext cx="2284975" cy="23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 Zoom Chat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Zoom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125" y="834313"/>
            <a:ext cx="3205025" cy="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650" y="1459300"/>
            <a:ext cx="2529775" cy="10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/>
          <p:nvPr/>
        </p:nvSpPr>
        <p:spPr>
          <a:xfrm>
            <a:off x="1537050" y="1829000"/>
            <a:ext cx="41475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Toolbar &gt; Click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Everyone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(or select the participant you want to chat directly.)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Click 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Enter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or the </a:t>
            </a:r>
            <a:r>
              <a:rPr b="1" lang="en" sz="1800">
                <a:latin typeface="Lato"/>
                <a:ea typeface="Lato"/>
                <a:cs typeface="Lato"/>
                <a:sym typeface="Lato"/>
              </a:rPr>
              <a:t>Send icon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550" y="782250"/>
            <a:ext cx="1104096" cy="6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 GoTo Chat 1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403575" y="291950"/>
            <a:ext cx="4740000" cy="6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GoTo Chat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1537050" y="1829000"/>
            <a:ext cx="3572100" cy="1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Toolbar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Chat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Dropdown menu &gt;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Everyone (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 select the participant you want to chat)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Enter</a:t>
            </a:r>
            <a:endParaRPr b="1"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775" y="838300"/>
            <a:ext cx="1015325" cy="5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575" y="698350"/>
            <a:ext cx="1976600" cy="42648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475" y="752775"/>
            <a:ext cx="2448559" cy="778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8" name="Google Shape;68;p8"/>
          <p:cNvCxnSpPr/>
          <p:nvPr/>
        </p:nvCxnSpPr>
        <p:spPr>
          <a:xfrm flipH="1" rot="10800000">
            <a:off x="3837800" y="4783000"/>
            <a:ext cx="1691700" cy="3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9" name="Google Shape;69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2576" y="4691848"/>
            <a:ext cx="1362130" cy="27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 How to Log In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240425" y="257600"/>
            <a:ext cx="3769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How to Log In</a:t>
            </a:r>
            <a:endParaRPr sz="800"/>
          </a:p>
        </p:txBody>
      </p:sp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713" y="2606975"/>
            <a:ext cx="3723878" cy="181842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3">
            <a:alphaModFix/>
          </a:blip>
          <a:srcRect b="0" l="0" r="1127" t="0"/>
          <a:stretch/>
        </p:blipFill>
        <p:spPr>
          <a:xfrm>
            <a:off x="4571925" y="2606975"/>
            <a:ext cx="4251769" cy="1818425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" name="Google Shape;74;p9"/>
          <p:cNvSpPr txBox="1"/>
          <p:nvPr/>
        </p:nvSpPr>
        <p:spPr>
          <a:xfrm>
            <a:off x="1700200" y="1266525"/>
            <a:ext cx="55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The login page will be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one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of these examples: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240425" y="1798150"/>
            <a:ext cx="4104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Enter username or email from the SIS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4571863" y="1859950"/>
            <a:ext cx="4251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OR </a:t>
            </a:r>
            <a:endParaRPr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Authenticate With District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521725" y="4634650"/>
            <a:ext cx="642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*Note: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 Reset Password option, if necessary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001" y="477292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9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 Site Navigation">
  <p:cSld name="CUSTOM_9_1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ior-of-classroom-840793990_9813x3955.jpg" id="81" name="Google Shape;81;p10"/>
          <p:cNvPicPr preferRelativeResize="0"/>
          <p:nvPr/>
        </p:nvPicPr>
        <p:blipFill rotWithShape="1">
          <a:blip r:embed="rId2">
            <a:alphaModFix amt="3010"/>
          </a:blip>
          <a:srcRect b="0" l="14178" r="14178" t="0"/>
          <a:stretch/>
        </p:blipFill>
        <p:spPr>
          <a:xfrm>
            <a:off x="0" y="-5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/>
          <p:nvPr/>
        </p:nvSpPr>
        <p:spPr>
          <a:xfrm>
            <a:off x="788863" y="4545470"/>
            <a:ext cx="7578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Varela"/>
              <a:ea typeface="Varela"/>
              <a:cs typeface="Varela"/>
              <a:sym typeface="Varela"/>
            </a:endParaRPr>
          </a:p>
        </p:txBody>
      </p:sp>
      <p:cxnSp>
        <p:nvCxnSpPr>
          <p:cNvPr id="83" name="Google Shape;83;p10"/>
          <p:cNvCxnSpPr/>
          <p:nvPr/>
        </p:nvCxnSpPr>
        <p:spPr>
          <a:xfrm>
            <a:off x="788863" y="999659"/>
            <a:ext cx="707400" cy="0"/>
          </a:xfrm>
          <a:prstGeom prst="straightConnector1">
            <a:avLst/>
          </a:prstGeom>
          <a:noFill/>
          <a:ln cap="flat" cmpd="sng" w="57150">
            <a:solidFill>
              <a:srgbClr val="F0B827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84" name="Google Shape;84;p10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ato"/>
              <a:buNone/>
              <a:defRPr sz="1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7626" y="4715973"/>
            <a:ext cx="1362130" cy="2713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452350" y="2490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5595D"/>
                </a:solidFill>
                <a:latin typeface="Lato Black"/>
                <a:ea typeface="Lato Black"/>
                <a:cs typeface="Lato Black"/>
                <a:sym typeface="Lato Black"/>
              </a:rPr>
              <a:t>Site Navigation</a:t>
            </a:r>
            <a:endParaRPr sz="800"/>
          </a:p>
        </p:txBody>
      </p:sp>
      <p:pic>
        <p:nvPicPr>
          <p:cNvPr id="87" name="Google Shape;8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75" y="1165396"/>
            <a:ext cx="2852075" cy="5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0"/>
          <p:cNvSpPr txBox="1"/>
          <p:nvPr/>
        </p:nvSpPr>
        <p:spPr>
          <a:xfrm>
            <a:off x="3452350" y="895500"/>
            <a:ext cx="5383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Click the </a:t>
            </a:r>
            <a:r>
              <a:rPr b="1"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Site Navigation icon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 to start.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 Bundle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next click 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desired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</a:t>
            </a: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then click </a:t>
            </a: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Launch</a:t>
            </a:r>
            <a:r>
              <a:rPr lang="en" sz="1800">
                <a:solidFill>
                  <a:srgbClr val="32363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rgbClr val="32363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5">
            <a:alphaModFix/>
          </a:blip>
          <a:srcRect b="6524" l="0" r="0" t="0"/>
          <a:stretch/>
        </p:blipFill>
        <p:spPr>
          <a:xfrm>
            <a:off x="423919" y="2133188"/>
            <a:ext cx="4675275" cy="23022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53844" y="2007562"/>
            <a:ext cx="2999333" cy="24628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91" name="Google Shape;91;p10"/>
          <p:cNvCxnSpPr/>
          <p:nvPr/>
        </p:nvCxnSpPr>
        <p:spPr>
          <a:xfrm>
            <a:off x="4953525" y="1852669"/>
            <a:ext cx="730200" cy="902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10"/>
          <p:cNvCxnSpPr/>
          <p:nvPr/>
        </p:nvCxnSpPr>
        <p:spPr>
          <a:xfrm>
            <a:off x="4969219" y="1868363"/>
            <a:ext cx="2284500" cy="777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0"/>
          <p:cNvCxnSpPr/>
          <p:nvPr/>
        </p:nvCxnSpPr>
        <p:spPr>
          <a:xfrm flipH="1" rot="10800000">
            <a:off x="6448700" y="3348750"/>
            <a:ext cx="687000" cy="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jpg"/><Relationship Id="rId4" Type="http://schemas.openxmlformats.org/officeDocument/2006/relationships/image" Target="../media/image43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8.jpg"/><Relationship Id="rId8" Type="http://schemas.openxmlformats.org/officeDocument/2006/relationships/image" Target="../media/image4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type="title"/>
          </p:nvPr>
        </p:nvSpPr>
        <p:spPr>
          <a:xfrm>
            <a:off x="678350" y="3271575"/>
            <a:ext cx="2902500" cy="9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 Connect Training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>
            <p:ph type="title"/>
          </p:nvPr>
        </p:nvSpPr>
        <p:spPr>
          <a:xfrm>
            <a:off x="2533100" y="2206800"/>
            <a:ext cx="42675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Charts and Data Tables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0"/>
          <p:cNvSpPr txBox="1"/>
          <p:nvPr>
            <p:ph type="title"/>
          </p:nvPr>
        </p:nvSpPr>
        <p:spPr>
          <a:xfrm>
            <a:off x="592500" y="403575"/>
            <a:ext cx="4053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Behavior Charts</a:t>
            </a:r>
            <a:endParaRPr b="1"/>
          </a:p>
        </p:txBody>
      </p:sp>
      <p:sp>
        <p:nvSpPr>
          <p:cNvPr id="337" name="Google Shape;337;p40"/>
          <p:cNvSpPr txBox="1"/>
          <p:nvPr/>
        </p:nvSpPr>
        <p:spPr>
          <a:xfrm>
            <a:off x="665100" y="1294750"/>
            <a:ext cx="613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by Race, Gender and Program/Service Type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40"/>
          <p:cNvSpPr txBox="1"/>
          <p:nvPr/>
        </p:nvSpPr>
        <p:spPr>
          <a:xfrm>
            <a:off x="665100" y="2039675"/>
            <a:ext cx="25806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Tiers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Excelling:  0.00-0.99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On-Track: 1.00-2.99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 Risk: 3.00-5.99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 Track: 6.00-100.00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699" y="1871175"/>
            <a:ext cx="5161250" cy="247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/>
          <p:nvPr>
            <p:ph type="title"/>
          </p:nvPr>
        </p:nvSpPr>
        <p:spPr>
          <a:xfrm>
            <a:off x="583625" y="394700"/>
            <a:ext cx="4053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Attendance Charts</a:t>
            </a:r>
            <a:endParaRPr b="1"/>
          </a:p>
        </p:txBody>
      </p:sp>
      <p:sp>
        <p:nvSpPr>
          <p:cNvPr id="345" name="Google Shape;345;p41"/>
          <p:cNvSpPr txBox="1"/>
          <p:nvPr/>
        </p:nvSpPr>
        <p:spPr>
          <a:xfrm>
            <a:off x="665100" y="1132713"/>
            <a:ext cx="582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by Race, Gender and Program/Service Type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41"/>
          <p:cNvSpPr txBox="1"/>
          <p:nvPr/>
        </p:nvSpPr>
        <p:spPr>
          <a:xfrm>
            <a:off x="665100" y="2039675"/>
            <a:ext cx="25806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Tiers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Excelling: 95.00-100.00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On-Track: 90.00-94.99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 Risk: 80-89.99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 Track:  0.00-79.99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5700" y="1877352"/>
            <a:ext cx="5426899" cy="2606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2"/>
          <p:cNvSpPr txBox="1"/>
          <p:nvPr>
            <p:ph type="title"/>
          </p:nvPr>
        </p:nvSpPr>
        <p:spPr>
          <a:xfrm>
            <a:off x="592500" y="403575"/>
            <a:ext cx="4053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Class Grades</a:t>
            </a:r>
            <a:endParaRPr b="1"/>
          </a:p>
        </p:txBody>
      </p:sp>
      <p:sp>
        <p:nvSpPr>
          <p:cNvPr id="353" name="Google Shape;353;p42"/>
          <p:cNvSpPr txBox="1"/>
          <p:nvPr/>
        </p:nvSpPr>
        <p:spPr>
          <a:xfrm>
            <a:off x="665100" y="1294750"/>
            <a:ext cx="559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by Race, Gender and Program/Service Type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42"/>
          <p:cNvSpPr txBox="1"/>
          <p:nvPr/>
        </p:nvSpPr>
        <p:spPr>
          <a:xfrm>
            <a:off x="665100" y="2039675"/>
            <a:ext cx="3582600" cy="17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Tiers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Excelling: All grades are B or better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On-Track:  No Grade below a C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 not all grades are B or better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 Risk: Has at least one D grade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 Track: Has at least one F grade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5" name="Google Shape;3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325" y="1849363"/>
            <a:ext cx="4591502" cy="217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/>
          <p:nvPr>
            <p:ph type="title"/>
          </p:nvPr>
        </p:nvSpPr>
        <p:spPr>
          <a:xfrm>
            <a:off x="592500" y="403575"/>
            <a:ext cx="4053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Gradebook Grades</a:t>
            </a:r>
            <a:endParaRPr b="1"/>
          </a:p>
        </p:txBody>
      </p:sp>
      <p:sp>
        <p:nvSpPr>
          <p:cNvPr id="361" name="Google Shape;361;p43"/>
          <p:cNvSpPr txBox="1"/>
          <p:nvPr/>
        </p:nvSpPr>
        <p:spPr>
          <a:xfrm>
            <a:off x="665100" y="1152925"/>
            <a:ext cx="813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Available by Race, Gender and Program/Service Type, Data Table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By Period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665100" y="2039675"/>
            <a:ext cx="3582600" cy="1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ato"/>
                <a:ea typeface="Lato"/>
                <a:cs typeface="Lato"/>
                <a:sym typeface="Lato"/>
              </a:rPr>
              <a:t>Tiers</a:t>
            </a:r>
            <a:endParaRPr b="1" sz="16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Excelling:  All grades are B or better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On-Track:  No Grade below a C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 not all grades are B or better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 Risk: Has at least one D grade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 Track: Has at least one F grade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63" name="Google Shape;36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325" y="1908850"/>
            <a:ext cx="4591502" cy="217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4"/>
          <p:cNvSpPr txBox="1"/>
          <p:nvPr>
            <p:ph type="title"/>
          </p:nvPr>
        </p:nvSpPr>
        <p:spPr>
          <a:xfrm>
            <a:off x="557050" y="403575"/>
            <a:ext cx="17397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Risk Index </a:t>
            </a:r>
            <a:endParaRPr b="1"/>
          </a:p>
        </p:txBody>
      </p:sp>
      <p:pic>
        <p:nvPicPr>
          <p:cNvPr id="369" name="Google Shape;3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28450"/>
            <a:ext cx="8839200" cy="233623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4"/>
          <p:cNvSpPr txBox="1"/>
          <p:nvPr/>
        </p:nvSpPr>
        <p:spPr>
          <a:xfrm>
            <a:off x="629625" y="1241525"/>
            <a:ext cx="79548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Review Risk Value, Level and the included risk factors (Attendance, Grades, Discipline).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the student name to navigate to the student dashboard for more information.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592500" y="403575"/>
            <a:ext cx="4391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On Track Success Data Table</a:t>
            </a:r>
            <a:endParaRPr/>
          </a:p>
        </p:txBody>
      </p:sp>
      <p:sp>
        <p:nvSpPr>
          <p:cNvPr id="376" name="Google Shape;376;p45"/>
          <p:cNvSpPr txBox="1"/>
          <p:nvPr/>
        </p:nvSpPr>
        <p:spPr>
          <a:xfrm>
            <a:off x="468350" y="1135125"/>
            <a:ext cx="67857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Includes Credits, Attendance, Discipline, Demographics, Service Statuses, Gradebook Grades by Term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7" name="Google Shape;37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350" y="1844575"/>
            <a:ext cx="6544575" cy="2399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>
            <a:off x="7484675" y="2891000"/>
            <a:ext cx="1294800" cy="81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Filter any column to search data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79" name="Google Shape;379;p45"/>
          <p:cNvCxnSpPr>
            <a:stCxn id="378" idx="1"/>
          </p:cNvCxnSpPr>
          <p:nvPr/>
        </p:nvCxnSpPr>
        <p:spPr>
          <a:xfrm rot="10800000">
            <a:off x="6961475" y="2908700"/>
            <a:ext cx="523200" cy="390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>
            <p:ph type="title"/>
          </p:nvPr>
        </p:nvSpPr>
        <p:spPr>
          <a:xfrm>
            <a:off x="2533100" y="2206800"/>
            <a:ext cx="42675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-1169954700 copy.jpg" id="252" name="Google Shape;252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648" r="29099" t="0"/>
          <a:stretch/>
        </p:blipFill>
        <p:spPr>
          <a:xfrm>
            <a:off x="0" y="330194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028962526-expanded copy.jpg" id="253" name="Google Shape;253;p3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4533" l="22589" r="30912" t="14533"/>
          <a:stretch/>
        </p:blipFill>
        <p:spPr>
          <a:xfrm>
            <a:off x="1828800" y="3301945"/>
            <a:ext cx="1828800" cy="1828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64188539 copy.jpg" id="254" name="Google Shape;254;p3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4732" r="28619" t="0"/>
          <a:stretch/>
        </p:blipFill>
        <p:spPr>
          <a:xfrm>
            <a:off x="3657600" y="3301945"/>
            <a:ext cx="18288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1391720644-expanded copy.jpg" id="255" name="Google Shape;255;p31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2288" l="26863" r="14031" t="9691"/>
          <a:stretch/>
        </p:blipFill>
        <p:spPr>
          <a:xfrm>
            <a:off x="5486399" y="330194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-451420203 copy.jpg" id="256" name="Google Shape;256;p31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41845" l="16203" r="2943" t="5411"/>
          <a:stretch/>
        </p:blipFill>
        <p:spPr>
          <a:xfrm>
            <a:off x="7315200" y="3301945"/>
            <a:ext cx="1828800" cy="1828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31"/>
          <p:cNvGrpSpPr/>
          <p:nvPr/>
        </p:nvGrpSpPr>
        <p:grpSpPr>
          <a:xfrm>
            <a:off x="4400050" y="2792205"/>
            <a:ext cx="343800" cy="35100"/>
            <a:chOff x="-112049" y="0"/>
            <a:chExt cx="458400" cy="46800"/>
          </a:xfrm>
        </p:grpSpPr>
        <p:sp>
          <p:nvSpPr>
            <p:cNvPr id="258" name="Google Shape;258;p31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sp>
        <p:nvSpPr>
          <p:cNvPr id="262" name="Google Shape;262;p31"/>
          <p:cNvSpPr txBox="1"/>
          <p:nvPr/>
        </p:nvSpPr>
        <p:spPr>
          <a:xfrm>
            <a:off x="1" y="303900"/>
            <a:ext cx="9144000" cy="16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Lato"/>
              <a:buNone/>
            </a:pP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b="1" lang="en" sz="10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c</a:t>
            </a:r>
            <a:r>
              <a:rPr b="1" lang="en" sz="10300">
                <a:solidFill>
                  <a:srgbClr val="ECA30B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b="1" lang="en" sz="10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b="1" lang="en" sz="10300">
                <a:solidFill>
                  <a:srgbClr val="95B952"/>
                </a:solidFill>
                <a:latin typeface="Lato"/>
                <a:ea typeface="Lato"/>
                <a:cs typeface="Lato"/>
                <a:sym typeface="Lato"/>
              </a:rPr>
              <a:t>e</a:t>
            </a:r>
            <a:r>
              <a:rPr b="1" lang="en" sz="10300">
                <a:solidFill>
                  <a:srgbClr val="467CBB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10400">
              <a:solidFill>
                <a:srgbClr val="467CBB"/>
              </a:solidFill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632244" y="2055994"/>
            <a:ext cx="4927200" cy="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Lato Light"/>
              <a:buNone/>
            </a:pPr>
            <a:r>
              <a:rPr b="1" lang="en" sz="1700">
                <a:latin typeface="Lato"/>
                <a:ea typeface="Lato"/>
                <a:cs typeface="Lato"/>
                <a:sym typeface="Lato"/>
              </a:rPr>
              <a:t>Your name, district, role and at least one thing you are hoping to walk away with from today’s training.</a:t>
            </a:r>
            <a:endParaRPr b="1" sz="1900"/>
          </a:p>
        </p:txBody>
      </p:sp>
      <p:grpSp>
        <p:nvGrpSpPr>
          <p:cNvPr id="264" name="Google Shape;264;p31"/>
          <p:cNvGrpSpPr/>
          <p:nvPr/>
        </p:nvGrpSpPr>
        <p:grpSpPr>
          <a:xfrm>
            <a:off x="4400050" y="1877805"/>
            <a:ext cx="343800" cy="35100"/>
            <a:chOff x="-112049" y="0"/>
            <a:chExt cx="458400" cy="46800"/>
          </a:xfrm>
        </p:grpSpPr>
        <p:sp>
          <p:nvSpPr>
            <p:cNvPr id="265" name="Google Shape;265;p31"/>
            <p:cNvSpPr/>
            <p:nvPr/>
          </p:nvSpPr>
          <p:spPr>
            <a:xfrm>
              <a:off x="-1" y="27"/>
              <a:ext cx="116700" cy="4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A843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E1A843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116580" y="27"/>
              <a:ext cx="115500" cy="46500"/>
            </a:xfrm>
            <a:prstGeom prst="rect">
              <a:avLst/>
            </a:prstGeom>
            <a:solidFill>
              <a:srgbClr val="95B95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5B952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95B952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30851" y="0"/>
              <a:ext cx="115500" cy="46800"/>
            </a:xfrm>
            <a:prstGeom prst="rect">
              <a:avLst/>
            </a:prstGeom>
            <a:solidFill>
              <a:srgbClr val="71C1E5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-112049" y="0"/>
              <a:ext cx="115500" cy="46800"/>
            </a:xfrm>
            <a:prstGeom prst="rect">
              <a:avLst/>
            </a:prstGeom>
            <a:solidFill>
              <a:srgbClr val="E38B3D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PT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</p:grpSp>
      <p:pic>
        <p:nvPicPr>
          <p:cNvPr id="269" name="Google Shape;26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6094" y="1912913"/>
            <a:ext cx="856631" cy="102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"/>
          <p:cNvSpPr txBox="1"/>
          <p:nvPr>
            <p:ph type="title"/>
          </p:nvPr>
        </p:nvSpPr>
        <p:spPr>
          <a:xfrm>
            <a:off x="692288" y="440063"/>
            <a:ext cx="4299000" cy="4401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idx="1" type="body"/>
          </p:nvPr>
        </p:nvSpPr>
        <p:spPr>
          <a:xfrm>
            <a:off x="521725" y="813800"/>
            <a:ext cx="7299000" cy="3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Www.(yourdistrict).schooldata.net/connect/#/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>
            <p:ph idx="1" type="subTitle"/>
          </p:nvPr>
        </p:nvSpPr>
        <p:spPr>
          <a:xfrm>
            <a:off x="6036244" y="3212044"/>
            <a:ext cx="3007500" cy="603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idx="1" type="body"/>
          </p:nvPr>
        </p:nvSpPr>
        <p:spPr>
          <a:xfrm>
            <a:off x="850100" y="1442575"/>
            <a:ext cx="3599400" cy="24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Getting There and More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Charts and Data Tables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Behavior Charts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Attendance Charts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Class Grades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Gradebook Grades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Risk Index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On Track Success Data Table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Help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title"/>
          </p:nvPr>
        </p:nvSpPr>
        <p:spPr>
          <a:xfrm>
            <a:off x="2533100" y="2206800"/>
            <a:ext cx="42675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There and More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/>
        </p:nvSpPr>
        <p:spPr>
          <a:xfrm>
            <a:off x="4806500" y="807000"/>
            <a:ext cx="2589300" cy="70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Switch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and choose the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STAND dashboard.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6"/>
          <p:cNvSpPr txBox="1"/>
          <p:nvPr/>
        </p:nvSpPr>
        <p:spPr>
          <a:xfrm>
            <a:off x="1108525" y="3724600"/>
            <a:ext cx="3609300" cy="674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 the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Edit Page Data Settings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to adjust the enrollment status and or data year.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36"/>
          <p:cNvSpPr txBox="1"/>
          <p:nvPr/>
        </p:nvSpPr>
        <p:spPr>
          <a:xfrm>
            <a:off x="682850" y="567550"/>
            <a:ext cx="2536200" cy="54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Select the </a:t>
            </a:r>
            <a:r>
              <a:rPr b="1" lang="en">
                <a:latin typeface="Lato"/>
                <a:ea typeface="Lato"/>
                <a:cs typeface="Lato"/>
                <a:sym typeface="Lato"/>
              </a:rPr>
              <a:t>School Dashboard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in the left navigation.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00" y="1762938"/>
            <a:ext cx="5470473" cy="161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36"/>
          <p:cNvCxnSpPr/>
          <p:nvPr/>
        </p:nvCxnSpPr>
        <p:spPr>
          <a:xfrm flipH="1">
            <a:off x="1374475" y="1117450"/>
            <a:ext cx="221700" cy="1968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36"/>
          <p:cNvCxnSpPr/>
          <p:nvPr/>
        </p:nvCxnSpPr>
        <p:spPr>
          <a:xfrm flipH="1" rot="10800000">
            <a:off x="3272325" y="2243600"/>
            <a:ext cx="2039700" cy="145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36"/>
          <p:cNvCxnSpPr>
            <a:stCxn id="294" idx="2"/>
          </p:cNvCxnSpPr>
          <p:nvPr/>
        </p:nvCxnSpPr>
        <p:spPr>
          <a:xfrm flipH="1">
            <a:off x="6092450" y="1516500"/>
            <a:ext cx="8700" cy="32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01" name="Google Shape;30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250" y="2154947"/>
            <a:ext cx="2204750" cy="104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36"/>
          <p:cNvCxnSpPr>
            <a:endCxn id="301" idx="1"/>
          </p:cNvCxnSpPr>
          <p:nvPr/>
        </p:nvCxnSpPr>
        <p:spPr>
          <a:xfrm>
            <a:off x="6065650" y="2154985"/>
            <a:ext cx="285600" cy="524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type="title"/>
          </p:nvPr>
        </p:nvSpPr>
        <p:spPr>
          <a:xfrm>
            <a:off x="526425" y="405926"/>
            <a:ext cx="54951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STAND Dashboard 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7"/>
          <p:cNvSpPr txBox="1"/>
          <p:nvPr>
            <p:ph idx="1" type="body"/>
          </p:nvPr>
        </p:nvSpPr>
        <p:spPr>
          <a:xfrm>
            <a:off x="526422" y="3040154"/>
            <a:ext cx="4237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309" name="Google Shape;309;p37"/>
          <p:cNvSpPr txBox="1"/>
          <p:nvPr/>
        </p:nvSpPr>
        <p:spPr>
          <a:xfrm>
            <a:off x="7220250" y="150175"/>
            <a:ext cx="15858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a term view from the tabs across the top of the page.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426" y="1489829"/>
            <a:ext cx="5918951" cy="308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37"/>
          <p:cNvCxnSpPr>
            <a:stCxn id="312" idx="3"/>
          </p:cNvCxnSpPr>
          <p:nvPr/>
        </p:nvCxnSpPr>
        <p:spPr>
          <a:xfrm>
            <a:off x="1878450" y="2704775"/>
            <a:ext cx="1083600" cy="204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2" name="Google Shape;312;p37"/>
          <p:cNvSpPr txBox="1"/>
          <p:nvPr/>
        </p:nvSpPr>
        <p:spPr>
          <a:xfrm>
            <a:off x="292650" y="1383425"/>
            <a:ext cx="1585800" cy="264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Hover over any bar for more detailed information.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the bar to see a detailed data table of the included students.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3" name="Google Shape;313;p37"/>
          <p:cNvCxnSpPr/>
          <p:nvPr/>
        </p:nvCxnSpPr>
        <p:spPr>
          <a:xfrm flipH="1">
            <a:off x="7218750" y="1241200"/>
            <a:ext cx="788100" cy="550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4" name="Google Shape;314;p37"/>
          <p:cNvSpPr txBox="1"/>
          <p:nvPr/>
        </p:nvSpPr>
        <p:spPr>
          <a:xfrm>
            <a:off x="1480975" y="4371975"/>
            <a:ext cx="2553900" cy="53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Click indicator to hide/show the bar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5" name="Google Shape;315;p37"/>
          <p:cNvCxnSpPr>
            <a:stCxn id="314" idx="3"/>
          </p:cNvCxnSpPr>
          <p:nvPr/>
        </p:nvCxnSpPr>
        <p:spPr>
          <a:xfrm flipH="1" rot="10800000">
            <a:off x="4034875" y="4309875"/>
            <a:ext cx="390300" cy="328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750" y="1916498"/>
            <a:ext cx="6578501" cy="2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8"/>
          <p:cNvSpPr txBox="1"/>
          <p:nvPr>
            <p:ph type="title"/>
          </p:nvPr>
        </p:nvSpPr>
        <p:spPr>
          <a:xfrm>
            <a:off x="592500" y="403575"/>
            <a:ext cx="40530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Create Student Group</a:t>
            </a:r>
            <a:endParaRPr b="1"/>
          </a:p>
        </p:txBody>
      </p:sp>
      <p:sp>
        <p:nvSpPr>
          <p:cNvPr id="322" name="Google Shape;322;p38"/>
          <p:cNvSpPr txBox="1"/>
          <p:nvPr/>
        </p:nvSpPr>
        <p:spPr>
          <a:xfrm>
            <a:off x="886800" y="1197200"/>
            <a:ext cx="72897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Select the checkbox to the left of one or more students.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the Selected Gear checkbox and choose Add Students to Student Group.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3" name="Google Shape;32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318" y="2528150"/>
            <a:ext cx="3511600" cy="104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38"/>
          <p:cNvCxnSpPr/>
          <p:nvPr/>
        </p:nvCxnSpPr>
        <p:spPr>
          <a:xfrm>
            <a:off x="2332300" y="2208150"/>
            <a:ext cx="195000" cy="310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p38"/>
          <p:cNvSpPr txBox="1"/>
          <p:nvPr/>
        </p:nvSpPr>
        <p:spPr>
          <a:xfrm>
            <a:off x="6797450" y="477900"/>
            <a:ext cx="1835700" cy="61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Download Data Table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p38"/>
          <p:cNvCxnSpPr/>
          <p:nvPr/>
        </p:nvCxnSpPr>
        <p:spPr>
          <a:xfrm flipH="1">
            <a:off x="7688750" y="1090775"/>
            <a:ext cx="53100" cy="93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hool Data Connec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