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Lato"/>
      <p:regular r:id="rId24"/>
      <p:bold r:id="rId25"/>
      <p:italic r:id="rId26"/>
      <p:boldItalic r:id="rId27"/>
    </p:embeddedFont>
    <p:embeddedFont>
      <p:font typeface="Lato Black"/>
      <p:bold r:id="rId28"/>
      <p:boldItalic r:id="rId29"/>
    </p:embeddedFont>
    <p:embeddedFont>
      <p:font typeface="PT Sans"/>
      <p:regular r:id="rId30"/>
      <p:bold r:id="rId31"/>
      <p:italic r:id="rId32"/>
      <p:boldItalic r:id="rId33"/>
    </p:embeddedFont>
    <p:embeddedFont>
      <p:font typeface="Varela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La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schemas.openxmlformats.org/officeDocument/2006/relationships/font" Target="fonts/LatoBlack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Black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TSans-bold.fntdata"/><Relationship Id="rId30" Type="http://schemas.openxmlformats.org/officeDocument/2006/relationships/font" Target="fonts/PTSans-regular.fntdata"/><Relationship Id="rId11" Type="http://schemas.openxmlformats.org/officeDocument/2006/relationships/slide" Target="slides/slide6.xml"/><Relationship Id="rId33" Type="http://schemas.openxmlformats.org/officeDocument/2006/relationships/font" Target="fonts/PTSans-boldItalic.fntdata"/><Relationship Id="rId10" Type="http://schemas.openxmlformats.org/officeDocument/2006/relationships/slide" Target="slides/slide5.xml"/><Relationship Id="rId32" Type="http://schemas.openxmlformats.org/officeDocument/2006/relationships/font" Target="fonts/PT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Varela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3741b8268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3741b8268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3bf2f6e7d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3bf2f6e7d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3bf2f6e7d9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3bf2f6e7d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3bf2f6e7d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3bf2f6e7d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3bf2f6e7d9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3bf2f6e7d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3bf2f6e7d9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3bf2f6e7d9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3bf2f6e7d9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3bf2f6e7d9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3bf2f6e7d9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3bf2f6e7d9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3bf2f6e7d9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3bf2f6e7d9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32b77a10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32b77a10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3225c251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3225c251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bf2f6e7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3bf2f6e7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3225c251f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3225c251f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3225c251f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3225c251f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3bf2f6e7d9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3bf2f6e7d9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3225c251f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3225c251f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3bf2f6e7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3bf2f6e7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3bf2f6e7d9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3bf2f6e7d9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9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2.jpg"/><Relationship Id="rId3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Relationship Id="rId3" Type="http://schemas.openxmlformats.org/officeDocument/2006/relationships/image" Target="../media/image20.jpg"/><Relationship Id="rId4" Type="http://schemas.openxmlformats.org/officeDocument/2006/relationships/image" Target="../media/image34.jpg"/><Relationship Id="rId5" Type="http://schemas.openxmlformats.org/officeDocument/2006/relationships/image" Target="../media/image28.jpg"/><Relationship Id="rId6" Type="http://schemas.openxmlformats.org/officeDocument/2006/relationships/image" Target="../media/image38.jpg"/><Relationship Id="rId7" Type="http://schemas.openxmlformats.org/officeDocument/2006/relationships/image" Target="../media/image2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4.png"/><Relationship Id="rId3" Type="http://schemas.openxmlformats.org/officeDocument/2006/relationships/image" Target="../media/image40.png"/><Relationship Id="rId4" Type="http://schemas.openxmlformats.org/officeDocument/2006/relationships/image" Target="../media/image3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6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5.jpg"/><Relationship Id="rId4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5.jpg"/><Relationship Id="rId4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1.jpg"/><Relationship Id="rId4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3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jp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hyperlink" Target="mailto:support@schooldata.net" TargetMode="External"/><Relationship Id="rId4" Type="http://schemas.openxmlformats.org/officeDocument/2006/relationships/image" Target="../media/image53.png"/><Relationship Id="rId5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8.png"/><Relationship Id="rId6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Course Registration 1">
  <p:cSld name="CUSTOM_47_1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7" name="Google Shape;7;p2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9" name="Google Shape;9;p2"/>
          <p:cNvSpPr txBox="1"/>
          <p:nvPr/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 Black"/>
                <a:ea typeface="Lato Black"/>
                <a:cs typeface="Lato Black"/>
                <a:sym typeface="Lato Black"/>
              </a:rPr>
              <a:t>Course Registration and Resources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0369" y="884306"/>
            <a:ext cx="4189333" cy="274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3667" y="3989426"/>
            <a:ext cx="2964944" cy="457961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2" name="Google Shape;12;p2"/>
          <p:cNvCxnSpPr/>
          <p:nvPr/>
        </p:nvCxnSpPr>
        <p:spPr>
          <a:xfrm>
            <a:off x="5431110" y="3304472"/>
            <a:ext cx="468300" cy="6624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" name="Google Shape;13;p2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8001" y="4772923"/>
            <a:ext cx="1362130" cy="27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5237" y="3164400"/>
            <a:ext cx="3253175" cy="187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1" type="body"/>
          </p:nvPr>
        </p:nvSpPr>
        <p:spPr>
          <a:xfrm>
            <a:off x="489450" y="1408225"/>
            <a:ext cx="40101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 Help Desk">
  <p:cSld name="OBJECT_1"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/>
          <p:nvPr/>
        </p:nvSpPr>
        <p:spPr>
          <a:xfrm>
            <a:off x="469150" y="40357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5595D"/>
                </a:solidFill>
                <a:latin typeface="Lato Black"/>
                <a:ea typeface="Lato Black"/>
                <a:cs typeface="Lato Black"/>
                <a:sym typeface="Lato Black"/>
              </a:rPr>
              <a:t>Help Desk</a:t>
            </a:r>
            <a:endParaRPr/>
          </a:p>
        </p:txBody>
      </p:sp>
      <p:sp>
        <p:nvSpPr>
          <p:cNvPr id="99" name="Google Shape;99;p11"/>
          <p:cNvSpPr txBox="1"/>
          <p:nvPr/>
        </p:nvSpPr>
        <p:spPr>
          <a:xfrm>
            <a:off x="469150" y="1202625"/>
            <a:ext cx="30000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Access our Help Desk by clicking on the </a:t>
            </a: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life preserver icon</a:t>
            </a: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 in the top right corner.  </a:t>
            </a:r>
            <a:endParaRPr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2363F"/>
              </a:buClr>
              <a:buSzPts val="1800"/>
              <a:buFont typeface="Calibri"/>
              <a:buChar char="●"/>
            </a:pP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Visit our Help Center</a:t>
            </a: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 (Help Articles)</a:t>
            </a:r>
            <a:endParaRPr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2363F"/>
              </a:buClr>
              <a:buSzPts val="1800"/>
              <a:buFont typeface="Calibri"/>
              <a:buChar char="●"/>
            </a:pP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Request Help</a:t>
            </a: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 (Email, Create Ticket)</a:t>
            </a:r>
            <a:endParaRPr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2363F"/>
              </a:buClr>
              <a:buSzPts val="1800"/>
              <a:buFont typeface="Calibri"/>
              <a:buChar char="●"/>
            </a:pP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View my Requests</a:t>
            </a: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 (List of all your tickets in the system)</a:t>
            </a:r>
            <a:endParaRPr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0" name="Google Shape;100;p11"/>
          <p:cNvPicPr preferRelativeResize="0"/>
          <p:nvPr/>
        </p:nvPicPr>
        <p:blipFill rotWithShape="1">
          <a:blip r:embed="rId2">
            <a:alphaModFix/>
          </a:blip>
          <a:srcRect b="22504" l="0" r="0" t="0"/>
          <a:stretch/>
        </p:blipFill>
        <p:spPr>
          <a:xfrm>
            <a:off x="4421588" y="320664"/>
            <a:ext cx="3415650" cy="919200"/>
          </a:xfrm>
          <a:prstGeom prst="rect">
            <a:avLst/>
          </a:prstGeom>
          <a:noFill/>
          <a:ln>
            <a:noFill/>
          </a:ln>
          <a:effectLst>
            <a:outerShdw blurRad="257175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1" name="Google Shape;101;p11"/>
          <p:cNvPicPr preferRelativeResize="0"/>
          <p:nvPr/>
        </p:nvPicPr>
        <p:blipFill rotWithShape="1">
          <a:blip r:embed="rId3">
            <a:alphaModFix/>
          </a:blip>
          <a:srcRect b="18586" l="0" r="0" t="0"/>
          <a:stretch/>
        </p:blipFill>
        <p:spPr>
          <a:xfrm>
            <a:off x="5537134" y="1173694"/>
            <a:ext cx="3469674" cy="19945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2" name="Google Shape;102;p11"/>
          <p:cNvPicPr preferRelativeResize="0"/>
          <p:nvPr/>
        </p:nvPicPr>
        <p:blipFill rotWithShape="1">
          <a:blip r:embed="rId4">
            <a:alphaModFix/>
          </a:blip>
          <a:srcRect b="14828" l="0" r="0" t="0"/>
          <a:stretch/>
        </p:blipFill>
        <p:spPr>
          <a:xfrm>
            <a:off x="4781813" y="2493938"/>
            <a:ext cx="3131271" cy="19945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103" name="Google Shape;103;p11"/>
          <p:cNvCxnSpPr/>
          <p:nvPr/>
        </p:nvCxnSpPr>
        <p:spPr>
          <a:xfrm flipH="1" rot="10800000">
            <a:off x="3245825" y="513625"/>
            <a:ext cx="3108000" cy="1418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04" name="Google Shape;104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1751" y="4712023"/>
            <a:ext cx="1362130" cy="27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 Title Page">
  <p:cSld name="BLANK_1_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30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2"/>
          <p:cNvSpPr txBox="1"/>
          <p:nvPr/>
        </p:nvSpPr>
        <p:spPr>
          <a:xfrm>
            <a:off x="9225" y="1717300"/>
            <a:ext cx="39987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Welcome</a:t>
            </a:r>
            <a:endParaRPr/>
          </a:p>
        </p:txBody>
      </p:sp>
      <p:pic>
        <p:nvPicPr>
          <p:cNvPr id="110" name="Google Shape;110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163" y="4644186"/>
            <a:ext cx="1572430" cy="30941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2"/>
          <p:cNvSpPr txBox="1"/>
          <p:nvPr>
            <p:ph type="title"/>
          </p:nvPr>
        </p:nvSpPr>
        <p:spPr>
          <a:xfrm>
            <a:off x="678350" y="3271575"/>
            <a:ext cx="29025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sz="24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2 1">
  <p:cSld name="2_Custom Layout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 txBox="1"/>
          <p:nvPr/>
        </p:nvSpPr>
        <p:spPr>
          <a:xfrm>
            <a:off x="0" y="0"/>
            <a:ext cx="9144000" cy="1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300">
                <a:solidFill>
                  <a:srgbClr val="ECA30B"/>
                </a:solidFill>
                <a:latin typeface="Lato"/>
                <a:ea typeface="Lato"/>
                <a:cs typeface="Lato"/>
                <a:sym typeface="Lato"/>
              </a:rPr>
              <a:t>W</a:t>
            </a:r>
            <a:r>
              <a:rPr b="1" lang="en" sz="10300">
                <a:solidFill>
                  <a:srgbClr val="00A09D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r>
              <a:rPr b="1" lang="en" sz="10300">
                <a:solidFill>
                  <a:srgbClr val="95B952"/>
                </a:solidFill>
                <a:latin typeface="Lato"/>
                <a:ea typeface="Lato"/>
                <a:cs typeface="Lato"/>
                <a:sym typeface="Lato"/>
              </a:rPr>
              <a:t>l</a:t>
            </a:r>
            <a:r>
              <a:rPr b="1" lang="en" sz="10300">
                <a:solidFill>
                  <a:srgbClr val="467CBB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r>
              <a:rPr b="1" lang="en" sz="10300">
                <a:solidFill>
                  <a:srgbClr val="ECA30B"/>
                </a:solidFill>
                <a:latin typeface="Lato"/>
                <a:ea typeface="Lato"/>
                <a:cs typeface="Lato"/>
                <a:sym typeface="Lato"/>
              </a:rPr>
              <a:t>o</a:t>
            </a:r>
            <a:r>
              <a:rPr b="1" lang="en" sz="10300">
                <a:solidFill>
                  <a:srgbClr val="00A09D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r>
              <a:rPr b="1" lang="en" sz="10300">
                <a:solidFill>
                  <a:srgbClr val="95B952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r>
              <a:rPr b="1" lang="en" sz="10300">
                <a:solidFill>
                  <a:srgbClr val="467CBB"/>
                </a:solidFill>
                <a:latin typeface="Lato"/>
                <a:ea typeface="Lato"/>
                <a:cs typeface="Lato"/>
                <a:sym typeface="Lato"/>
              </a:rPr>
              <a:t>!</a:t>
            </a:r>
            <a:endParaRPr/>
          </a:p>
        </p:txBody>
      </p:sp>
      <p:pic>
        <p:nvPicPr>
          <p:cNvPr descr="iStock-1169954700 copy.jpg" id="114" name="Google Shape;114;p13"/>
          <p:cNvPicPr preferRelativeResize="0"/>
          <p:nvPr/>
        </p:nvPicPr>
        <p:blipFill rotWithShape="1">
          <a:blip r:embed="rId2">
            <a:alphaModFix/>
          </a:blip>
          <a:srcRect b="0" l="14648" r="29099" t="0"/>
          <a:stretch/>
        </p:blipFill>
        <p:spPr>
          <a:xfrm>
            <a:off x="0" y="2714245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-1028962526-expanded copy.jpg" id="115" name="Google Shape;115;p13"/>
          <p:cNvPicPr preferRelativeResize="0"/>
          <p:nvPr/>
        </p:nvPicPr>
        <p:blipFill rotWithShape="1">
          <a:blip r:embed="rId3">
            <a:alphaModFix/>
          </a:blip>
          <a:srcRect b="14533" l="22589" r="30912" t="14533"/>
          <a:stretch/>
        </p:blipFill>
        <p:spPr>
          <a:xfrm>
            <a:off x="1828800" y="2714245"/>
            <a:ext cx="1828800" cy="18288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-164188539 copy.jpg" id="116" name="Google Shape;116;p13"/>
          <p:cNvPicPr preferRelativeResize="0"/>
          <p:nvPr/>
        </p:nvPicPr>
        <p:blipFill rotWithShape="1">
          <a:blip r:embed="rId4">
            <a:alphaModFix/>
          </a:blip>
          <a:srcRect b="0" l="4732" r="28619" t="0"/>
          <a:stretch/>
        </p:blipFill>
        <p:spPr>
          <a:xfrm>
            <a:off x="3657600" y="2714245"/>
            <a:ext cx="1828800" cy="1828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-1391720644-expanded copy.jpg" id="117" name="Google Shape;117;p13"/>
          <p:cNvPicPr preferRelativeResize="0"/>
          <p:nvPr/>
        </p:nvPicPr>
        <p:blipFill rotWithShape="1">
          <a:blip r:embed="rId5">
            <a:alphaModFix/>
          </a:blip>
          <a:srcRect b="2288" l="26863" r="14031" t="9691"/>
          <a:stretch/>
        </p:blipFill>
        <p:spPr>
          <a:xfrm>
            <a:off x="5486399" y="2709907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-451420203 copy.jpg" id="118" name="Google Shape;118;p13"/>
          <p:cNvPicPr preferRelativeResize="0"/>
          <p:nvPr/>
        </p:nvPicPr>
        <p:blipFill rotWithShape="1">
          <a:blip r:embed="rId6">
            <a:alphaModFix/>
          </a:blip>
          <a:srcRect b="41845" l="16203" r="2943" t="5411"/>
          <a:stretch/>
        </p:blipFill>
        <p:spPr>
          <a:xfrm>
            <a:off x="7315200" y="2714245"/>
            <a:ext cx="1828800" cy="182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86094" y="1596637"/>
            <a:ext cx="856631" cy="102283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3"/>
          <p:cNvSpPr txBox="1"/>
          <p:nvPr/>
        </p:nvSpPr>
        <p:spPr>
          <a:xfrm>
            <a:off x="898875" y="1742200"/>
            <a:ext cx="5592900" cy="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name, district, role and at least one thing you are hoping to walk away with from today’s training.</a:t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 Agenda Page">
  <p:cSld name="26_Custom Layout_1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/>
          <p:nvPr/>
        </p:nvSpPr>
        <p:spPr>
          <a:xfrm>
            <a:off x="6838031" y="0"/>
            <a:ext cx="2306100" cy="5143500"/>
          </a:xfrm>
          <a:prstGeom prst="rect">
            <a:avLst/>
          </a:prstGeom>
          <a:solidFill>
            <a:srgbClr val="ECA30B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c.pdf" id="123" name="Google Shape;12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2282" y="1054821"/>
            <a:ext cx="4504938" cy="346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0080" y="1361288"/>
            <a:ext cx="3489336" cy="185437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logo-dark-sds-connect.svg" id="125" name="Google Shape;12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326" y="264860"/>
            <a:ext cx="1912950" cy="38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4"/>
          <p:cNvSpPr txBox="1"/>
          <p:nvPr/>
        </p:nvSpPr>
        <p:spPr>
          <a:xfrm>
            <a:off x="377831" y="830300"/>
            <a:ext cx="4414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Lato"/>
              <a:buNone/>
            </a:pPr>
            <a:r>
              <a:rPr b="1" lang="en" sz="3000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rPr>
              <a:t>Agenda</a:t>
            </a:r>
            <a:endParaRPr sz="3000"/>
          </a:p>
        </p:txBody>
      </p:sp>
      <p:grpSp>
        <p:nvGrpSpPr>
          <p:cNvPr id="127" name="Google Shape;127;p14"/>
          <p:cNvGrpSpPr/>
          <p:nvPr/>
        </p:nvGrpSpPr>
        <p:grpSpPr>
          <a:xfrm>
            <a:off x="662329" y="4282985"/>
            <a:ext cx="734311" cy="131681"/>
            <a:chOff x="-112049" y="0"/>
            <a:chExt cx="458400" cy="46800"/>
          </a:xfrm>
        </p:grpSpPr>
        <p:sp>
          <p:nvSpPr>
            <p:cNvPr id="128" name="Google Shape;128;p14"/>
            <p:cNvSpPr/>
            <p:nvPr/>
          </p:nvSpPr>
          <p:spPr>
            <a:xfrm>
              <a:off x="-1" y="27"/>
              <a:ext cx="116700" cy="46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A843"/>
                </a:buClr>
                <a:buSzPts val="1800"/>
                <a:buFont typeface="PT Sans"/>
                <a:buNone/>
              </a:pPr>
              <a:r>
                <a:t/>
              </a:r>
              <a:endParaRPr b="0" i="0" sz="1800" u="none" cap="none" strike="noStrike">
                <a:solidFill>
                  <a:srgbClr val="E1A843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116580" y="27"/>
              <a:ext cx="115500" cy="46500"/>
            </a:xfrm>
            <a:prstGeom prst="rect">
              <a:avLst/>
            </a:prstGeom>
            <a:solidFill>
              <a:srgbClr val="95B95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5B952"/>
                </a:buClr>
                <a:buSzPts val="1800"/>
                <a:buFont typeface="PT Sans"/>
                <a:buNone/>
              </a:pPr>
              <a:r>
                <a:t/>
              </a:r>
              <a:endParaRPr b="0" i="0" sz="1800" u="none" cap="none" strike="noStrike">
                <a:solidFill>
                  <a:srgbClr val="95B952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230851" y="0"/>
              <a:ext cx="115500" cy="46800"/>
            </a:xfrm>
            <a:prstGeom prst="rect">
              <a:avLst/>
            </a:prstGeom>
            <a:solidFill>
              <a:srgbClr val="71C1E5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PT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-112049" y="0"/>
              <a:ext cx="115500" cy="46800"/>
            </a:xfrm>
            <a:prstGeom prst="rect">
              <a:avLst/>
            </a:prstGeom>
            <a:solidFill>
              <a:srgbClr val="E38B3D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PT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  <p:sp>
        <p:nvSpPr>
          <p:cNvPr id="132" name="Google Shape;132;p14"/>
          <p:cNvSpPr txBox="1"/>
          <p:nvPr>
            <p:ph idx="1" type="body"/>
          </p:nvPr>
        </p:nvSpPr>
        <p:spPr>
          <a:xfrm>
            <a:off x="850100" y="1442575"/>
            <a:ext cx="3134100" cy="24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 sz="1800">
                <a:latin typeface="Lato"/>
                <a:ea typeface="Lato"/>
                <a:cs typeface="Lato"/>
                <a:sym typeface="Lat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 sz="1800">
                <a:latin typeface="Lato"/>
                <a:ea typeface="Lato"/>
                <a:cs typeface="Lato"/>
                <a:sym typeface="Lat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 sz="18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 Transition Card 1">
  <p:cSld name="CUSTOM_26_3_2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5"/>
          <p:cNvPicPr preferRelativeResize="0"/>
          <p:nvPr/>
        </p:nvPicPr>
        <p:blipFill rotWithShape="1">
          <a:blip r:embed="rId2">
            <a:alphaModFix/>
          </a:blip>
          <a:srcRect b="8947" l="0" r="1039" t="94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5"/>
          <p:cNvSpPr/>
          <p:nvPr/>
        </p:nvSpPr>
        <p:spPr>
          <a:xfrm>
            <a:off x="0" y="349783"/>
            <a:ext cx="9144000" cy="4375200"/>
          </a:xfrm>
          <a:prstGeom prst="rect">
            <a:avLst/>
          </a:prstGeom>
          <a:solidFill>
            <a:srgbClr val="597696">
              <a:alpha val="8039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7A"/>
              </a:buClr>
              <a:buSzPts val="1400"/>
              <a:buFont typeface="Avenir"/>
              <a:buNone/>
            </a:pPr>
            <a:r>
              <a:t/>
            </a:r>
            <a:endParaRPr b="1" i="0" sz="1400" u="none" cap="none" strike="noStrike">
              <a:solidFill>
                <a:srgbClr val="18447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6" name="Google Shape;136;p15"/>
          <p:cNvSpPr txBox="1"/>
          <p:nvPr>
            <p:ph type="title"/>
          </p:nvPr>
        </p:nvSpPr>
        <p:spPr>
          <a:xfrm>
            <a:off x="1964175" y="2206800"/>
            <a:ext cx="52767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"/>
              <a:buNone/>
              <a:defRPr b="1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 Transition Title 2">
  <p:cSld name="CUSTOM_7_2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9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/>
          <p:cNvSpPr/>
          <p:nvPr/>
        </p:nvSpPr>
        <p:spPr>
          <a:xfrm>
            <a:off x="0" y="384133"/>
            <a:ext cx="9144000" cy="4375200"/>
          </a:xfrm>
          <a:prstGeom prst="rect">
            <a:avLst/>
          </a:prstGeom>
          <a:solidFill>
            <a:srgbClr val="597696">
              <a:alpha val="8039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7A"/>
              </a:buClr>
              <a:buSzPts val="1400"/>
              <a:buFont typeface="Avenir"/>
              <a:buNone/>
            </a:pPr>
            <a:r>
              <a:t/>
            </a:r>
            <a:endParaRPr b="1" i="0" sz="1400" u="none" cap="none" strike="noStrike">
              <a:solidFill>
                <a:srgbClr val="18447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40" name="Google Shape;140;p16"/>
          <p:cNvCxnSpPr/>
          <p:nvPr/>
        </p:nvCxnSpPr>
        <p:spPr>
          <a:xfrm>
            <a:off x="4227388" y="2876084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41" name="Google Shape;141;p16"/>
          <p:cNvSpPr txBox="1"/>
          <p:nvPr>
            <p:ph type="title"/>
          </p:nvPr>
        </p:nvSpPr>
        <p:spPr>
          <a:xfrm>
            <a:off x="2014125" y="1974975"/>
            <a:ext cx="5143500" cy="7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Lato"/>
              <a:buNone/>
              <a:defRPr b="1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 Blank with footer 1">
  <p:cSld name="BIG_NUMBER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99488" y="4705323"/>
            <a:ext cx="1572430" cy="30941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 txBox="1"/>
          <p:nvPr>
            <p:ph idx="1" type="body"/>
          </p:nvPr>
        </p:nvSpPr>
        <p:spPr>
          <a:xfrm>
            <a:off x="624200" y="532650"/>
            <a:ext cx="7840200" cy="3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 Watermark Background 1">
  <p:cSld name="CUSTOM_5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146" name="Google Shape;146;p18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/>
          <p:nvPr>
            <p:ph idx="1" type="body"/>
          </p:nvPr>
        </p:nvSpPr>
        <p:spPr>
          <a:xfrm>
            <a:off x="815625" y="599250"/>
            <a:ext cx="7723500" cy="3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 Blank with Line and Footer">
  <p:cSld name="CUSTOM_6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/>
          <p:nvPr/>
        </p:nvSpPr>
        <p:spPr>
          <a:xfrm>
            <a:off x="788863" y="4545470"/>
            <a:ext cx="7578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151" name="Google Shape;15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19"/>
          <p:cNvCxnSpPr/>
          <p:nvPr/>
        </p:nvCxnSpPr>
        <p:spPr>
          <a:xfrm>
            <a:off x="788863" y="9996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53" name="Google Shape;153;p19"/>
          <p:cNvSpPr txBox="1"/>
          <p:nvPr>
            <p:ph type="title"/>
          </p:nvPr>
        </p:nvSpPr>
        <p:spPr>
          <a:xfrm>
            <a:off x="592500" y="403575"/>
            <a:ext cx="44178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9"/>
          <p:cNvSpPr txBox="1"/>
          <p:nvPr>
            <p:ph idx="1" type="body"/>
          </p:nvPr>
        </p:nvSpPr>
        <p:spPr>
          <a:xfrm>
            <a:off x="790675" y="1331650"/>
            <a:ext cx="38868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 Watermark with line and foot">
  <p:cSld name="CUSTOM_9_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156" name="Google Shape;156;p20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/>
          <p:nvPr/>
        </p:nvSpPr>
        <p:spPr>
          <a:xfrm>
            <a:off x="788863" y="4545470"/>
            <a:ext cx="7578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158" name="Google Shape;158;p20"/>
          <p:cNvCxnSpPr/>
          <p:nvPr/>
        </p:nvCxnSpPr>
        <p:spPr>
          <a:xfrm>
            <a:off x="788863" y="9996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59" name="Google Shape;159;p20"/>
          <p:cNvSpPr txBox="1"/>
          <p:nvPr>
            <p:ph idx="1" type="subTitle"/>
          </p:nvPr>
        </p:nvSpPr>
        <p:spPr>
          <a:xfrm>
            <a:off x="6036244" y="3212044"/>
            <a:ext cx="3007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160" name="Google Shape;16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20"/>
          <p:cNvSpPr txBox="1"/>
          <p:nvPr>
            <p:ph type="title"/>
          </p:nvPr>
        </p:nvSpPr>
        <p:spPr>
          <a:xfrm>
            <a:off x="592500" y="334875"/>
            <a:ext cx="41304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sz="24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0"/>
          <p:cNvSpPr txBox="1"/>
          <p:nvPr>
            <p:ph idx="2" type="body"/>
          </p:nvPr>
        </p:nvSpPr>
        <p:spPr>
          <a:xfrm>
            <a:off x="832275" y="1298350"/>
            <a:ext cx="3570600" cy="30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 My Courses ">
  <p:cSld name="CUSTOM_48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18" name="Google Shape;18;p3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0" y="704125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20" name="Google Shape;20;p3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1" name="Google Shape;21;p3"/>
          <p:cNvSpPr txBox="1"/>
          <p:nvPr/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 Black"/>
                <a:ea typeface="Lato Black"/>
                <a:cs typeface="Lato Black"/>
                <a:sym typeface="Lato Black"/>
              </a:rPr>
              <a:t>My Courses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598850" y="1347725"/>
            <a:ext cx="3713400" cy="2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My Records → My Courses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View Course Details pdf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Email Questions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Cancel Registration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Complete Course Evaluation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5194" y="321882"/>
            <a:ext cx="4443617" cy="307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4891" y="3470531"/>
            <a:ext cx="1964063" cy="11236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3"/>
          <p:cNvCxnSpPr/>
          <p:nvPr/>
        </p:nvCxnSpPr>
        <p:spPr>
          <a:xfrm flipH="1">
            <a:off x="6929794" y="3143850"/>
            <a:ext cx="1006500" cy="968100"/>
          </a:xfrm>
          <a:prstGeom prst="straightConnector1">
            <a:avLst/>
          </a:prstGeom>
          <a:noFill/>
          <a:ln cap="flat" cmpd="sng" w="28575">
            <a:solidFill>
              <a:srgbClr val="002F4C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6" name="Google Shape;26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8001" y="477292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 Content Left Side">
  <p:cSld name="CUSTOM_9_2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165" name="Google Shape;165;p21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-1068777864.jpg" id="166" name="Google Shape;166;p21"/>
          <p:cNvPicPr preferRelativeResize="0"/>
          <p:nvPr/>
        </p:nvPicPr>
        <p:blipFill rotWithShape="1">
          <a:blip r:embed="rId3">
            <a:alphaModFix/>
          </a:blip>
          <a:srcRect b="0" l="27929" r="16032" t="0"/>
          <a:stretch/>
        </p:blipFill>
        <p:spPr>
          <a:xfrm>
            <a:off x="5623080" y="0"/>
            <a:ext cx="3519697" cy="419293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1"/>
          <p:cNvSpPr/>
          <p:nvPr/>
        </p:nvSpPr>
        <p:spPr>
          <a:xfrm>
            <a:off x="6440100" y="3080275"/>
            <a:ext cx="2703900" cy="798900"/>
          </a:xfrm>
          <a:prstGeom prst="rect">
            <a:avLst/>
          </a:prstGeom>
          <a:solidFill>
            <a:srgbClr val="F0B926">
              <a:alpha val="7961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168" name="Google Shape;168;p21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69" name="Google Shape;169;p21"/>
          <p:cNvSpPr txBox="1"/>
          <p:nvPr>
            <p:ph type="title"/>
          </p:nvPr>
        </p:nvSpPr>
        <p:spPr>
          <a:xfrm>
            <a:off x="692296" y="440075"/>
            <a:ext cx="47775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0" name="Google Shape;170;p21"/>
          <p:cNvSpPr txBox="1"/>
          <p:nvPr>
            <p:ph idx="1" type="subTitle"/>
          </p:nvPr>
        </p:nvSpPr>
        <p:spPr>
          <a:xfrm>
            <a:off x="718519" y="1260244"/>
            <a:ext cx="49047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1100"/>
              <a:buFont typeface="Lato"/>
              <a:buNone/>
              <a:defRPr b="1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1" name="Google Shape;171;p21"/>
          <p:cNvSpPr txBox="1"/>
          <p:nvPr>
            <p:ph idx="2" type="subTitle"/>
          </p:nvPr>
        </p:nvSpPr>
        <p:spPr>
          <a:xfrm>
            <a:off x="6630413" y="3212040"/>
            <a:ext cx="2413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72" name="Google Shape;172;p21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173" name="Google Shape;17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 txBox="1"/>
          <p:nvPr>
            <p:ph idx="3" type="body"/>
          </p:nvPr>
        </p:nvSpPr>
        <p:spPr>
          <a:xfrm>
            <a:off x="807325" y="1939225"/>
            <a:ext cx="4402800" cy="23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 Content Right Side">
  <p:cSld name="CUSTOM_10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176" name="Google Shape;176;p22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22"/>
          <p:cNvGrpSpPr/>
          <p:nvPr/>
        </p:nvGrpSpPr>
        <p:grpSpPr>
          <a:xfrm>
            <a:off x="3330" y="0"/>
            <a:ext cx="3520816" cy="4192929"/>
            <a:chOff x="0" y="0"/>
            <a:chExt cx="4694421" cy="5590573"/>
          </a:xfrm>
        </p:grpSpPr>
        <p:pic>
          <p:nvPicPr>
            <p:cNvPr descr="iStock-1068777864.jpg" id="178" name="Google Shape;178;p22"/>
            <p:cNvPicPr preferRelativeResize="0"/>
            <p:nvPr/>
          </p:nvPicPr>
          <p:blipFill rotWithShape="1">
            <a:blip r:embed="rId3">
              <a:alphaModFix/>
            </a:blip>
            <a:srcRect b="0" l="27929" r="16032" t="0"/>
            <a:stretch/>
          </p:blipFill>
          <p:spPr>
            <a:xfrm>
              <a:off x="0" y="0"/>
              <a:ext cx="4692931" cy="55905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22"/>
            <p:cNvSpPr/>
            <p:nvPr/>
          </p:nvSpPr>
          <p:spPr>
            <a:xfrm>
              <a:off x="1008021" y="4107031"/>
              <a:ext cx="3686400" cy="1065000"/>
            </a:xfrm>
            <a:prstGeom prst="rect">
              <a:avLst/>
            </a:prstGeom>
            <a:solidFill>
              <a:srgbClr val="F0B926">
                <a:alpha val="7961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Varela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endParaRPr>
            </a:p>
          </p:txBody>
        </p:sp>
      </p:grpSp>
      <p:cxnSp>
        <p:nvCxnSpPr>
          <p:cNvPr id="180" name="Google Shape;180;p22"/>
          <p:cNvCxnSpPr/>
          <p:nvPr/>
        </p:nvCxnSpPr>
        <p:spPr>
          <a:xfrm>
            <a:off x="4132137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1" name="Google Shape;181;p22"/>
          <p:cNvSpPr txBox="1"/>
          <p:nvPr>
            <p:ph idx="1" type="subTitle"/>
          </p:nvPr>
        </p:nvSpPr>
        <p:spPr>
          <a:xfrm>
            <a:off x="1010578" y="3203829"/>
            <a:ext cx="2413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82" name="Google Shape;182;p22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183" name="Google Shape;183;p22"/>
          <p:cNvCxnSpPr/>
          <p:nvPr/>
        </p:nvCxnSpPr>
        <p:spPr>
          <a:xfrm>
            <a:off x="4182144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84" name="Google Shape;184;p22"/>
          <p:cNvSpPr txBox="1"/>
          <p:nvPr>
            <p:ph type="title"/>
          </p:nvPr>
        </p:nvSpPr>
        <p:spPr>
          <a:xfrm>
            <a:off x="3967198" y="414300"/>
            <a:ext cx="50493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5" name="Google Shape;185;p22"/>
          <p:cNvSpPr txBox="1"/>
          <p:nvPr>
            <p:ph idx="2" type="subTitle"/>
          </p:nvPr>
        </p:nvSpPr>
        <p:spPr>
          <a:xfrm>
            <a:off x="4111800" y="1260244"/>
            <a:ext cx="49047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1100"/>
              <a:buFont typeface="Lato"/>
              <a:buNone/>
              <a:defRPr b="1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86" name="Google Shape;18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22"/>
          <p:cNvSpPr txBox="1"/>
          <p:nvPr>
            <p:ph idx="3" type="body"/>
          </p:nvPr>
        </p:nvSpPr>
        <p:spPr>
          <a:xfrm>
            <a:off x="4194700" y="1914250"/>
            <a:ext cx="4502700" cy="24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 Right Content 2">
  <p:cSld name="CUSTOM_13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190" name="Google Shape;190;p23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-1218988058.jpg" id="191" name="Google Shape;191;p23"/>
          <p:cNvPicPr preferRelativeResize="0"/>
          <p:nvPr/>
        </p:nvPicPr>
        <p:blipFill rotWithShape="1">
          <a:blip r:embed="rId3">
            <a:alphaModFix/>
          </a:blip>
          <a:srcRect b="0" l="11310" r="32727" t="0"/>
          <a:stretch/>
        </p:blipFill>
        <p:spPr>
          <a:xfrm>
            <a:off x="3331" y="0"/>
            <a:ext cx="3519698" cy="41929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23"/>
          <p:cNvCxnSpPr/>
          <p:nvPr/>
        </p:nvCxnSpPr>
        <p:spPr>
          <a:xfrm>
            <a:off x="412261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93" name="Google Shape;193;p23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194" name="Google Shape;194;p23"/>
          <p:cNvSpPr txBox="1"/>
          <p:nvPr>
            <p:ph type="title"/>
          </p:nvPr>
        </p:nvSpPr>
        <p:spPr>
          <a:xfrm>
            <a:off x="3920050" y="527550"/>
            <a:ext cx="46368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95" name="Google Shape;195;p23"/>
          <p:cNvSpPr txBox="1"/>
          <p:nvPr>
            <p:ph idx="1" type="subTitle"/>
          </p:nvPr>
        </p:nvSpPr>
        <p:spPr>
          <a:xfrm>
            <a:off x="4033219" y="1260244"/>
            <a:ext cx="49047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1100"/>
              <a:buFont typeface="Lato"/>
              <a:buNone/>
              <a:defRPr b="1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96" name="Google Shape;19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4351" y="47846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3"/>
          <p:cNvSpPr txBox="1"/>
          <p:nvPr>
            <p:ph idx="2" type="body"/>
          </p:nvPr>
        </p:nvSpPr>
        <p:spPr>
          <a:xfrm>
            <a:off x="4169725" y="1972500"/>
            <a:ext cx="4476900" cy="23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 Question 1">
  <p:cSld name="CUSTOM_9_1_1_1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4"/>
          <p:cNvPicPr preferRelativeResize="0"/>
          <p:nvPr/>
        </p:nvPicPr>
        <p:blipFill rotWithShape="1">
          <a:blip r:embed="rId2">
            <a:alphaModFix/>
          </a:blip>
          <a:srcRect b="14602" l="0" r="0" t="0"/>
          <a:stretch/>
        </p:blipFill>
        <p:spPr>
          <a:xfrm>
            <a:off x="5869" y="-1594"/>
            <a:ext cx="9144000" cy="455512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4"/>
          <p:cNvSpPr/>
          <p:nvPr/>
        </p:nvSpPr>
        <p:spPr>
          <a:xfrm>
            <a:off x="-9731" y="-9731"/>
            <a:ext cx="9144000" cy="4555200"/>
          </a:xfrm>
          <a:prstGeom prst="rect">
            <a:avLst/>
          </a:prstGeom>
          <a:solidFill>
            <a:srgbClr val="FFFFFF">
              <a:alpha val="8101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01" name="Google Shape;201;p24"/>
          <p:cNvSpPr/>
          <p:nvPr/>
        </p:nvSpPr>
        <p:spPr>
          <a:xfrm>
            <a:off x="788863" y="4545470"/>
            <a:ext cx="7578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202" name="Google Shape;202;p24"/>
          <p:cNvCxnSpPr/>
          <p:nvPr/>
        </p:nvCxnSpPr>
        <p:spPr>
          <a:xfrm>
            <a:off x="788863" y="9996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03" name="Google Shape;203;p24"/>
          <p:cNvSpPr txBox="1"/>
          <p:nvPr>
            <p:ph type="title"/>
          </p:nvPr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rgbClr val="55595D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04" name="Google Shape;204;p24"/>
          <p:cNvSpPr txBox="1"/>
          <p:nvPr>
            <p:ph idx="1" type="subTitle"/>
          </p:nvPr>
        </p:nvSpPr>
        <p:spPr>
          <a:xfrm>
            <a:off x="6036244" y="3212044"/>
            <a:ext cx="3007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205" name="Google Shape;2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24"/>
          <p:cNvSpPr txBox="1"/>
          <p:nvPr>
            <p:ph idx="2" type="body"/>
          </p:nvPr>
        </p:nvSpPr>
        <p:spPr>
          <a:xfrm>
            <a:off x="823950" y="1306675"/>
            <a:ext cx="7232400" cy="1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 Question 2">
  <p:cSld name="CUSTOM_43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" name="Google Shape;209;p25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iStock-670415178.jpg" id="210" name="Google Shape;210;p25"/>
          <p:cNvPicPr preferRelativeResize="0"/>
          <p:nvPr/>
        </p:nvPicPr>
        <p:blipFill rotWithShape="1">
          <a:blip r:embed="rId2">
            <a:alphaModFix/>
          </a:blip>
          <a:srcRect b="35627" l="0" r="0" t="18513"/>
          <a:stretch/>
        </p:blipFill>
        <p:spPr>
          <a:xfrm>
            <a:off x="-2169" y="1421794"/>
            <a:ext cx="9148286" cy="28578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p25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12" name="Google Shape;212;p25"/>
          <p:cNvSpPr txBox="1"/>
          <p:nvPr>
            <p:ph type="title"/>
          </p:nvPr>
        </p:nvSpPr>
        <p:spPr>
          <a:xfrm>
            <a:off x="692288" y="440063"/>
            <a:ext cx="42990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3" name="Google Shape;213;p25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214" name="Google Shape;2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 Clock Hour Transcripts">
  <p:cSld name="CUSTOM_49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29" name="Google Shape;29;p4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31" name="Google Shape;31;p4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2" name="Google Shape;32;p4"/>
          <p:cNvSpPr txBox="1"/>
          <p:nvPr/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 Black"/>
                <a:ea typeface="Lato Black"/>
                <a:cs typeface="Lato Black"/>
                <a:sym typeface="Lato Black"/>
              </a:rPr>
              <a:t>Clock Hour Transcripts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560275" y="1528677"/>
            <a:ext cx="4353900" cy="22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My Records → Reports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2413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○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Print Transcripts / Certificates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Available 2 weeks after course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Contact </a:t>
            </a:r>
            <a:r>
              <a:rPr lang="en" sz="18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support@schooldata.net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with questions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4">
            <a:alphaModFix/>
          </a:blip>
          <a:srcRect b="0" l="0" r="26756" t="0"/>
          <a:stretch/>
        </p:blipFill>
        <p:spPr>
          <a:xfrm>
            <a:off x="5132438" y="1164891"/>
            <a:ext cx="3541932" cy="2813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8001" y="4772923"/>
            <a:ext cx="1362130" cy="27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 Attendance Verification - Zoom">
  <p:cSld name="CUSTOM_50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37" name="Google Shape;37;p5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39" name="Google Shape;39;p5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0" name="Google Shape;40;p5"/>
          <p:cNvSpPr txBox="1"/>
          <p:nvPr/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 Black"/>
                <a:ea typeface="Lato Black"/>
                <a:cs typeface="Lato Black"/>
                <a:sym typeface="Lato Black"/>
              </a:rPr>
              <a:t>Attendance Verification for Clock Hours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788875" y="1992150"/>
            <a:ext cx="3693600" cy="25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Zoo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m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: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Click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Participants button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at bottom of screen  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Hover over your name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Click the ellipsis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(...) or More</a:t>
            </a:r>
            <a:endParaRPr b="1"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Click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Rename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First/Last Name, District</a:t>
            </a:r>
            <a:r>
              <a:rPr lang="en" sz="1500">
                <a:latin typeface="Lato"/>
                <a:ea typeface="Lato"/>
                <a:cs typeface="Lato"/>
                <a:sym typeface="Lato"/>
              </a:rPr>
              <a:t> 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Click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Change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" name="Google Shape;42;p5"/>
          <p:cNvSpPr txBox="1"/>
          <p:nvPr/>
        </p:nvSpPr>
        <p:spPr>
          <a:xfrm>
            <a:off x="718525" y="1203100"/>
            <a:ext cx="79278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000">
                <a:latin typeface="Lato Black"/>
                <a:ea typeface="Lato Black"/>
                <a:cs typeface="Lato Black"/>
                <a:sym typeface="Lato Black"/>
              </a:rPr>
              <a:t>Before logging off, be sure your NAME and EMAIL address used for </a:t>
            </a:r>
            <a:r>
              <a:rPr lang="en" sz="2000">
                <a:latin typeface="Lato Black"/>
                <a:ea typeface="Lato Black"/>
                <a:cs typeface="Lato Black"/>
                <a:sym typeface="Lato Black"/>
              </a:rPr>
              <a:t>registration</a:t>
            </a:r>
            <a:r>
              <a:rPr lang="en" sz="2000">
                <a:latin typeface="Lato Black"/>
                <a:ea typeface="Lato Black"/>
                <a:cs typeface="Lato Black"/>
                <a:sym typeface="Lato Black"/>
              </a:rPr>
              <a:t> is reflected so the instructor knows who attended.</a:t>
            </a:r>
            <a:endParaRPr sz="200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43" name="Google Shape;4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8001" y="4772923"/>
            <a:ext cx="1362130" cy="27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5700" y="3086299"/>
            <a:ext cx="3563400" cy="80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6750" y="2433988"/>
            <a:ext cx="356235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 Attendance Verification - GoTo">
  <p:cSld name="CUSTOM_50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47" name="Google Shape;47;p6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49" name="Google Shape;49;p6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0" name="Google Shape;50;p6"/>
          <p:cNvSpPr txBox="1"/>
          <p:nvPr/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 Black"/>
                <a:ea typeface="Lato Black"/>
                <a:cs typeface="Lato Black"/>
                <a:sym typeface="Lato Black"/>
              </a:rPr>
              <a:t>Attendance Verification for Clock Hours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1" name="Google Shape;51;p6"/>
          <p:cNvSpPr txBox="1"/>
          <p:nvPr/>
        </p:nvSpPr>
        <p:spPr>
          <a:xfrm>
            <a:off x="788875" y="2078800"/>
            <a:ext cx="3236100" cy="25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GoTo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: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Select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Settings</a:t>
            </a:r>
            <a:endParaRPr b="1"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On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Profile tab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, change name.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First/Last Name and District</a:t>
            </a:r>
            <a:r>
              <a:rPr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" name="Google Shape;52;p6"/>
          <p:cNvSpPr txBox="1"/>
          <p:nvPr/>
        </p:nvSpPr>
        <p:spPr>
          <a:xfrm>
            <a:off x="718525" y="1203100"/>
            <a:ext cx="79278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000">
                <a:latin typeface="Lato Black"/>
                <a:ea typeface="Lato Black"/>
                <a:cs typeface="Lato Black"/>
                <a:sym typeface="Lato Black"/>
              </a:rPr>
              <a:t>Before logging off, be sure your NAME and EMAIL address used for registration is reflected so the instructor knows who attended.</a:t>
            </a:r>
            <a:endParaRPr sz="200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8001" y="4772923"/>
            <a:ext cx="1362130" cy="27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1325" y="2078800"/>
            <a:ext cx="2284975" cy="23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 Zoom Chat">
  <p:cSld name="TITLE_AND_TWO_COLUMNS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/>
        </p:nvSpPr>
        <p:spPr>
          <a:xfrm>
            <a:off x="403575" y="291950"/>
            <a:ext cx="47400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Lato"/>
                <a:ea typeface="Lato"/>
                <a:cs typeface="Lato"/>
                <a:sym typeface="Lato"/>
              </a:rPr>
              <a:t>Zoom Chat</a:t>
            </a:r>
            <a:endParaRPr b="1"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7" name="Google Shape;5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125" y="834313"/>
            <a:ext cx="3205025" cy="51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8650" y="1459300"/>
            <a:ext cx="2529775" cy="10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7"/>
          <p:cNvSpPr txBox="1"/>
          <p:nvPr/>
        </p:nvSpPr>
        <p:spPr>
          <a:xfrm>
            <a:off x="1537050" y="1829000"/>
            <a:ext cx="4147500" cy="16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Toolbar &gt; Click 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Chat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Dropdown menu &gt; 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Everyone 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(or select the participant you want to chat directly.)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Click  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Enter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or the 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Send icon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0" name="Google Shape;60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550" y="782250"/>
            <a:ext cx="1104096" cy="61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98001" y="4772923"/>
            <a:ext cx="1362130" cy="27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 How to Log In">
  <p:cSld name="TITLE_AND_BODY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/>
        </p:nvSpPr>
        <p:spPr>
          <a:xfrm>
            <a:off x="240425" y="257600"/>
            <a:ext cx="37695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5595D"/>
                </a:solidFill>
                <a:latin typeface="Lato Black"/>
                <a:ea typeface="Lato Black"/>
                <a:cs typeface="Lato Black"/>
                <a:sym typeface="Lato Black"/>
              </a:rPr>
              <a:t>How to Log In</a:t>
            </a:r>
            <a:endParaRPr sz="800"/>
          </a:p>
        </p:txBody>
      </p:sp>
      <p:pic>
        <p:nvPicPr>
          <p:cNvPr id="64" name="Google Shape;6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1713" y="2606975"/>
            <a:ext cx="3723878" cy="1818425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5" name="Google Shape;65;p8"/>
          <p:cNvPicPr preferRelativeResize="0"/>
          <p:nvPr/>
        </p:nvPicPr>
        <p:blipFill rotWithShape="1">
          <a:blip r:embed="rId3">
            <a:alphaModFix/>
          </a:blip>
          <a:srcRect b="0" l="0" r="1127" t="0"/>
          <a:stretch/>
        </p:blipFill>
        <p:spPr>
          <a:xfrm>
            <a:off x="4571925" y="2606975"/>
            <a:ext cx="4251769" cy="1818425"/>
          </a:xfrm>
          <a:prstGeom prst="rect">
            <a:avLst/>
          </a:prstGeom>
          <a:noFill/>
          <a:ln>
            <a:noFill/>
          </a:ln>
          <a:effectLst>
            <a:outerShdw blurRad="71438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6" name="Google Shape;66;p8"/>
          <p:cNvSpPr txBox="1"/>
          <p:nvPr/>
        </p:nvSpPr>
        <p:spPr>
          <a:xfrm>
            <a:off x="1700200" y="1266525"/>
            <a:ext cx="552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The login page will be </a:t>
            </a: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one</a:t>
            </a: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 of these examples:</a:t>
            </a:r>
            <a:endParaRPr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" name="Google Shape;67;p8"/>
          <p:cNvSpPr txBox="1"/>
          <p:nvPr/>
        </p:nvSpPr>
        <p:spPr>
          <a:xfrm>
            <a:off x="240425" y="1798150"/>
            <a:ext cx="410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Enter username or email from the SIS</a:t>
            </a: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/>
          </a:p>
        </p:txBody>
      </p:sp>
      <p:sp>
        <p:nvSpPr>
          <p:cNvPr id="68" name="Google Shape;68;p8"/>
          <p:cNvSpPr txBox="1"/>
          <p:nvPr/>
        </p:nvSpPr>
        <p:spPr>
          <a:xfrm>
            <a:off x="4571863" y="1859950"/>
            <a:ext cx="4251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OR </a:t>
            </a:r>
            <a:endParaRPr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Click Authenticate With District</a:t>
            </a:r>
            <a:endParaRPr/>
          </a:p>
        </p:txBody>
      </p:sp>
      <p:sp>
        <p:nvSpPr>
          <p:cNvPr id="69" name="Google Shape;69;p8"/>
          <p:cNvSpPr txBox="1"/>
          <p:nvPr/>
        </p:nvSpPr>
        <p:spPr>
          <a:xfrm>
            <a:off x="521725" y="4634650"/>
            <a:ext cx="642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*Note: 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Use Reset Password option, if necessary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0" name="Google Shape;7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8001" y="477292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8"/>
          <p:cNvSpPr txBox="1"/>
          <p:nvPr>
            <p:ph idx="1" type="body"/>
          </p:nvPr>
        </p:nvSpPr>
        <p:spPr>
          <a:xfrm>
            <a:off x="521725" y="813800"/>
            <a:ext cx="72990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Site Navigation">
  <p:cSld name="CUSTOM_9_1_3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73" name="Google Shape;73;p9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0" y="-5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/>
          <p:cNvSpPr/>
          <p:nvPr/>
        </p:nvSpPr>
        <p:spPr>
          <a:xfrm>
            <a:off x="788863" y="4545470"/>
            <a:ext cx="7578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75" name="Google Shape;75;p9"/>
          <p:cNvCxnSpPr/>
          <p:nvPr/>
        </p:nvCxnSpPr>
        <p:spPr>
          <a:xfrm>
            <a:off x="788863" y="9996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76" name="Google Shape;76;p9"/>
          <p:cNvSpPr txBox="1"/>
          <p:nvPr>
            <p:ph idx="1" type="subTitle"/>
          </p:nvPr>
        </p:nvSpPr>
        <p:spPr>
          <a:xfrm>
            <a:off x="6036244" y="3212044"/>
            <a:ext cx="3007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77" name="Google Shape;7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9"/>
          <p:cNvSpPr txBox="1"/>
          <p:nvPr/>
        </p:nvSpPr>
        <p:spPr>
          <a:xfrm>
            <a:off x="452350" y="24900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5595D"/>
                </a:solidFill>
                <a:latin typeface="Lato Black"/>
                <a:ea typeface="Lato Black"/>
                <a:cs typeface="Lato Black"/>
                <a:sym typeface="Lato Black"/>
              </a:rPr>
              <a:t>Site Navigation</a:t>
            </a:r>
            <a:endParaRPr sz="800"/>
          </a:p>
        </p:txBody>
      </p:sp>
      <p:pic>
        <p:nvPicPr>
          <p:cNvPr id="79" name="Google Shape;7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125" y="1082171"/>
            <a:ext cx="2852075" cy="5585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9"/>
          <p:cNvSpPr txBox="1"/>
          <p:nvPr/>
        </p:nvSpPr>
        <p:spPr>
          <a:xfrm>
            <a:off x="3452275" y="1015050"/>
            <a:ext cx="396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Click the </a:t>
            </a: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Site Navigation icon</a:t>
            </a: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 to start</a:t>
            </a:r>
            <a:endParaRPr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1" name="Google Shape;81;p9"/>
          <p:cNvSpPr/>
          <p:nvPr>
            <p:ph idx="2" type="pic"/>
          </p:nvPr>
        </p:nvSpPr>
        <p:spPr>
          <a:xfrm>
            <a:off x="452350" y="2252413"/>
            <a:ext cx="4153200" cy="22380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9"/>
          <p:cNvSpPr txBox="1"/>
          <p:nvPr/>
        </p:nvSpPr>
        <p:spPr>
          <a:xfrm>
            <a:off x="406600" y="1879650"/>
            <a:ext cx="42447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Click the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Application Bundle 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and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Application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" name="Google Shape;83;p9"/>
          <p:cNvSpPr/>
          <p:nvPr>
            <p:ph idx="3" type="pic"/>
          </p:nvPr>
        </p:nvSpPr>
        <p:spPr>
          <a:xfrm>
            <a:off x="5135200" y="2293675"/>
            <a:ext cx="3090300" cy="21555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9"/>
          <p:cNvSpPr txBox="1"/>
          <p:nvPr/>
        </p:nvSpPr>
        <p:spPr>
          <a:xfrm>
            <a:off x="4993700" y="1544900"/>
            <a:ext cx="33126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C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lick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Launch 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ato"/>
                <a:ea typeface="Lato"/>
                <a:cs typeface="Lato"/>
                <a:sym typeface="Lato"/>
              </a:rPr>
              <a:t>Navigate further by User Roles, Navigation Items or Pate Details before launching</a:t>
            </a:r>
            <a:endParaRPr b="1"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 Self Directed Learning">
  <p:cSld name="CUSTOM_9_1_2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86" name="Google Shape;86;p10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0"/>
          <p:cNvSpPr/>
          <p:nvPr/>
        </p:nvSpPr>
        <p:spPr>
          <a:xfrm>
            <a:off x="788863" y="4545470"/>
            <a:ext cx="7578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88" name="Google Shape;88;p10"/>
          <p:cNvCxnSpPr/>
          <p:nvPr/>
        </p:nvCxnSpPr>
        <p:spPr>
          <a:xfrm>
            <a:off x="788863" y="9996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89" name="Google Shape;89;p10"/>
          <p:cNvSpPr txBox="1"/>
          <p:nvPr>
            <p:ph idx="1" type="subTitle"/>
          </p:nvPr>
        </p:nvSpPr>
        <p:spPr>
          <a:xfrm>
            <a:off x="6036244" y="3212044"/>
            <a:ext cx="3007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90" name="Google Shape;9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0"/>
          <p:cNvSpPr txBox="1"/>
          <p:nvPr/>
        </p:nvSpPr>
        <p:spPr>
          <a:xfrm>
            <a:off x="343475" y="309125"/>
            <a:ext cx="6560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5595D"/>
                </a:solidFill>
                <a:latin typeface="Lato Black"/>
                <a:ea typeface="Lato Black"/>
                <a:cs typeface="Lato Black"/>
                <a:sym typeface="Lato Black"/>
              </a:rPr>
              <a:t>Self Directed Learning</a:t>
            </a:r>
            <a:endParaRPr sz="800"/>
          </a:p>
        </p:txBody>
      </p:sp>
      <p:sp>
        <p:nvSpPr>
          <p:cNvPr id="92" name="Google Shape;92;p10"/>
          <p:cNvSpPr txBox="1"/>
          <p:nvPr/>
        </p:nvSpPr>
        <p:spPr>
          <a:xfrm>
            <a:off x="306950" y="1217150"/>
            <a:ext cx="6244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To access </a:t>
            </a:r>
            <a:r>
              <a:rPr b="1" lang="en" sz="20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Self Directed Learning</a:t>
            </a:r>
            <a:r>
              <a:rPr lang="en" sz="20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, click the bottom left corner on the left navigation: </a:t>
            </a:r>
            <a:endParaRPr sz="20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3" name="Google Shape;93;p10"/>
          <p:cNvPicPr preferRelativeResize="0"/>
          <p:nvPr/>
        </p:nvPicPr>
        <p:blipFill rotWithShape="1">
          <a:blip r:embed="rId4">
            <a:alphaModFix/>
          </a:blip>
          <a:srcRect b="0" l="0" r="10984" t="0"/>
          <a:stretch/>
        </p:blipFill>
        <p:spPr>
          <a:xfrm>
            <a:off x="6903869" y="900763"/>
            <a:ext cx="1738350" cy="906412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4" name="Google Shape;94;p10"/>
          <p:cNvPicPr preferRelativeResize="0"/>
          <p:nvPr/>
        </p:nvPicPr>
        <p:blipFill rotWithShape="1">
          <a:blip r:embed="rId5">
            <a:alphaModFix/>
          </a:blip>
          <a:srcRect b="10450" l="0" r="0" t="0"/>
          <a:stretch/>
        </p:blipFill>
        <p:spPr>
          <a:xfrm>
            <a:off x="446312" y="2017562"/>
            <a:ext cx="4893242" cy="2646320"/>
          </a:xfrm>
          <a:prstGeom prst="rect">
            <a:avLst/>
          </a:prstGeom>
          <a:noFill/>
          <a:ln>
            <a:noFill/>
          </a:ln>
          <a:effectLst>
            <a:outerShdw blurRad="71438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5" name="Google Shape;95;p10"/>
          <p:cNvSpPr txBox="1"/>
          <p:nvPr/>
        </p:nvSpPr>
        <p:spPr>
          <a:xfrm>
            <a:off x="5733825" y="2537100"/>
            <a:ext cx="3000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2363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Written directions will describe tasks. Some tasks include short videos.  </a:t>
            </a:r>
            <a:endParaRPr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2363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Contents are searchable.</a:t>
            </a:r>
            <a:endParaRPr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2363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Tasks can be checked off to the far right as completed or bookmark.</a:t>
            </a:r>
            <a:endParaRPr/>
          </a:p>
        </p:txBody>
      </p:sp>
      <p:cxnSp>
        <p:nvCxnSpPr>
          <p:cNvPr id="96" name="Google Shape;96;p10"/>
          <p:cNvCxnSpPr/>
          <p:nvPr/>
        </p:nvCxnSpPr>
        <p:spPr>
          <a:xfrm flipH="1">
            <a:off x="5022869" y="1733744"/>
            <a:ext cx="1881000" cy="700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54.png"/><Relationship Id="rId6" Type="http://schemas.openxmlformats.org/officeDocument/2006/relationships/image" Target="../media/image5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0.png"/><Relationship Id="rId6" Type="http://schemas.openxmlformats.org/officeDocument/2006/relationships/image" Target="../media/image5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2.png"/><Relationship Id="rId4" Type="http://schemas.openxmlformats.org/officeDocument/2006/relationships/image" Target="../media/image60.png"/><Relationship Id="rId5" Type="http://schemas.openxmlformats.org/officeDocument/2006/relationships/image" Target="../media/image5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7.png"/><Relationship Id="rId4" Type="http://schemas.openxmlformats.org/officeDocument/2006/relationships/image" Target="../media/image4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1.png"/><Relationship Id="rId4" Type="http://schemas.openxmlformats.org/officeDocument/2006/relationships/image" Target="../media/image4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2.png"/><Relationship Id="rId4" Type="http://schemas.openxmlformats.org/officeDocument/2006/relationships/image" Target="../media/image4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9.png"/><Relationship Id="rId4" Type="http://schemas.openxmlformats.org/officeDocument/2006/relationships/image" Target="../media/image39.png"/><Relationship Id="rId5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/>
          <p:nvPr>
            <p:ph type="title"/>
          </p:nvPr>
        </p:nvSpPr>
        <p:spPr>
          <a:xfrm>
            <a:off x="678350" y="2873275"/>
            <a:ext cx="2948700" cy="16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 Student Data Grids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New Grid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II (Complex)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5"/>
          <p:cNvSpPr txBox="1"/>
          <p:nvPr>
            <p:ph idx="3" type="body"/>
          </p:nvPr>
        </p:nvSpPr>
        <p:spPr>
          <a:xfrm>
            <a:off x="807325" y="1764750"/>
            <a:ext cx="4402800" cy="24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Assessments and other complex points have the potential of returning multiple records of data.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</a:t>
            </a:r>
            <a:r>
              <a:rPr b="1" lang="en" sz="1800"/>
              <a:t>Row Selection tab</a:t>
            </a:r>
            <a:r>
              <a:rPr lang="en" sz="1800"/>
              <a:t> will only show when this is the case.</a:t>
            </a:r>
            <a:endParaRPr sz="1800"/>
          </a:p>
        </p:txBody>
      </p:sp>
      <p:sp>
        <p:nvSpPr>
          <p:cNvPr id="285" name="Google Shape;285;p35"/>
          <p:cNvSpPr txBox="1"/>
          <p:nvPr>
            <p:ph type="title"/>
          </p:nvPr>
        </p:nvSpPr>
        <p:spPr>
          <a:xfrm>
            <a:off x="665675" y="576425"/>
            <a:ext cx="4544400" cy="4788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Row Selection tab</a:t>
            </a:r>
            <a:endParaRPr/>
          </a:p>
        </p:txBody>
      </p:sp>
      <p:sp>
        <p:nvSpPr>
          <p:cNvPr id="286" name="Google Shape;286;p35"/>
          <p:cNvSpPr txBox="1"/>
          <p:nvPr>
            <p:ph idx="2" type="subTitle"/>
          </p:nvPr>
        </p:nvSpPr>
        <p:spPr>
          <a:xfrm>
            <a:off x="6630413" y="3212040"/>
            <a:ext cx="2413500" cy="6039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Row Selection</a:t>
            </a:r>
            <a:endParaRPr sz="2400"/>
          </a:p>
        </p:txBody>
      </p:sp>
      <p:sp>
        <p:nvSpPr>
          <p:cNvPr id="287" name="Google Shape;287;p35"/>
          <p:cNvSpPr txBox="1"/>
          <p:nvPr/>
        </p:nvSpPr>
        <p:spPr>
          <a:xfrm>
            <a:off x="5010475" y="1365700"/>
            <a:ext cx="274800" cy="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5"/>
          <p:cNvSpPr txBox="1"/>
          <p:nvPr>
            <p:ph idx="1" type="subTitle"/>
          </p:nvPr>
        </p:nvSpPr>
        <p:spPr>
          <a:xfrm>
            <a:off x="718519" y="1260244"/>
            <a:ext cx="4904700" cy="3714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Datasets with Multiple Records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6"/>
          <p:cNvSpPr txBox="1"/>
          <p:nvPr>
            <p:ph idx="3" type="body"/>
          </p:nvPr>
        </p:nvSpPr>
        <p:spPr>
          <a:xfrm>
            <a:off x="3922850" y="1525325"/>
            <a:ext cx="4856700" cy="25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Ordering Properties</a:t>
            </a:r>
            <a:r>
              <a:rPr lang="en" sz="1800"/>
              <a:t> for a single student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" sz="1800"/>
              <a:t>Ordering Direction </a:t>
            </a:r>
            <a:r>
              <a:rPr i="1" lang="en" sz="1600"/>
              <a:t>(Ascending/Descending)</a:t>
            </a:r>
            <a:endParaRPr i="1"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Anticipated Records</a:t>
            </a:r>
            <a:endParaRPr b="1"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Number of records to include per student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Multiple row per student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Or Repeated column sets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94" name="Google Shape;294;p36"/>
          <p:cNvSpPr txBox="1"/>
          <p:nvPr>
            <p:ph idx="1" type="subTitle"/>
          </p:nvPr>
        </p:nvSpPr>
        <p:spPr>
          <a:xfrm>
            <a:off x="1010578" y="3203829"/>
            <a:ext cx="2413500" cy="6039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6"/>
          <p:cNvSpPr txBox="1"/>
          <p:nvPr>
            <p:ph type="title"/>
          </p:nvPr>
        </p:nvSpPr>
        <p:spPr>
          <a:xfrm>
            <a:off x="3967198" y="414300"/>
            <a:ext cx="50493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Record Considerations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7"/>
          <p:cNvPicPr preferRelativeResize="0"/>
          <p:nvPr/>
        </p:nvPicPr>
        <p:blipFill rotWithShape="1">
          <a:blip r:embed="rId3">
            <a:alphaModFix/>
          </a:blip>
          <a:srcRect b="15088" l="0" r="0" t="17128"/>
          <a:stretch/>
        </p:blipFill>
        <p:spPr>
          <a:xfrm>
            <a:off x="592500" y="1173454"/>
            <a:ext cx="7804515" cy="1114525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01" name="Google Shape;301;p37"/>
          <p:cNvPicPr preferRelativeResize="0"/>
          <p:nvPr/>
        </p:nvPicPr>
        <p:blipFill rotWithShape="1">
          <a:blip r:embed="rId4">
            <a:alphaModFix/>
          </a:blip>
          <a:srcRect b="17992" l="0" r="19710" t="0"/>
          <a:stretch/>
        </p:blipFill>
        <p:spPr>
          <a:xfrm>
            <a:off x="2468075" y="1807675"/>
            <a:ext cx="5593227" cy="8289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</p:pic>
      <p:pic>
        <p:nvPicPr>
          <p:cNvPr id="302" name="Google Shape;30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500" y="2770148"/>
            <a:ext cx="7804524" cy="1821478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03" name="Google Shape;303;p37"/>
          <p:cNvSpPr txBox="1"/>
          <p:nvPr>
            <p:ph type="title"/>
          </p:nvPr>
        </p:nvSpPr>
        <p:spPr>
          <a:xfrm>
            <a:off x="592500" y="403575"/>
            <a:ext cx="44178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Repeated Rows</a:t>
            </a:r>
            <a:endParaRPr/>
          </a:p>
        </p:txBody>
      </p:sp>
      <p:sp>
        <p:nvSpPr>
          <p:cNvPr id="304" name="Google Shape;304;p37"/>
          <p:cNvSpPr txBox="1"/>
          <p:nvPr>
            <p:ph idx="1" type="body"/>
          </p:nvPr>
        </p:nvSpPr>
        <p:spPr>
          <a:xfrm>
            <a:off x="3956675" y="1095813"/>
            <a:ext cx="2774400" cy="59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One (1) Record (E.g. Assessment score for the student in column</a:t>
            </a:r>
            <a:endParaRPr sz="1400"/>
          </a:p>
        </p:txBody>
      </p:sp>
      <p:sp>
        <p:nvSpPr>
          <p:cNvPr id="305" name="Google Shape;305;p37"/>
          <p:cNvSpPr txBox="1"/>
          <p:nvPr/>
        </p:nvSpPr>
        <p:spPr>
          <a:xfrm>
            <a:off x="4052750" y="3963350"/>
            <a:ext cx="4221600" cy="59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Four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(4) Records (E.g. Assessment scores for student in same column, with repeated student names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6" name="Google Shape;306;p37"/>
          <p:cNvSpPr/>
          <p:nvPr/>
        </p:nvSpPr>
        <p:spPr>
          <a:xfrm>
            <a:off x="592500" y="1560775"/>
            <a:ext cx="2245200" cy="221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7"/>
          <p:cNvSpPr/>
          <p:nvPr/>
        </p:nvSpPr>
        <p:spPr>
          <a:xfrm>
            <a:off x="4230100" y="1925750"/>
            <a:ext cx="1294800" cy="345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128588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8" name="Google Shape;308;p37"/>
          <p:cNvCxnSpPr>
            <a:stCxn id="307" idx="1"/>
          </p:cNvCxnSpPr>
          <p:nvPr/>
        </p:nvCxnSpPr>
        <p:spPr>
          <a:xfrm rot="10800000">
            <a:off x="1392400" y="1809200"/>
            <a:ext cx="2837700" cy="28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9" name="Google Shape;309;p37"/>
          <p:cNvSpPr/>
          <p:nvPr/>
        </p:nvSpPr>
        <p:spPr>
          <a:xfrm>
            <a:off x="629625" y="3210250"/>
            <a:ext cx="2917500" cy="957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0" name="Google Shape;310;p37"/>
          <p:cNvPicPr preferRelativeResize="0"/>
          <p:nvPr/>
        </p:nvPicPr>
        <p:blipFill rotWithShape="1">
          <a:blip r:embed="rId6">
            <a:alphaModFix/>
          </a:blip>
          <a:srcRect b="19846" l="0" r="17348" t="0"/>
          <a:stretch/>
        </p:blipFill>
        <p:spPr>
          <a:xfrm>
            <a:off x="3670850" y="3127525"/>
            <a:ext cx="5186115" cy="7390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</p:pic>
      <p:sp>
        <p:nvSpPr>
          <p:cNvPr id="311" name="Google Shape;311;p37"/>
          <p:cNvSpPr/>
          <p:nvPr/>
        </p:nvSpPr>
        <p:spPr>
          <a:xfrm>
            <a:off x="5329725" y="3269500"/>
            <a:ext cx="1294800" cy="455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2" name="Google Shape;312;p37"/>
          <p:cNvCxnSpPr>
            <a:stCxn id="311" idx="1"/>
          </p:cNvCxnSpPr>
          <p:nvPr/>
        </p:nvCxnSpPr>
        <p:spPr>
          <a:xfrm flipH="1">
            <a:off x="1613925" y="3497050"/>
            <a:ext cx="3715800" cy="21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38"/>
          <p:cNvPicPr preferRelativeResize="0"/>
          <p:nvPr/>
        </p:nvPicPr>
        <p:blipFill rotWithShape="1">
          <a:blip r:embed="rId3">
            <a:alphaModFix/>
          </a:blip>
          <a:srcRect b="8775" l="0" r="0" t="0"/>
          <a:stretch/>
        </p:blipFill>
        <p:spPr>
          <a:xfrm>
            <a:off x="462325" y="1172875"/>
            <a:ext cx="8051076" cy="1714175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18" name="Google Shape;318;p38"/>
          <p:cNvSpPr txBox="1"/>
          <p:nvPr>
            <p:ph type="title"/>
          </p:nvPr>
        </p:nvSpPr>
        <p:spPr>
          <a:xfrm>
            <a:off x="592500" y="403575"/>
            <a:ext cx="33450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Repeated Column Sets</a:t>
            </a:r>
            <a:endParaRPr/>
          </a:p>
        </p:txBody>
      </p:sp>
      <p:sp>
        <p:nvSpPr>
          <p:cNvPr id="319" name="Google Shape;319;p38"/>
          <p:cNvSpPr txBox="1"/>
          <p:nvPr>
            <p:ph idx="1" type="body"/>
          </p:nvPr>
        </p:nvSpPr>
        <p:spPr>
          <a:xfrm>
            <a:off x="4203325" y="722825"/>
            <a:ext cx="3886800" cy="62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Four(4) records (e.g. Assessment scores for student in same column, repeated name)</a:t>
            </a:r>
            <a:endParaRPr sz="1400"/>
          </a:p>
        </p:txBody>
      </p:sp>
      <p:pic>
        <p:nvPicPr>
          <p:cNvPr id="320" name="Google Shape;320;p38"/>
          <p:cNvPicPr preferRelativeResize="0"/>
          <p:nvPr/>
        </p:nvPicPr>
        <p:blipFill rotWithShape="1">
          <a:blip r:embed="rId4">
            <a:alphaModFix/>
          </a:blip>
          <a:srcRect b="17362" l="0" r="0" t="0"/>
          <a:stretch/>
        </p:blipFill>
        <p:spPr>
          <a:xfrm>
            <a:off x="133025" y="3242617"/>
            <a:ext cx="8764074" cy="1095757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21" name="Google Shape;321;p38"/>
          <p:cNvSpPr/>
          <p:nvPr/>
        </p:nvSpPr>
        <p:spPr>
          <a:xfrm>
            <a:off x="505475" y="1622875"/>
            <a:ext cx="2882100" cy="993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8"/>
          <p:cNvSpPr/>
          <p:nvPr/>
        </p:nvSpPr>
        <p:spPr>
          <a:xfrm>
            <a:off x="133025" y="3684000"/>
            <a:ext cx="2553900" cy="213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3" name="Google Shape;323;p38"/>
          <p:cNvPicPr preferRelativeResize="0"/>
          <p:nvPr/>
        </p:nvPicPr>
        <p:blipFill rotWithShape="1">
          <a:blip r:embed="rId5">
            <a:alphaModFix/>
          </a:blip>
          <a:srcRect b="19846" l="0" r="17348" t="0"/>
          <a:stretch/>
        </p:blipFill>
        <p:spPr>
          <a:xfrm>
            <a:off x="3520050" y="1484951"/>
            <a:ext cx="5330324" cy="8296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</p:pic>
      <p:cxnSp>
        <p:nvCxnSpPr>
          <p:cNvPr id="324" name="Google Shape;324;p38"/>
          <p:cNvCxnSpPr/>
          <p:nvPr/>
        </p:nvCxnSpPr>
        <p:spPr>
          <a:xfrm flipH="1">
            <a:off x="1561025" y="1959850"/>
            <a:ext cx="3715500" cy="10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25" name="Google Shape;325;p38"/>
          <p:cNvPicPr preferRelativeResize="0"/>
          <p:nvPr/>
        </p:nvPicPr>
        <p:blipFill rotWithShape="1">
          <a:blip r:embed="rId6">
            <a:alphaModFix/>
          </a:blip>
          <a:srcRect b="43413" l="0" r="19041" t="0"/>
          <a:stretch/>
        </p:blipFill>
        <p:spPr>
          <a:xfrm>
            <a:off x="3520050" y="2633625"/>
            <a:ext cx="5377052" cy="609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326" name="Google Shape;326;p38"/>
          <p:cNvSpPr/>
          <p:nvPr/>
        </p:nvSpPr>
        <p:spPr>
          <a:xfrm>
            <a:off x="5303125" y="1664450"/>
            <a:ext cx="1161600" cy="455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8"/>
          <p:cNvSpPr txBox="1"/>
          <p:nvPr/>
        </p:nvSpPr>
        <p:spPr>
          <a:xfrm>
            <a:off x="3309450" y="4089825"/>
            <a:ext cx="3000000" cy="831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Four(4) records (e.g. Assessment scores for student in four(4) repeated column sets</a:t>
            </a:r>
            <a:endParaRPr/>
          </a:p>
        </p:txBody>
      </p:sp>
      <p:sp>
        <p:nvSpPr>
          <p:cNvPr id="328" name="Google Shape;328;p38"/>
          <p:cNvSpPr/>
          <p:nvPr/>
        </p:nvSpPr>
        <p:spPr>
          <a:xfrm>
            <a:off x="5214450" y="2752825"/>
            <a:ext cx="1250400" cy="386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8"/>
          <p:cNvSpPr/>
          <p:nvPr/>
        </p:nvSpPr>
        <p:spPr>
          <a:xfrm>
            <a:off x="7671000" y="2752825"/>
            <a:ext cx="1226100" cy="386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0" name="Google Shape;330;p38"/>
          <p:cNvCxnSpPr>
            <a:stCxn id="329" idx="1"/>
          </p:cNvCxnSpPr>
          <p:nvPr/>
        </p:nvCxnSpPr>
        <p:spPr>
          <a:xfrm flipH="1">
            <a:off x="2687100" y="2946025"/>
            <a:ext cx="4983900" cy="43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1" name="Google Shape;331;p38"/>
          <p:cNvCxnSpPr>
            <a:stCxn id="329" idx="1"/>
          </p:cNvCxnSpPr>
          <p:nvPr/>
        </p:nvCxnSpPr>
        <p:spPr>
          <a:xfrm flipH="1">
            <a:off x="6402900" y="2946025"/>
            <a:ext cx="1268100" cy="35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9"/>
          <p:cNvSpPr txBox="1"/>
          <p:nvPr>
            <p:ph type="title"/>
          </p:nvPr>
        </p:nvSpPr>
        <p:spPr>
          <a:xfrm>
            <a:off x="1964175" y="2206800"/>
            <a:ext cx="5276700" cy="7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Aggregates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0"/>
          <p:cNvSpPr txBox="1"/>
          <p:nvPr>
            <p:ph type="title"/>
          </p:nvPr>
        </p:nvSpPr>
        <p:spPr>
          <a:xfrm>
            <a:off x="592500" y="334875"/>
            <a:ext cx="41343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Aggregates Tab (Sum/Counts)</a:t>
            </a:r>
            <a:endParaRPr/>
          </a:p>
        </p:txBody>
      </p:sp>
      <p:sp>
        <p:nvSpPr>
          <p:cNvPr id="342" name="Google Shape;342;p40"/>
          <p:cNvSpPr txBox="1"/>
          <p:nvPr>
            <p:ph idx="1" type="subTitle"/>
          </p:nvPr>
        </p:nvSpPr>
        <p:spPr>
          <a:xfrm>
            <a:off x="6036244" y="3212044"/>
            <a:ext cx="3007500" cy="6039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40"/>
          <p:cNvSpPr txBox="1"/>
          <p:nvPr>
            <p:ph idx="2" type="body"/>
          </p:nvPr>
        </p:nvSpPr>
        <p:spPr>
          <a:xfrm>
            <a:off x="832275" y="1179450"/>
            <a:ext cx="5641500" cy="31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Grades and Credits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Class Term Grades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Gradebook Class Grades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Gradebook </a:t>
            </a:r>
            <a:r>
              <a:rPr lang="en"/>
              <a:t>Standard Grades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Gradebook </a:t>
            </a:r>
            <a:r>
              <a:rPr lang="en"/>
              <a:t>Assignments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Attendance 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Current School Year </a:t>
            </a:r>
            <a:r>
              <a:rPr lang="en"/>
              <a:t>District Daily Attendance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Current School Year </a:t>
            </a:r>
            <a:r>
              <a:rPr lang="en"/>
              <a:t>School Daily Attendance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Current School Year </a:t>
            </a:r>
            <a:r>
              <a:rPr lang="en"/>
              <a:t>School Class Period Daily Attendance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Current School Year </a:t>
            </a:r>
            <a:r>
              <a:rPr lang="en"/>
              <a:t>Class Daily Attendance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Behavior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Current School Year </a:t>
            </a:r>
            <a:r>
              <a:rPr lang="en"/>
              <a:t>Incident Detail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Current School Year </a:t>
            </a:r>
            <a:r>
              <a:rPr lang="en"/>
              <a:t>Referral Detail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1"/>
          <p:cNvSpPr txBox="1"/>
          <p:nvPr>
            <p:ph idx="1" type="subTitle"/>
          </p:nvPr>
        </p:nvSpPr>
        <p:spPr>
          <a:xfrm>
            <a:off x="6036244" y="3212044"/>
            <a:ext cx="3007500" cy="6039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1"/>
          <p:cNvSpPr txBox="1"/>
          <p:nvPr>
            <p:ph type="title"/>
          </p:nvPr>
        </p:nvSpPr>
        <p:spPr>
          <a:xfrm>
            <a:off x="592500" y="334875"/>
            <a:ext cx="45864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Two Options in Some Datasets</a:t>
            </a:r>
            <a:endParaRPr b="1"/>
          </a:p>
        </p:txBody>
      </p:sp>
      <p:sp>
        <p:nvSpPr>
          <p:cNvPr id="350" name="Google Shape;350;p41"/>
          <p:cNvSpPr txBox="1"/>
          <p:nvPr>
            <p:ph idx="2" type="body"/>
          </p:nvPr>
        </p:nvSpPr>
        <p:spPr>
          <a:xfrm>
            <a:off x="832275" y="1298350"/>
            <a:ext cx="4435500" cy="4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When added, new field of </a:t>
            </a:r>
            <a:r>
              <a:rPr b="1" lang="en" sz="1800"/>
              <a:t>Type</a:t>
            </a:r>
            <a:r>
              <a:rPr lang="en" sz="1800"/>
              <a:t> to identify</a:t>
            </a:r>
            <a:r>
              <a:rPr lang="en"/>
              <a:t> </a:t>
            </a:r>
            <a:endParaRPr/>
          </a:p>
        </p:txBody>
      </p:sp>
      <p:pic>
        <p:nvPicPr>
          <p:cNvPr id="351" name="Google Shape;35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6275" y="2023675"/>
            <a:ext cx="5731444" cy="2396298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1"/>
          <p:cNvSpPr txBox="1"/>
          <p:nvPr/>
        </p:nvSpPr>
        <p:spPr>
          <a:xfrm>
            <a:off x="452275" y="2119475"/>
            <a:ext cx="931200" cy="328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Dataset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3" name="Google Shape;353;p41"/>
          <p:cNvSpPr txBox="1"/>
          <p:nvPr/>
        </p:nvSpPr>
        <p:spPr>
          <a:xfrm>
            <a:off x="452275" y="3332200"/>
            <a:ext cx="1702800" cy="328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Data Point/Column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4" name="Google Shape;354;p41"/>
          <p:cNvSpPr txBox="1"/>
          <p:nvPr/>
        </p:nvSpPr>
        <p:spPr>
          <a:xfrm>
            <a:off x="771525" y="3352150"/>
            <a:ext cx="71100" cy="35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1"/>
          <p:cNvSpPr txBox="1"/>
          <p:nvPr/>
        </p:nvSpPr>
        <p:spPr>
          <a:xfrm>
            <a:off x="496625" y="3937425"/>
            <a:ext cx="1143900" cy="328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Aggregates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0000" y="1800225"/>
            <a:ext cx="6671599" cy="2740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2"/>
          <p:cNvSpPr txBox="1"/>
          <p:nvPr>
            <p:ph type="title"/>
          </p:nvPr>
        </p:nvSpPr>
        <p:spPr>
          <a:xfrm>
            <a:off x="592500" y="403575"/>
            <a:ext cx="44178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Term Grades</a:t>
            </a:r>
            <a:endParaRPr/>
          </a:p>
        </p:txBody>
      </p:sp>
      <p:sp>
        <p:nvSpPr>
          <p:cNvPr id="362" name="Google Shape;362;p42"/>
          <p:cNvSpPr txBox="1"/>
          <p:nvPr>
            <p:ph idx="1" type="body"/>
          </p:nvPr>
        </p:nvSpPr>
        <p:spPr>
          <a:xfrm>
            <a:off x="3946300" y="233650"/>
            <a:ext cx="4899300" cy="15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Select Grades and Grade Terms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Click </a:t>
            </a:r>
            <a:r>
              <a:rPr b="1" lang="en" sz="1400"/>
              <a:t>Class Term Grades tab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Select </a:t>
            </a:r>
            <a:r>
              <a:rPr b="1" lang="en" sz="1400"/>
              <a:t>Class Grade(s)</a:t>
            </a:r>
            <a:r>
              <a:rPr lang="en" sz="1400"/>
              <a:t>: </a:t>
            </a:r>
            <a:r>
              <a:rPr lang="en" sz="1400"/>
              <a:t>D’s &amp; F’s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Select </a:t>
            </a:r>
            <a:r>
              <a:rPr b="1" lang="en" sz="1400"/>
              <a:t>Graded Term Selection Method</a:t>
            </a:r>
            <a:r>
              <a:rPr lang="en" sz="1400"/>
              <a:t>: Graded Terms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Select </a:t>
            </a:r>
            <a:r>
              <a:rPr b="1" lang="en" sz="1400"/>
              <a:t>Graded Terms</a:t>
            </a:r>
            <a:r>
              <a:rPr lang="en" sz="1400"/>
              <a:t>: Quarter or Semester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Click </a:t>
            </a:r>
            <a:r>
              <a:rPr b="1" lang="en" sz="1400"/>
              <a:t>Save</a:t>
            </a:r>
            <a:endParaRPr b="1" sz="1400"/>
          </a:p>
        </p:txBody>
      </p:sp>
      <p:pic>
        <p:nvPicPr>
          <p:cNvPr id="363" name="Google Shape;36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500" y="1205850"/>
            <a:ext cx="3196275" cy="21019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pic>
      <p:pic>
        <p:nvPicPr>
          <p:cNvPr id="364" name="Google Shape;36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5200" y="1747150"/>
            <a:ext cx="3395825" cy="1102975"/>
          </a:xfrm>
          <a:prstGeom prst="rect">
            <a:avLst/>
          </a:prstGeom>
          <a:noFill/>
          <a:ln cap="flat" cmpd="sng" w="9525">
            <a:solidFill>
              <a:srgbClr val="A7A7A7"/>
            </a:solidFill>
            <a:prstDash val="lgDash"/>
            <a:round/>
            <a:headEnd len="sm" w="sm" type="none"/>
            <a:tailEnd len="sm" w="sm" type="none"/>
          </a:ln>
        </p:spPr>
      </p:pic>
      <p:cxnSp>
        <p:nvCxnSpPr>
          <p:cNvPr id="365" name="Google Shape;365;p42"/>
          <p:cNvCxnSpPr/>
          <p:nvPr/>
        </p:nvCxnSpPr>
        <p:spPr>
          <a:xfrm flipH="1" rot="10800000">
            <a:off x="3760075" y="2642575"/>
            <a:ext cx="1685100" cy="45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6" name="Google Shape;366;p42"/>
          <p:cNvCxnSpPr/>
          <p:nvPr/>
        </p:nvCxnSpPr>
        <p:spPr>
          <a:xfrm flipH="1" rot="10800000">
            <a:off x="4912925" y="2775775"/>
            <a:ext cx="2642700" cy="98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7" name="Google Shape;367;p42"/>
          <p:cNvSpPr txBox="1"/>
          <p:nvPr/>
        </p:nvSpPr>
        <p:spPr>
          <a:xfrm>
            <a:off x="6575325" y="1747150"/>
            <a:ext cx="785100" cy="33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Results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8" name="Google Shape;368;p42"/>
          <p:cNvSpPr txBox="1"/>
          <p:nvPr/>
        </p:nvSpPr>
        <p:spPr>
          <a:xfrm>
            <a:off x="185200" y="3112675"/>
            <a:ext cx="2438700" cy="13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Select Aggregate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Click 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Aggregates tab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Select 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Columns Aggregates: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Number of Classes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9" name="Google Shape;369;p42"/>
          <p:cNvSpPr txBox="1"/>
          <p:nvPr/>
        </p:nvSpPr>
        <p:spPr>
          <a:xfrm>
            <a:off x="1844550" y="2970875"/>
            <a:ext cx="301500" cy="3369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b="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0" name="Google Shape;370;p42"/>
          <p:cNvSpPr txBox="1"/>
          <p:nvPr/>
        </p:nvSpPr>
        <p:spPr>
          <a:xfrm>
            <a:off x="7520150" y="283775"/>
            <a:ext cx="336900" cy="336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3"/>
          <p:cNvSpPr txBox="1"/>
          <p:nvPr>
            <p:ph type="title"/>
          </p:nvPr>
        </p:nvSpPr>
        <p:spPr>
          <a:xfrm>
            <a:off x="692288" y="440065"/>
            <a:ext cx="7326600" cy="4401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376" name="Google Shape;376;p43"/>
          <p:cNvSpPr txBox="1"/>
          <p:nvPr>
            <p:ph idx="2" type="body"/>
          </p:nvPr>
        </p:nvSpPr>
        <p:spPr>
          <a:xfrm>
            <a:off x="2172675" y="1306675"/>
            <a:ext cx="5037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WHAT ARE YOU HOPING TO WE HAVEN’T YET COVERED?</a:t>
            </a:r>
            <a:endParaRPr b="1" sz="2400"/>
          </a:p>
        </p:txBody>
      </p:sp>
      <p:sp>
        <p:nvSpPr>
          <p:cNvPr id="377" name="Google Shape;377;p43"/>
          <p:cNvSpPr txBox="1"/>
          <p:nvPr>
            <p:ph idx="1" type="subTitle"/>
          </p:nvPr>
        </p:nvSpPr>
        <p:spPr>
          <a:xfrm>
            <a:off x="6036244" y="3212044"/>
            <a:ext cx="3007500" cy="6039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/>
          <p:nvPr>
            <p:ph idx="1" type="body"/>
          </p:nvPr>
        </p:nvSpPr>
        <p:spPr>
          <a:xfrm>
            <a:off x="603025" y="1442575"/>
            <a:ext cx="3848700" cy="24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Adding an Assessment Dataset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Filtering a Dataset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Multiple Record Selection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Repeated Rows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Repeated Column Sets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Aggregates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>
            <p:ph type="title"/>
          </p:nvPr>
        </p:nvSpPr>
        <p:spPr>
          <a:xfrm>
            <a:off x="1711550" y="2206800"/>
            <a:ext cx="5808600" cy="7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an Assessment Data Set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175" y="1347950"/>
            <a:ext cx="8182777" cy="23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title"/>
          </p:nvPr>
        </p:nvSpPr>
        <p:spPr>
          <a:xfrm>
            <a:off x="361925" y="288300"/>
            <a:ext cx="44178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</a:t>
            </a:r>
            <a:r>
              <a:rPr lang="en"/>
              <a:t> an Assessment Dataset</a:t>
            </a:r>
            <a:endParaRPr/>
          </a:p>
        </p:txBody>
      </p:sp>
      <p:pic>
        <p:nvPicPr>
          <p:cNvPr id="237" name="Google Shape;23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7675" y="2704700"/>
            <a:ext cx="4685849" cy="18622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pic>
      <p:cxnSp>
        <p:nvCxnSpPr>
          <p:cNvPr id="238" name="Google Shape;238;p29"/>
          <p:cNvCxnSpPr/>
          <p:nvPr/>
        </p:nvCxnSpPr>
        <p:spPr>
          <a:xfrm>
            <a:off x="7112225" y="2616100"/>
            <a:ext cx="9000" cy="59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9" name="Google Shape;239;p29"/>
          <p:cNvSpPr txBox="1"/>
          <p:nvPr/>
        </p:nvSpPr>
        <p:spPr>
          <a:xfrm>
            <a:off x="3298925" y="780400"/>
            <a:ext cx="3307800" cy="170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Click the 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Design tab : Columns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 the 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Configure Student Data Grid Page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Click 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Add Dataset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Click 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arrow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 expand 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Assessments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Click 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Assessments checkbox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600" y="1068521"/>
            <a:ext cx="8240800" cy="3384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7950" y="1068521"/>
            <a:ext cx="5292725" cy="214910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pic>
      <p:cxnSp>
        <p:nvCxnSpPr>
          <p:cNvPr id="246" name="Google Shape;246;p30"/>
          <p:cNvCxnSpPr/>
          <p:nvPr/>
        </p:nvCxnSpPr>
        <p:spPr>
          <a:xfrm flipH="1">
            <a:off x="3440950" y="2447600"/>
            <a:ext cx="212700" cy="12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7" name="Google Shape;247;p30"/>
          <p:cNvSpPr txBox="1"/>
          <p:nvPr/>
        </p:nvSpPr>
        <p:spPr>
          <a:xfrm>
            <a:off x="682850" y="221725"/>
            <a:ext cx="78750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Click</a:t>
            </a:r>
            <a:r>
              <a:rPr b="1"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Columns </a:t>
            </a:r>
            <a:r>
              <a:rPr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field and choose one or more selections, then click </a:t>
            </a:r>
            <a:r>
              <a:rPr b="1"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Accept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Click </a:t>
            </a:r>
            <a:r>
              <a:rPr b="1"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Save</a:t>
            </a:r>
            <a:r>
              <a:rPr b="1" i="1"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 will be returned to the Configure Student Data Grid Dataset page</a:t>
            </a:r>
            <a:r>
              <a:rPr i="1"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/>
          <p:cNvSpPr txBox="1"/>
          <p:nvPr>
            <p:ph type="title"/>
          </p:nvPr>
        </p:nvSpPr>
        <p:spPr>
          <a:xfrm>
            <a:off x="1964175" y="2206800"/>
            <a:ext cx="5276700" cy="7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Filtering a Dataset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4650" y="1001173"/>
            <a:ext cx="6859502" cy="234209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2"/>
          <p:cNvSpPr txBox="1"/>
          <p:nvPr>
            <p:ph type="title"/>
          </p:nvPr>
        </p:nvSpPr>
        <p:spPr>
          <a:xfrm>
            <a:off x="592500" y="403575"/>
            <a:ext cx="44178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Filtering a Dataset</a:t>
            </a:r>
            <a:endParaRPr/>
          </a:p>
        </p:txBody>
      </p:sp>
      <p:pic>
        <p:nvPicPr>
          <p:cNvPr id="259" name="Google Shape;25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3090" y="1484525"/>
            <a:ext cx="3431059" cy="1622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pic>
      <p:cxnSp>
        <p:nvCxnSpPr>
          <p:cNvPr id="260" name="Google Shape;260;p32"/>
          <p:cNvCxnSpPr/>
          <p:nvPr/>
        </p:nvCxnSpPr>
        <p:spPr>
          <a:xfrm flipH="1">
            <a:off x="4815225" y="2128350"/>
            <a:ext cx="514500" cy="77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1" name="Google Shape;261;p32"/>
          <p:cNvSpPr txBox="1"/>
          <p:nvPr/>
        </p:nvSpPr>
        <p:spPr>
          <a:xfrm>
            <a:off x="5634450" y="317500"/>
            <a:ext cx="3029700" cy="373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Use column filters to search and sort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62" name="Google Shape;262;p32"/>
          <p:cNvCxnSpPr/>
          <p:nvPr/>
        </p:nvCxnSpPr>
        <p:spPr>
          <a:xfrm>
            <a:off x="6677675" y="727175"/>
            <a:ext cx="0" cy="86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3" name="Google Shape;263;p32"/>
          <p:cNvCxnSpPr/>
          <p:nvPr/>
        </p:nvCxnSpPr>
        <p:spPr>
          <a:xfrm flipH="1" rot="10800000">
            <a:off x="2039675" y="1853600"/>
            <a:ext cx="1028700" cy="1622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4" name="Google Shape;264;p32"/>
          <p:cNvSpPr txBox="1"/>
          <p:nvPr/>
        </p:nvSpPr>
        <p:spPr>
          <a:xfrm>
            <a:off x="940025" y="3582700"/>
            <a:ext cx="7724100" cy="9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Click the next tab.  It will be named after the dataset. (e.g. 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Assessments)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Choose the 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Assessment Test Selection Method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Typically Individual Assessment Tests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Click 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Assessment Tests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field, select assessments, click 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Accept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200" y="1418850"/>
            <a:ext cx="7279073" cy="312880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3"/>
          <p:cNvSpPr txBox="1"/>
          <p:nvPr>
            <p:ph idx="1" type="body"/>
          </p:nvPr>
        </p:nvSpPr>
        <p:spPr>
          <a:xfrm>
            <a:off x="842475" y="337525"/>
            <a:ext cx="6739800" cy="886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Select the </a:t>
            </a:r>
            <a:r>
              <a:rPr b="1" lang="en" sz="1600"/>
              <a:t>School Year Selection Method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Click the field below to select the </a:t>
            </a:r>
            <a:r>
              <a:rPr b="1" lang="en" sz="1600"/>
              <a:t>School Year</a:t>
            </a:r>
            <a:r>
              <a:rPr lang="en" sz="1600"/>
              <a:t> options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Click </a:t>
            </a:r>
            <a:r>
              <a:rPr b="1" lang="en" sz="1600">
                <a:solidFill>
                  <a:schemeClr val="dk1"/>
                </a:solidFill>
              </a:rPr>
              <a:t>Save</a:t>
            </a:r>
            <a:r>
              <a:rPr b="1" i="1" lang="en" sz="1600">
                <a:solidFill>
                  <a:schemeClr val="dk1"/>
                </a:solidFill>
              </a:rPr>
              <a:t> (</a:t>
            </a:r>
            <a:r>
              <a:rPr i="1" lang="en">
                <a:solidFill>
                  <a:schemeClr val="dk1"/>
                </a:solidFill>
              </a:rPr>
              <a:t>You will be returned to the Configure Student Data Grid Dataset page</a:t>
            </a:r>
            <a:r>
              <a:rPr i="1" lang="en" sz="1600">
                <a:solidFill>
                  <a:schemeClr val="dk1"/>
                </a:solidFill>
              </a:rPr>
              <a:t>)</a:t>
            </a:r>
            <a:endParaRPr b="1" sz="1600"/>
          </a:p>
        </p:txBody>
      </p:sp>
      <p:pic>
        <p:nvPicPr>
          <p:cNvPr id="271" name="Google Shape;271;p33"/>
          <p:cNvPicPr preferRelativeResize="0"/>
          <p:nvPr/>
        </p:nvPicPr>
        <p:blipFill rotWithShape="1">
          <a:blip r:embed="rId4">
            <a:alphaModFix/>
          </a:blip>
          <a:srcRect b="30675" l="0" r="0" t="0"/>
          <a:stretch/>
        </p:blipFill>
        <p:spPr>
          <a:xfrm>
            <a:off x="713550" y="3662525"/>
            <a:ext cx="1536450" cy="1214900"/>
          </a:xfrm>
          <a:prstGeom prst="rect">
            <a:avLst/>
          </a:prstGeom>
          <a:noFill/>
          <a:ln cap="flat" cmpd="sng" w="9525">
            <a:solidFill>
              <a:srgbClr val="A7A7A7"/>
            </a:solidFill>
            <a:prstDash val="lgDash"/>
            <a:round/>
            <a:headEnd len="sm" w="sm" type="none"/>
            <a:tailEnd len="sm" w="sm" type="none"/>
          </a:ln>
        </p:spPr>
      </p:pic>
      <p:pic>
        <p:nvPicPr>
          <p:cNvPr id="272" name="Google Shape;27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0525" y="2006925"/>
            <a:ext cx="1098523" cy="1425000"/>
          </a:xfrm>
          <a:prstGeom prst="rect">
            <a:avLst/>
          </a:prstGeom>
          <a:noFill/>
          <a:ln cap="flat" cmpd="sng" w="9525">
            <a:solidFill>
              <a:srgbClr val="A7A7A7"/>
            </a:solidFill>
            <a:prstDash val="lgDash"/>
            <a:round/>
            <a:headEnd len="sm" w="sm" type="none"/>
            <a:tailEnd len="sm" w="sm" type="none"/>
          </a:ln>
        </p:spPr>
      </p:pic>
      <p:cxnSp>
        <p:nvCxnSpPr>
          <p:cNvPr id="273" name="Google Shape;273;p33"/>
          <p:cNvCxnSpPr/>
          <p:nvPr/>
        </p:nvCxnSpPr>
        <p:spPr>
          <a:xfrm flipH="1" rot="10800000">
            <a:off x="2021925" y="3210325"/>
            <a:ext cx="523200" cy="39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4" name="Google Shape;274;p33"/>
          <p:cNvCxnSpPr/>
          <p:nvPr/>
        </p:nvCxnSpPr>
        <p:spPr>
          <a:xfrm flipH="1">
            <a:off x="5507175" y="2394400"/>
            <a:ext cx="700500" cy="70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"/>
          <p:cNvSpPr txBox="1"/>
          <p:nvPr>
            <p:ph type="title"/>
          </p:nvPr>
        </p:nvSpPr>
        <p:spPr>
          <a:xfrm>
            <a:off x="1964175" y="1942125"/>
            <a:ext cx="5276700" cy="16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Row Selection Tab: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</a:t>
            </a:r>
            <a:r>
              <a:rPr lang="en"/>
              <a:t> Record Selection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chool Data Connec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