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5143500" cx="9144000"/>
  <p:notesSz cx="6858000" cy="9144000"/>
  <p:embeddedFontLst>
    <p:embeddedFont>
      <p:font typeface="Lato"/>
      <p:regular r:id="rId28"/>
      <p:bold r:id="rId29"/>
      <p:italic r:id="rId30"/>
      <p:boldItalic r:id="rId31"/>
    </p:embeddedFont>
    <p:embeddedFont>
      <p:font typeface="Lato Black"/>
      <p:bold r:id="rId32"/>
      <p:boldItalic r:id="rId33"/>
    </p:embeddedFont>
    <p:embeddedFont>
      <p:font typeface="PT Sans"/>
      <p:regular r:id="rId34"/>
      <p:bold r:id="rId35"/>
      <p:italic r:id="rId36"/>
      <p:boldItalic r:id="rId37"/>
    </p:embeddedFont>
    <p:embeddedFont>
      <p:font typeface="Varela"/>
      <p:regular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Lato-regular.fntdata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Lato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Lato-boldItalic.fntdata"/><Relationship Id="rId30" Type="http://schemas.openxmlformats.org/officeDocument/2006/relationships/font" Target="fonts/Lato-italic.fntdata"/><Relationship Id="rId11" Type="http://schemas.openxmlformats.org/officeDocument/2006/relationships/slide" Target="slides/slide6.xml"/><Relationship Id="rId33" Type="http://schemas.openxmlformats.org/officeDocument/2006/relationships/font" Target="fonts/LatoBlack-boldItalic.fntdata"/><Relationship Id="rId10" Type="http://schemas.openxmlformats.org/officeDocument/2006/relationships/slide" Target="slides/slide5.xml"/><Relationship Id="rId32" Type="http://schemas.openxmlformats.org/officeDocument/2006/relationships/font" Target="fonts/LatoBlack-bold.fntdata"/><Relationship Id="rId13" Type="http://schemas.openxmlformats.org/officeDocument/2006/relationships/slide" Target="slides/slide8.xml"/><Relationship Id="rId35" Type="http://schemas.openxmlformats.org/officeDocument/2006/relationships/font" Target="fonts/PTSans-bold.fntdata"/><Relationship Id="rId12" Type="http://schemas.openxmlformats.org/officeDocument/2006/relationships/slide" Target="slides/slide7.xml"/><Relationship Id="rId34" Type="http://schemas.openxmlformats.org/officeDocument/2006/relationships/font" Target="fonts/PTSans-regular.fntdata"/><Relationship Id="rId15" Type="http://schemas.openxmlformats.org/officeDocument/2006/relationships/slide" Target="slides/slide10.xml"/><Relationship Id="rId37" Type="http://schemas.openxmlformats.org/officeDocument/2006/relationships/font" Target="fonts/PTSans-boldItalic.fntdata"/><Relationship Id="rId14" Type="http://schemas.openxmlformats.org/officeDocument/2006/relationships/slide" Target="slides/slide9.xml"/><Relationship Id="rId36" Type="http://schemas.openxmlformats.org/officeDocument/2006/relationships/font" Target="fonts/PTSans-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38" Type="http://schemas.openxmlformats.org/officeDocument/2006/relationships/font" Target="fonts/Varela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3741b82683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3741b82683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399f8457ae_0_28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399f8457ae_0_28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399f8457ae_0_14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3399f8457ae_0_14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399f8457ae_0_29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3399f8457ae_0_29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32b5563d9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32b5563d9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32b5563d93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332b5563d93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3219db10bb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33219db10bb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33219db10b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33219db10b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33219db10bb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33219db10bb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3219db10bb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33219db10bb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3399f8457ae_0_29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3399f8457ae_0_29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31d67857b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31d67857b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331d67857b1_0_5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331d67857b1_0_5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3399f8457ae_0_29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3399f8457ae_0_29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33219db10bb_0_2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33219db10bb_0_2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31d67857b1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31d67857b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31d67857b1_0_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31d67857b1_0_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31d67857b1_0_6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31d67857b1_0_6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3219db10bb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3219db10bb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399f8457ae_0_28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399f8457ae_0_28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Details page is an important start to naming and give a description so you know what it is being used for. This can always be changed at a later time.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399f8457ae_0_28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3399f8457ae_0_28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3219db10bb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33219db10bb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7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3.png"/><Relationship Id="rId4" Type="http://schemas.openxmlformats.org/officeDocument/2006/relationships/image" Target="../media/image32.png"/><Relationship Id="rId5" Type="http://schemas.openxmlformats.org/officeDocument/2006/relationships/image" Target="../media/image25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9.png"/><Relationship Id="rId3" Type="http://schemas.openxmlformats.org/officeDocument/2006/relationships/image" Target="../media/image28.png"/><Relationship Id="rId4" Type="http://schemas.openxmlformats.org/officeDocument/2006/relationships/image" Target="../media/image26.png"/><Relationship Id="rId5" Type="http://schemas.openxmlformats.org/officeDocument/2006/relationships/image" Target="../media/image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8.jpg"/><Relationship Id="rId3" Type="http://schemas.openxmlformats.org/officeDocument/2006/relationships/image" Target="../media/image30.png"/><Relationship Id="rId4" Type="http://schemas.openxmlformats.org/officeDocument/2006/relationships/image" Target="../media/image3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7.jpg"/><Relationship Id="rId3" Type="http://schemas.openxmlformats.org/officeDocument/2006/relationships/image" Target="../media/image33.jpg"/><Relationship Id="rId4" Type="http://schemas.openxmlformats.org/officeDocument/2006/relationships/image" Target="../media/image35.jpg"/><Relationship Id="rId5" Type="http://schemas.openxmlformats.org/officeDocument/2006/relationships/image" Target="../media/image34.jpg"/><Relationship Id="rId6" Type="http://schemas.openxmlformats.org/officeDocument/2006/relationships/image" Target="../media/image40.jpg"/><Relationship Id="rId7" Type="http://schemas.openxmlformats.org/officeDocument/2006/relationships/image" Target="../media/image36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4.png"/><Relationship Id="rId3" Type="http://schemas.openxmlformats.org/officeDocument/2006/relationships/image" Target="../media/image39.png"/><Relationship Id="rId4" Type="http://schemas.openxmlformats.org/officeDocument/2006/relationships/image" Target="../media/image4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4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3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3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5" Type="http://schemas.openxmlformats.org/officeDocument/2006/relationships/image" Target="../media/image3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3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46.jpg"/><Relationship Id="rId4" Type="http://schemas.openxmlformats.org/officeDocument/2006/relationships/image" Target="../media/image3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46.jpg"/><Relationship Id="rId4" Type="http://schemas.openxmlformats.org/officeDocument/2006/relationships/image" Target="../media/image3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47.jpg"/><Relationship Id="rId4" Type="http://schemas.openxmlformats.org/officeDocument/2006/relationships/image" Target="../media/image3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7.png"/><Relationship Id="rId3" Type="http://schemas.openxmlformats.org/officeDocument/2006/relationships/image" Target="../media/image3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8.jpg"/><Relationship Id="rId3" Type="http://schemas.openxmlformats.org/officeDocument/2006/relationships/image" Target="../media/image3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hyperlink" Target="mailto:support@schooldata.net" TargetMode="External"/><Relationship Id="rId4" Type="http://schemas.openxmlformats.org/officeDocument/2006/relationships/image" Target="../media/image12.png"/><Relationship Id="rId5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8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3.png"/><Relationship Id="rId4" Type="http://schemas.openxmlformats.org/officeDocument/2006/relationships/image" Target="../media/image2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1.png"/><Relationship Id="rId6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3.png"/><Relationship Id="rId6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3.png"/><Relationship Id="rId4" Type="http://schemas.openxmlformats.org/officeDocument/2006/relationships/image" Target="../media/image19.png"/><Relationship Id="rId5" Type="http://schemas.openxmlformats.org/officeDocument/2006/relationships/image" Target="../media/image41.png"/><Relationship Id="rId6" Type="http://schemas.openxmlformats.org/officeDocument/2006/relationships/image" Target="../media/image20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 Course Registration 1">
  <p:cSld name="CUSTOM_47_1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7" name="Google Shape;7;p2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2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sp>
        <p:nvSpPr>
          <p:cNvPr id="9" name="Google Shape;9;p2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Course Registration and Resources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pic>
        <p:nvPicPr>
          <p:cNvPr id="10" name="Google Shape;1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40369" y="884306"/>
            <a:ext cx="4189333" cy="2742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43667" y="3989426"/>
            <a:ext cx="2964944" cy="457961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2" name="Google Shape;12;p2"/>
          <p:cNvCxnSpPr/>
          <p:nvPr/>
        </p:nvCxnSpPr>
        <p:spPr>
          <a:xfrm>
            <a:off x="5431110" y="3304472"/>
            <a:ext cx="468300" cy="662400"/>
          </a:xfrm>
          <a:prstGeom prst="straightConnector1">
            <a:avLst/>
          </a:prstGeom>
          <a:noFill/>
          <a:ln cap="flat" cmpd="sng" w="28575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" name="Google Shape;13;p2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id="14" name="Google Shape;14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95237" y="3164400"/>
            <a:ext cx="3253175" cy="187985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/>
          <p:nvPr>
            <p:ph idx="1" type="body"/>
          </p:nvPr>
        </p:nvSpPr>
        <p:spPr>
          <a:xfrm>
            <a:off x="489450" y="1408225"/>
            <a:ext cx="4010100" cy="15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 Self Directed Learning">
  <p:cSld name="CUSTOM_9_1_2_1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95" name="Google Shape;95;p11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1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97" name="Google Shape;97;p11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98" name="Google Shape;98;p11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99" name="Google Shape;99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1"/>
          <p:cNvSpPr txBox="1"/>
          <p:nvPr/>
        </p:nvSpPr>
        <p:spPr>
          <a:xfrm>
            <a:off x="343475" y="309125"/>
            <a:ext cx="6560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Self Directed Learning</a:t>
            </a:r>
            <a:endParaRPr sz="800"/>
          </a:p>
        </p:txBody>
      </p:sp>
      <p:sp>
        <p:nvSpPr>
          <p:cNvPr id="101" name="Google Shape;101;p11"/>
          <p:cNvSpPr txBox="1"/>
          <p:nvPr/>
        </p:nvSpPr>
        <p:spPr>
          <a:xfrm>
            <a:off x="306950" y="1217150"/>
            <a:ext cx="62448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To access </a:t>
            </a:r>
            <a:r>
              <a:rPr b="1"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Self Directed Learning</a:t>
            </a:r>
            <a:r>
              <a:rPr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, click the bottom left corner on the left navigation: </a:t>
            </a:r>
            <a:endParaRPr sz="20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2" name="Google Shape;102;p11"/>
          <p:cNvPicPr preferRelativeResize="0"/>
          <p:nvPr/>
        </p:nvPicPr>
        <p:blipFill rotWithShape="1">
          <a:blip r:embed="rId4">
            <a:alphaModFix/>
          </a:blip>
          <a:srcRect b="0" l="0" r="10984" t="0"/>
          <a:stretch/>
        </p:blipFill>
        <p:spPr>
          <a:xfrm>
            <a:off x="6903869" y="900763"/>
            <a:ext cx="1738350" cy="906412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03" name="Google Shape;103;p11"/>
          <p:cNvPicPr preferRelativeResize="0"/>
          <p:nvPr/>
        </p:nvPicPr>
        <p:blipFill rotWithShape="1">
          <a:blip r:embed="rId5">
            <a:alphaModFix/>
          </a:blip>
          <a:srcRect b="10450" l="0" r="0" t="0"/>
          <a:stretch/>
        </p:blipFill>
        <p:spPr>
          <a:xfrm>
            <a:off x="446312" y="2017562"/>
            <a:ext cx="4893242" cy="2646320"/>
          </a:xfrm>
          <a:prstGeom prst="rect">
            <a:avLst/>
          </a:prstGeom>
          <a:noFill/>
          <a:ln>
            <a:noFill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04" name="Google Shape;104;p11"/>
          <p:cNvSpPr txBox="1"/>
          <p:nvPr/>
        </p:nvSpPr>
        <p:spPr>
          <a:xfrm>
            <a:off x="5733825" y="2537100"/>
            <a:ext cx="30000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Written directions will describe tasks. Some tasks include short videos.  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Contents are searchable.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Tasks can be checked off to the far right as completed or bookmark.</a:t>
            </a:r>
            <a:endParaRPr/>
          </a:p>
        </p:txBody>
      </p:sp>
      <p:cxnSp>
        <p:nvCxnSpPr>
          <p:cNvPr id="105" name="Google Shape;105;p11"/>
          <p:cNvCxnSpPr/>
          <p:nvPr/>
        </p:nvCxnSpPr>
        <p:spPr>
          <a:xfrm flipH="1">
            <a:off x="5022869" y="1733744"/>
            <a:ext cx="1881000" cy="7002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 Help Desk">
  <p:cSld name="OBJECT_1">
    <p:bg>
      <p:bgPr>
        <a:solidFill>
          <a:schemeClr val="lt1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2"/>
          <p:cNvSpPr txBox="1"/>
          <p:nvPr/>
        </p:nvSpPr>
        <p:spPr>
          <a:xfrm>
            <a:off x="469150" y="403575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Help Desk</a:t>
            </a:r>
            <a:endParaRPr/>
          </a:p>
        </p:txBody>
      </p:sp>
      <p:sp>
        <p:nvSpPr>
          <p:cNvPr id="108" name="Google Shape;108;p12"/>
          <p:cNvSpPr txBox="1"/>
          <p:nvPr/>
        </p:nvSpPr>
        <p:spPr>
          <a:xfrm>
            <a:off x="469150" y="1202625"/>
            <a:ext cx="3000000" cy="35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Access our Help Desk by clicking on the </a:t>
            </a: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life preserver icon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in the top right corner.  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Visit our Help Center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(Help Articles)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Request Help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(Email, Create Ticket)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View my Requests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(List of all your tickets in the system)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9" name="Google Shape;109;p12"/>
          <p:cNvPicPr preferRelativeResize="0"/>
          <p:nvPr/>
        </p:nvPicPr>
        <p:blipFill rotWithShape="1">
          <a:blip r:embed="rId2">
            <a:alphaModFix/>
          </a:blip>
          <a:srcRect b="22504" l="0" r="0" t="0"/>
          <a:stretch/>
        </p:blipFill>
        <p:spPr>
          <a:xfrm>
            <a:off x="4421588" y="320664"/>
            <a:ext cx="3415650" cy="919200"/>
          </a:xfrm>
          <a:prstGeom prst="rect">
            <a:avLst/>
          </a:prstGeom>
          <a:noFill/>
          <a:ln>
            <a:noFill/>
          </a:ln>
          <a:effectLst>
            <a:outerShdw blurRad="25717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0" name="Google Shape;110;p12"/>
          <p:cNvPicPr preferRelativeResize="0"/>
          <p:nvPr/>
        </p:nvPicPr>
        <p:blipFill rotWithShape="1">
          <a:blip r:embed="rId3">
            <a:alphaModFix/>
          </a:blip>
          <a:srcRect b="18586" l="0" r="0" t="0"/>
          <a:stretch/>
        </p:blipFill>
        <p:spPr>
          <a:xfrm>
            <a:off x="5537134" y="1173694"/>
            <a:ext cx="3469674" cy="199453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1" name="Google Shape;111;p12"/>
          <p:cNvPicPr preferRelativeResize="0"/>
          <p:nvPr/>
        </p:nvPicPr>
        <p:blipFill rotWithShape="1">
          <a:blip r:embed="rId4">
            <a:alphaModFix/>
          </a:blip>
          <a:srcRect b="14828" l="0" r="0" t="0"/>
          <a:stretch/>
        </p:blipFill>
        <p:spPr>
          <a:xfrm>
            <a:off x="4781813" y="2493938"/>
            <a:ext cx="3131271" cy="199453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228600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112" name="Google Shape;112;p12"/>
          <p:cNvCxnSpPr/>
          <p:nvPr/>
        </p:nvCxnSpPr>
        <p:spPr>
          <a:xfrm flipH="1" rot="10800000">
            <a:off x="3245825" y="513625"/>
            <a:ext cx="3108000" cy="14184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13" name="Google Shape;113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21751" y="471202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 Title Page">
  <p:cSld name="BLANK_1_2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16" name="Google Shape;116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230" y="0"/>
            <a:ext cx="9136072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3"/>
          <p:cNvSpPr txBox="1"/>
          <p:nvPr/>
        </p:nvSpPr>
        <p:spPr>
          <a:xfrm>
            <a:off x="9225" y="1717300"/>
            <a:ext cx="39987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800">
                <a:solidFill>
                  <a:schemeClr val="dk2"/>
                </a:solidFill>
                <a:latin typeface="Lato Black"/>
                <a:ea typeface="Lato Black"/>
                <a:cs typeface="Lato Black"/>
                <a:sym typeface="Lato Black"/>
              </a:rPr>
              <a:t>Welcome</a:t>
            </a:r>
            <a:endParaRPr/>
          </a:p>
        </p:txBody>
      </p:sp>
      <p:pic>
        <p:nvPicPr>
          <p:cNvPr id="119" name="Google Shape;11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4163" y="4644186"/>
            <a:ext cx="1572430" cy="309413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3"/>
          <p:cNvSpPr txBox="1"/>
          <p:nvPr>
            <p:ph type="title"/>
          </p:nvPr>
        </p:nvSpPr>
        <p:spPr>
          <a:xfrm>
            <a:off x="678350" y="3271575"/>
            <a:ext cx="2902500" cy="9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sz="24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elcome 2 1">
  <p:cSld name="2_Custom Layout_1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4"/>
          <p:cNvSpPr txBox="1"/>
          <p:nvPr/>
        </p:nvSpPr>
        <p:spPr>
          <a:xfrm>
            <a:off x="0" y="0"/>
            <a:ext cx="9144000" cy="17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300">
                <a:solidFill>
                  <a:srgbClr val="ECA30B"/>
                </a:solidFill>
                <a:latin typeface="Lato"/>
                <a:ea typeface="Lato"/>
                <a:cs typeface="Lato"/>
                <a:sym typeface="Lato"/>
              </a:rPr>
              <a:t>W</a:t>
            </a:r>
            <a:r>
              <a:rPr b="1" lang="en" sz="10300">
                <a:solidFill>
                  <a:srgbClr val="00A09D"/>
                </a:solidFill>
                <a:latin typeface="Lato"/>
                <a:ea typeface="Lato"/>
                <a:cs typeface="Lato"/>
                <a:sym typeface="Lato"/>
              </a:rPr>
              <a:t>e</a:t>
            </a:r>
            <a:r>
              <a:rPr b="1" lang="en" sz="10300">
                <a:solidFill>
                  <a:srgbClr val="95B952"/>
                </a:solidFill>
                <a:latin typeface="Lato"/>
                <a:ea typeface="Lato"/>
                <a:cs typeface="Lato"/>
                <a:sym typeface="Lato"/>
              </a:rPr>
              <a:t>l</a:t>
            </a:r>
            <a:r>
              <a:rPr b="1" lang="en" sz="10300">
                <a:solidFill>
                  <a:srgbClr val="467CBB"/>
                </a:solidFill>
                <a:latin typeface="Lato"/>
                <a:ea typeface="Lato"/>
                <a:cs typeface="Lato"/>
                <a:sym typeface="Lato"/>
              </a:rPr>
              <a:t>c</a:t>
            </a:r>
            <a:r>
              <a:rPr b="1" lang="en" sz="10300">
                <a:solidFill>
                  <a:srgbClr val="ECA30B"/>
                </a:solidFill>
                <a:latin typeface="Lato"/>
                <a:ea typeface="Lato"/>
                <a:cs typeface="Lato"/>
                <a:sym typeface="Lato"/>
              </a:rPr>
              <a:t>o</a:t>
            </a:r>
            <a:r>
              <a:rPr b="1" lang="en" sz="10300">
                <a:solidFill>
                  <a:srgbClr val="00A09D"/>
                </a:solidFill>
                <a:latin typeface="Lato"/>
                <a:ea typeface="Lato"/>
                <a:cs typeface="Lato"/>
                <a:sym typeface="Lato"/>
              </a:rPr>
              <a:t>m</a:t>
            </a:r>
            <a:r>
              <a:rPr b="1" lang="en" sz="10300">
                <a:solidFill>
                  <a:srgbClr val="95B952"/>
                </a:solidFill>
                <a:latin typeface="Lato"/>
                <a:ea typeface="Lato"/>
                <a:cs typeface="Lato"/>
                <a:sym typeface="Lato"/>
              </a:rPr>
              <a:t>e</a:t>
            </a:r>
            <a:r>
              <a:rPr b="1" lang="en" sz="10300">
                <a:solidFill>
                  <a:srgbClr val="467CBB"/>
                </a:solidFill>
                <a:latin typeface="Lato"/>
                <a:ea typeface="Lato"/>
                <a:cs typeface="Lato"/>
                <a:sym typeface="Lato"/>
              </a:rPr>
              <a:t>!</a:t>
            </a:r>
            <a:endParaRPr/>
          </a:p>
        </p:txBody>
      </p:sp>
      <p:pic>
        <p:nvPicPr>
          <p:cNvPr descr="iStock-1169954700 copy.jpg" id="123" name="Google Shape;123;p14"/>
          <p:cNvPicPr preferRelativeResize="0"/>
          <p:nvPr/>
        </p:nvPicPr>
        <p:blipFill rotWithShape="1">
          <a:blip r:embed="rId2">
            <a:alphaModFix/>
          </a:blip>
          <a:srcRect b="0" l="14648" r="29099" t="0"/>
          <a:stretch/>
        </p:blipFill>
        <p:spPr>
          <a:xfrm>
            <a:off x="0" y="2714245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028962526-expanded copy.jpg" id="124" name="Google Shape;124;p14"/>
          <p:cNvPicPr preferRelativeResize="0"/>
          <p:nvPr/>
        </p:nvPicPr>
        <p:blipFill rotWithShape="1">
          <a:blip r:embed="rId3">
            <a:alphaModFix/>
          </a:blip>
          <a:srcRect b="14533" l="22589" r="30912" t="14533"/>
          <a:stretch/>
        </p:blipFill>
        <p:spPr>
          <a:xfrm>
            <a:off x="1828800" y="2714245"/>
            <a:ext cx="1828800" cy="18288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64188539 copy.jpg" id="125" name="Google Shape;125;p14"/>
          <p:cNvPicPr preferRelativeResize="0"/>
          <p:nvPr/>
        </p:nvPicPr>
        <p:blipFill rotWithShape="1">
          <a:blip r:embed="rId4">
            <a:alphaModFix/>
          </a:blip>
          <a:srcRect b="0" l="4732" r="28619" t="0"/>
          <a:stretch/>
        </p:blipFill>
        <p:spPr>
          <a:xfrm>
            <a:off x="3657600" y="2714245"/>
            <a:ext cx="1828800" cy="18287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391720644-expanded copy.jpg" id="126" name="Google Shape;126;p14"/>
          <p:cNvPicPr preferRelativeResize="0"/>
          <p:nvPr/>
        </p:nvPicPr>
        <p:blipFill rotWithShape="1">
          <a:blip r:embed="rId5">
            <a:alphaModFix/>
          </a:blip>
          <a:srcRect b="2288" l="26863" r="14031" t="9691"/>
          <a:stretch/>
        </p:blipFill>
        <p:spPr>
          <a:xfrm>
            <a:off x="5486399" y="2709907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451420203 copy.jpg" id="127" name="Google Shape;127;p14"/>
          <p:cNvPicPr preferRelativeResize="0"/>
          <p:nvPr/>
        </p:nvPicPr>
        <p:blipFill rotWithShape="1">
          <a:blip r:embed="rId6">
            <a:alphaModFix/>
          </a:blip>
          <a:srcRect b="41845" l="16203" r="2943" t="5411"/>
          <a:stretch/>
        </p:blipFill>
        <p:spPr>
          <a:xfrm>
            <a:off x="7315200" y="2714245"/>
            <a:ext cx="1828800" cy="1828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86094" y="1596637"/>
            <a:ext cx="856631" cy="1022831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4"/>
          <p:cNvSpPr txBox="1"/>
          <p:nvPr/>
        </p:nvSpPr>
        <p:spPr>
          <a:xfrm>
            <a:off x="898875" y="1742200"/>
            <a:ext cx="5592900" cy="7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Your name, district, role and at least one thing you are hoping to walk away with from today’s training.</a:t>
            </a:r>
            <a:endParaRPr b="1"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 Agenda Page">
  <p:cSld name="26_Custom Layout_1_1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5"/>
          <p:cNvSpPr/>
          <p:nvPr/>
        </p:nvSpPr>
        <p:spPr>
          <a:xfrm>
            <a:off x="6838031" y="0"/>
            <a:ext cx="2306100" cy="5143500"/>
          </a:xfrm>
          <a:prstGeom prst="rect">
            <a:avLst/>
          </a:prstGeom>
          <a:solidFill>
            <a:srgbClr val="ECA30B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c.pdf" id="132" name="Google Shape;132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92282" y="1054821"/>
            <a:ext cx="4504938" cy="3463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0080" y="1361288"/>
            <a:ext cx="3489336" cy="1854376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logo-dark-sds-connect.svg" id="134" name="Google Shape;134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2326" y="264860"/>
            <a:ext cx="1912950" cy="38002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5"/>
          <p:cNvSpPr txBox="1"/>
          <p:nvPr/>
        </p:nvSpPr>
        <p:spPr>
          <a:xfrm>
            <a:off x="377831" y="830300"/>
            <a:ext cx="44145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100"/>
              <a:buFont typeface="Lato"/>
              <a:buNone/>
            </a:pPr>
            <a:r>
              <a:rPr b="1" lang="en" sz="3000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rPr>
              <a:t>Agenda</a:t>
            </a:r>
            <a:endParaRPr sz="3000"/>
          </a:p>
        </p:txBody>
      </p:sp>
      <p:grpSp>
        <p:nvGrpSpPr>
          <p:cNvPr id="136" name="Google Shape;136;p15"/>
          <p:cNvGrpSpPr/>
          <p:nvPr/>
        </p:nvGrpSpPr>
        <p:grpSpPr>
          <a:xfrm>
            <a:off x="662329" y="4282985"/>
            <a:ext cx="734311" cy="131681"/>
            <a:chOff x="-112049" y="0"/>
            <a:chExt cx="458400" cy="46800"/>
          </a:xfrm>
        </p:grpSpPr>
        <p:sp>
          <p:nvSpPr>
            <p:cNvPr id="137" name="Google Shape;137;p15"/>
            <p:cNvSpPr/>
            <p:nvPr/>
          </p:nvSpPr>
          <p:spPr>
            <a:xfrm>
              <a:off x="-1" y="27"/>
              <a:ext cx="116700" cy="46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1A843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E1A843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138" name="Google Shape;138;p15"/>
            <p:cNvSpPr/>
            <p:nvPr/>
          </p:nvSpPr>
          <p:spPr>
            <a:xfrm>
              <a:off x="116580" y="27"/>
              <a:ext cx="115500" cy="46500"/>
            </a:xfrm>
            <a:prstGeom prst="rect">
              <a:avLst/>
            </a:prstGeom>
            <a:solidFill>
              <a:srgbClr val="95B952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5B952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95B952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139" name="Google Shape;139;p15"/>
            <p:cNvSpPr/>
            <p:nvPr/>
          </p:nvSpPr>
          <p:spPr>
            <a:xfrm>
              <a:off x="230851" y="0"/>
              <a:ext cx="115500" cy="46800"/>
            </a:xfrm>
            <a:prstGeom prst="rect">
              <a:avLst/>
            </a:prstGeom>
            <a:solidFill>
              <a:srgbClr val="71C1E5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140" name="Google Shape;140;p15"/>
            <p:cNvSpPr/>
            <p:nvPr/>
          </p:nvSpPr>
          <p:spPr>
            <a:xfrm>
              <a:off x="-112049" y="0"/>
              <a:ext cx="115500" cy="46800"/>
            </a:xfrm>
            <a:prstGeom prst="rect">
              <a:avLst/>
            </a:prstGeom>
            <a:solidFill>
              <a:srgbClr val="E38B3D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</p:grpSp>
      <p:sp>
        <p:nvSpPr>
          <p:cNvPr id="141" name="Google Shape;141;p15"/>
          <p:cNvSpPr txBox="1"/>
          <p:nvPr>
            <p:ph idx="1" type="body"/>
          </p:nvPr>
        </p:nvSpPr>
        <p:spPr>
          <a:xfrm>
            <a:off x="850100" y="1442575"/>
            <a:ext cx="3134100" cy="242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■"/>
              <a:defRPr sz="1800">
                <a:latin typeface="Lato"/>
                <a:ea typeface="Lato"/>
                <a:cs typeface="Lato"/>
                <a:sym typeface="Lato"/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■"/>
              <a:defRPr sz="1800">
                <a:latin typeface="Lato"/>
                <a:ea typeface="Lato"/>
                <a:cs typeface="Lato"/>
                <a:sym typeface="Lato"/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■"/>
              <a:defRPr sz="18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 Transition Card 1">
  <p:cSld name="CUSTOM_26_3_2_1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16"/>
          <p:cNvPicPr preferRelativeResize="0"/>
          <p:nvPr/>
        </p:nvPicPr>
        <p:blipFill rotWithShape="1">
          <a:blip r:embed="rId2">
            <a:alphaModFix/>
          </a:blip>
          <a:srcRect b="8947" l="0" r="1039" t="9413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6"/>
          <p:cNvSpPr/>
          <p:nvPr/>
        </p:nvSpPr>
        <p:spPr>
          <a:xfrm>
            <a:off x="0" y="349783"/>
            <a:ext cx="91440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45" name="Google Shape;145;p16"/>
          <p:cNvSpPr txBox="1"/>
          <p:nvPr>
            <p:ph type="title"/>
          </p:nvPr>
        </p:nvSpPr>
        <p:spPr>
          <a:xfrm>
            <a:off x="1964175" y="2206800"/>
            <a:ext cx="5276700" cy="7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ato"/>
              <a:buNone/>
              <a:defRPr b="1" sz="3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 Transition Title 2">
  <p:cSld name="CUSTOM_7_2_1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9"/>
            <a:ext cx="91439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7"/>
          <p:cNvSpPr/>
          <p:nvPr/>
        </p:nvSpPr>
        <p:spPr>
          <a:xfrm>
            <a:off x="0" y="384133"/>
            <a:ext cx="91440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49" name="Google Shape;149;p17"/>
          <p:cNvCxnSpPr/>
          <p:nvPr/>
        </p:nvCxnSpPr>
        <p:spPr>
          <a:xfrm>
            <a:off x="4227388" y="2876084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50" name="Google Shape;150;p17"/>
          <p:cNvSpPr txBox="1"/>
          <p:nvPr>
            <p:ph type="title"/>
          </p:nvPr>
        </p:nvSpPr>
        <p:spPr>
          <a:xfrm>
            <a:off x="2014125" y="1974975"/>
            <a:ext cx="5143500" cy="7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Lato"/>
              <a:buNone/>
              <a:defRPr b="1" sz="30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 Blank with footer 1">
  <p:cSld name="BIG_NUMBER_1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099488" y="4705323"/>
            <a:ext cx="1572430" cy="309413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8"/>
          <p:cNvSpPr txBox="1"/>
          <p:nvPr>
            <p:ph idx="1" type="body"/>
          </p:nvPr>
        </p:nvSpPr>
        <p:spPr>
          <a:xfrm>
            <a:off x="624200" y="532650"/>
            <a:ext cx="7840200" cy="375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 Watermark Background 1">
  <p:cSld name="CUSTOM_5_1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55" name="Google Shape;155;p19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9"/>
          <p:cNvSpPr txBox="1"/>
          <p:nvPr>
            <p:ph idx="1" type="body"/>
          </p:nvPr>
        </p:nvSpPr>
        <p:spPr>
          <a:xfrm>
            <a:off x="815625" y="599250"/>
            <a:ext cx="7723500" cy="35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 Blank with Line and Footer">
  <p:cSld name="CUSTOM_6_1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0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160" name="Google Shape;160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1" name="Google Shape;161;p20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62" name="Google Shape;162;p20"/>
          <p:cNvSpPr txBox="1"/>
          <p:nvPr>
            <p:ph type="title"/>
          </p:nvPr>
        </p:nvSpPr>
        <p:spPr>
          <a:xfrm>
            <a:off x="592500" y="403575"/>
            <a:ext cx="4417800" cy="4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20"/>
          <p:cNvSpPr txBox="1"/>
          <p:nvPr>
            <p:ph idx="1" type="body"/>
          </p:nvPr>
        </p:nvSpPr>
        <p:spPr>
          <a:xfrm>
            <a:off x="790675" y="1331650"/>
            <a:ext cx="3886800" cy="29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 My Courses ">
  <p:cSld name="CUSTOM_48_1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8" name="Google Shape;18;p3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704125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20" name="Google Shape;20;p3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1" name="Google Shape;21;p3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My Courses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22" name="Google Shape;22;p3"/>
          <p:cNvSpPr txBox="1"/>
          <p:nvPr/>
        </p:nvSpPr>
        <p:spPr>
          <a:xfrm>
            <a:off x="598850" y="1347725"/>
            <a:ext cx="3713400" cy="20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My Records → My Courses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View Course Details pdf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Email Questions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Cancel Registration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Complete Course Evaluation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3" name="Google Shape;23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15194" y="321882"/>
            <a:ext cx="4443617" cy="3079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54891" y="3470531"/>
            <a:ext cx="1964063" cy="112368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3"/>
          <p:cNvCxnSpPr/>
          <p:nvPr/>
        </p:nvCxnSpPr>
        <p:spPr>
          <a:xfrm flipH="1">
            <a:off x="6929794" y="3143850"/>
            <a:ext cx="1006500" cy="968100"/>
          </a:xfrm>
          <a:prstGeom prst="straightConnector1">
            <a:avLst/>
          </a:prstGeom>
          <a:noFill/>
          <a:ln cap="flat" cmpd="sng" w="28575">
            <a:solidFill>
              <a:srgbClr val="002F4C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26" name="Google Shape;26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 Watermark with line and foot">
  <p:cSld name="CUSTOM_9_1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65" name="Google Shape;165;p21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1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167" name="Google Shape;167;p21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68" name="Google Shape;168;p21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169" name="Google Shape;16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1" name="Google Shape;171;p21"/>
          <p:cNvSpPr txBox="1"/>
          <p:nvPr>
            <p:ph type="title"/>
          </p:nvPr>
        </p:nvSpPr>
        <p:spPr>
          <a:xfrm>
            <a:off x="592500" y="334875"/>
            <a:ext cx="4130400" cy="5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sz="24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21"/>
          <p:cNvSpPr txBox="1"/>
          <p:nvPr>
            <p:ph idx="2" type="body"/>
          </p:nvPr>
        </p:nvSpPr>
        <p:spPr>
          <a:xfrm>
            <a:off x="832275" y="1298350"/>
            <a:ext cx="3570600" cy="30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 Content Left Side">
  <p:cSld name="CUSTOM_9_2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74" name="Google Shape;174;p22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068777864.jpg" id="175" name="Google Shape;175;p22"/>
          <p:cNvPicPr preferRelativeResize="0"/>
          <p:nvPr/>
        </p:nvPicPr>
        <p:blipFill rotWithShape="1">
          <a:blip r:embed="rId3">
            <a:alphaModFix/>
          </a:blip>
          <a:srcRect b="0" l="27929" r="16032" t="0"/>
          <a:stretch/>
        </p:blipFill>
        <p:spPr>
          <a:xfrm>
            <a:off x="5623080" y="0"/>
            <a:ext cx="3519697" cy="419293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2"/>
          <p:cNvSpPr/>
          <p:nvPr/>
        </p:nvSpPr>
        <p:spPr>
          <a:xfrm>
            <a:off x="6440100" y="3080275"/>
            <a:ext cx="2703900" cy="798900"/>
          </a:xfrm>
          <a:prstGeom prst="rect">
            <a:avLst/>
          </a:prstGeom>
          <a:solidFill>
            <a:srgbClr val="F0B926">
              <a:alpha val="7961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177" name="Google Shape;177;p22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78" name="Google Shape;178;p22"/>
          <p:cNvSpPr txBox="1"/>
          <p:nvPr>
            <p:ph type="title"/>
          </p:nvPr>
        </p:nvSpPr>
        <p:spPr>
          <a:xfrm>
            <a:off x="692296" y="440075"/>
            <a:ext cx="47775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9" name="Google Shape;179;p22"/>
          <p:cNvSpPr txBox="1"/>
          <p:nvPr>
            <p:ph idx="1" type="subTitle"/>
          </p:nvPr>
        </p:nvSpPr>
        <p:spPr>
          <a:xfrm>
            <a:off x="718519" y="1260244"/>
            <a:ext cx="49047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80" name="Google Shape;180;p22"/>
          <p:cNvSpPr txBox="1"/>
          <p:nvPr>
            <p:ph idx="2" type="subTitle"/>
          </p:nvPr>
        </p:nvSpPr>
        <p:spPr>
          <a:xfrm>
            <a:off x="6630413" y="3212040"/>
            <a:ext cx="2413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81" name="Google Shape;181;p22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182" name="Google Shape;18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2"/>
          <p:cNvSpPr txBox="1"/>
          <p:nvPr>
            <p:ph idx="3" type="body"/>
          </p:nvPr>
        </p:nvSpPr>
        <p:spPr>
          <a:xfrm>
            <a:off x="807325" y="1939225"/>
            <a:ext cx="4402800" cy="231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 Content Right Side">
  <p:cSld name="CUSTOM_10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85" name="Google Shape;185;p23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6" name="Google Shape;186;p23"/>
          <p:cNvGrpSpPr/>
          <p:nvPr/>
        </p:nvGrpSpPr>
        <p:grpSpPr>
          <a:xfrm>
            <a:off x="3330" y="0"/>
            <a:ext cx="3520816" cy="4192929"/>
            <a:chOff x="0" y="0"/>
            <a:chExt cx="4694421" cy="5590573"/>
          </a:xfrm>
        </p:grpSpPr>
        <p:pic>
          <p:nvPicPr>
            <p:cNvPr descr="iStock-1068777864.jpg" id="187" name="Google Shape;187;p23"/>
            <p:cNvPicPr preferRelativeResize="0"/>
            <p:nvPr/>
          </p:nvPicPr>
          <p:blipFill rotWithShape="1">
            <a:blip r:embed="rId3">
              <a:alphaModFix/>
            </a:blip>
            <a:srcRect b="0" l="27929" r="16032" t="0"/>
            <a:stretch/>
          </p:blipFill>
          <p:spPr>
            <a:xfrm>
              <a:off x="0" y="0"/>
              <a:ext cx="4692931" cy="55905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8" name="Google Shape;188;p23"/>
            <p:cNvSpPr/>
            <p:nvPr/>
          </p:nvSpPr>
          <p:spPr>
            <a:xfrm>
              <a:off x="1008021" y="4107031"/>
              <a:ext cx="3686400" cy="1065000"/>
            </a:xfrm>
            <a:prstGeom prst="rect">
              <a:avLst/>
            </a:prstGeom>
            <a:solidFill>
              <a:srgbClr val="F0B926">
                <a:alpha val="79610"/>
              </a:srgbClr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Varela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Varela"/>
                <a:ea typeface="Varela"/>
                <a:cs typeface="Varela"/>
                <a:sym typeface="Varela"/>
              </a:endParaRPr>
            </a:p>
          </p:txBody>
        </p:sp>
      </p:grpSp>
      <p:cxnSp>
        <p:nvCxnSpPr>
          <p:cNvPr id="189" name="Google Shape;189;p23"/>
          <p:cNvCxnSpPr/>
          <p:nvPr/>
        </p:nvCxnSpPr>
        <p:spPr>
          <a:xfrm>
            <a:off x="4132137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90" name="Google Shape;190;p23"/>
          <p:cNvSpPr txBox="1"/>
          <p:nvPr>
            <p:ph idx="1" type="subTitle"/>
          </p:nvPr>
        </p:nvSpPr>
        <p:spPr>
          <a:xfrm>
            <a:off x="1010578" y="3203829"/>
            <a:ext cx="2413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91" name="Google Shape;191;p23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192" name="Google Shape;192;p23"/>
          <p:cNvCxnSpPr/>
          <p:nvPr/>
        </p:nvCxnSpPr>
        <p:spPr>
          <a:xfrm>
            <a:off x="4182144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93" name="Google Shape;193;p23"/>
          <p:cNvSpPr txBox="1"/>
          <p:nvPr>
            <p:ph type="title"/>
          </p:nvPr>
        </p:nvSpPr>
        <p:spPr>
          <a:xfrm>
            <a:off x="3967198" y="414300"/>
            <a:ext cx="50493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4" name="Google Shape;194;p23"/>
          <p:cNvSpPr txBox="1"/>
          <p:nvPr>
            <p:ph idx="2" type="subTitle"/>
          </p:nvPr>
        </p:nvSpPr>
        <p:spPr>
          <a:xfrm>
            <a:off x="4111800" y="1260244"/>
            <a:ext cx="49047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195" name="Google Shape;19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7" name="Google Shape;197;p23"/>
          <p:cNvSpPr txBox="1"/>
          <p:nvPr>
            <p:ph idx="3" type="body"/>
          </p:nvPr>
        </p:nvSpPr>
        <p:spPr>
          <a:xfrm>
            <a:off x="4194700" y="1914250"/>
            <a:ext cx="4502700" cy="24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 Right Content 2">
  <p:cSld name="CUSTOM_13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99" name="Google Shape;199;p24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218988058.jpg" id="200" name="Google Shape;200;p24"/>
          <p:cNvPicPr preferRelativeResize="0"/>
          <p:nvPr/>
        </p:nvPicPr>
        <p:blipFill rotWithShape="1">
          <a:blip r:embed="rId3">
            <a:alphaModFix/>
          </a:blip>
          <a:srcRect b="0" l="11310" r="32727" t="0"/>
          <a:stretch/>
        </p:blipFill>
        <p:spPr>
          <a:xfrm>
            <a:off x="3331" y="0"/>
            <a:ext cx="3519698" cy="419293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1" name="Google Shape;201;p24"/>
          <p:cNvCxnSpPr/>
          <p:nvPr/>
        </p:nvCxnSpPr>
        <p:spPr>
          <a:xfrm>
            <a:off x="412261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02" name="Google Shape;202;p24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sp>
        <p:nvSpPr>
          <p:cNvPr id="203" name="Google Shape;203;p24"/>
          <p:cNvSpPr txBox="1"/>
          <p:nvPr>
            <p:ph type="title"/>
          </p:nvPr>
        </p:nvSpPr>
        <p:spPr>
          <a:xfrm>
            <a:off x="3920050" y="527550"/>
            <a:ext cx="46368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04" name="Google Shape;204;p24"/>
          <p:cNvSpPr txBox="1"/>
          <p:nvPr>
            <p:ph idx="1" type="subTitle"/>
          </p:nvPr>
        </p:nvSpPr>
        <p:spPr>
          <a:xfrm>
            <a:off x="4033219" y="1260244"/>
            <a:ext cx="49047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205" name="Google Shape;20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84351" y="47846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4"/>
          <p:cNvSpPr txBox="1"/>
          <p:nvPr>
            <p:ph idx="2" type="body"/>
          </p:nvPr>
        </p:nvSpPr>
        <p:spPr>
          <a:xfrm>
            <a:off x="4169725" y="1972500"/>
            <a:ext cx="4476900" cy="23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 Question 1">
  <p:cSld name="CUSTOM_9_1_1_1"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25"/>
          <p:cNvPicPr preferRelativeResize="0"/>
          <p:nvPr/>
        </p:nvPicPr>
        <p:blipFill rotWithShape="1">
          <a:blip r:embed="rId2">
            <a:alphaModFix/>
          </a:blip>
          <a:srcRect b="14602" l="0" r="0" t="0"/>
          <a:stretch/>
        </p:blipFill>
        <p:spPr>
          <a:xfrm>
            <a:off x="5869" y="-1594"/>
            <a:ext cx="9144000" cy="4555124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5"/>
          <p:cNvSpPr/>
          <p:nvPr/>
        </p:nvSpPr>
        <p:spPr>
          <a:xfrm>
            <a:off x="-9731" y="-9731"/>
            <a:ext cx="9144000" cy="4555200"/>
          </a:xfrm>
          <a:prstGeom prst="rect">
            <a:avLst/>
          </a:prstGeom>
          <a:solidFill>
            <a:srgbClr val="FFFFFF">
              <a:alpha val="8101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10" name="Google Shape;210;p25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211" name="Google Shape;211;p25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12" name="Google Shape;212;p25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213" name="Google Shape;213;p25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214" name="Google Shape;21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6" name="Google Shape;216;p25"/>
          <p:cNvSpPr txBox="1"/>
          <p:nvPr>
            <p:ph idx="2" type="body"/>
          </p:nvPr>
        </p:nvSpPr>
        <p:spPr>
          <a:xfrm>
            <a:off x="823950" y="1306675"/>
            <a:ext cx="7232400" cy="159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 Question 2">
  <p:cSld name="CUSTOM_43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8" name="Google Shape;218;p26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descr="iStock-670415178.jpg" id="219" name="Google Shape;219;p26"/>
          <p:cNvPicPr preferRelativeResize="0"/>
          <p:nvPr/>
        </p:nvPicPr>
        <p:blipFill rotWithShape="1">
          <a:blip r:embed="rId2">
            <a:alphaModFix/>
          </a:blip>
          <a:srcRect b="35627" l="0" r="0" t="18513"/>
          <a:stretch/>
        </p:blipFill>
        <p:spPr>
          <a:xfrm>
            <a:off x="-2169" y="1421794"/>
            <a:ext cx="9148286" cy="285780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0" name="Google Shape;220;p26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21" name="Google Shape;221;p26"/>
          <p:cNvSpPr txBox="1"/>
          <p:nvPr>
            <p:ph type="title"/>
          </p:nvPr>
        </p:nvSpPr>
        <p:spPr>
          <a:xfrm>
            <a:off x="692288" y="440063"/>
            <a:ext cx="42990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22" name="Google Shape;222;p26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223" name="Google Shape;22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Content Left Side 1">
  <p:cSld name="CUSTOM_9_1_1"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226" name="Google Shape;226;p27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7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228" name="Google Shape;228;p27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29" name="Google Shape;229;p27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230" name="Google Shape;230;p27"/>
          <p:cNvSpPr txBox="1"/>
          <p:nvPr>
            <p:ph idx="1" type="body"/>
          </p:nvPr>
        </p:nvSpPr>
        <p:spPr>
          <a:xfrm>
            <a:off x="701888" y="1571607"/>
            <a:ext cx="4137000" cy="291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79400" lvl="1" marL="914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79400" lvl="2" marL="1371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79400" lvl="3" marL="1828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79400" lvl="4" marL="22860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79400" lvl="5" marL="2743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79400" lvl="6" marL="3200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79400" lvl="7" marL="3657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79400" lvl="8" marL="4114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31" name="Google Shape;231;p27"/>
          <p:cNvSpPr txBox="1"/>
          <p:nvPr>
            <p:ph idx="2" type="subTitle"/>
          </p:nvPr>
        </p:nvSpPr>
        <p:spPr>
          <a:xfrm>
            <a:off x="718515" y="1401378"/>
            <a:ext cx="7326600" cy="2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100">
                <a:solidFill>
                  <a:srgbClr val="55595D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232" name="Google Shape;232;p27"/>
          <p:cNvSpPr txBox="1"/>
          <p:nvPr>
            <p:ph idx="3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233" name="Google Shape;23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 Clock Hour Transcripts">
  <p:cSld name="CUSTOM_49_1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29" name="Google Shape;29;p4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4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31" name="Google Shape;31;p4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2" name="Google Shape;32;p4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Clock Hour Transcripts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33" name="Google Shape;33;p4"/>
          <p:cNvSpPr txBox="1"/>
          <p:nvPr/>
        </p:nvSpPr>
        <p:spPr>
          <a:xfrm>
            <a:off x="560275" y="1528677"/>
            <a:ext cx="4353900" cy="22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My Records → Reports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○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Print Transcripts / Certificates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Available 2 weeks after course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Contact </a:t>
            </a:r>
            <a:r>
              <a:rPr lang="en" sz="18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3"/>
              </a:rPr>
              <a:t>support@schooldata.net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 with questions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17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4" name="Google Shape;34;p4"/>
          <p:cNvPicPr preferRelativeResize="0"/>
          <p:nvPr/>
        </p:nvPicPr>
        <p:blipFill rotWithShape="1">
          <a:blip r:embed="rId4">
            <a:alphaModFix/>
          </a:blip>
          <a:srcRect b="0" l="0" r="26756" t="0"/>
          <a:stretch/>
        </p:blipFill>
        <p:spPr>
          <a:xfrm>
            <a:off x="5132438" y="1164891"/>
            <a:ext cx="3541932" cy="2813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Attendance Verification - Zoom">
  <p:cSld name="CUSTOM_50_1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37" name="Google Shape;37;p5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5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39" name="Google Shape;39;p5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40" name="Google Shape;40;p5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Attendance Verification for Clock Hours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41" name="Google Shape;41;p5"/>
          <p:cNvSpPr txBox="1"/>
          <p:nvPr/>
        </p:nvSpPr>
        <p:spPr>
          <a:xfrm>
            <a:off x="788875" y="1992150"/>
            <a:ext cx="3693600" cy="25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Zoo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m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: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Participants button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 at bottom of screen  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Hover over your name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the ellipsis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(...) or More</a:t>
            </a:r>
            <a:endParaRPr b="1"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Rename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 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First/Last Name, District</a:t>
            </a:r>
            <a:r>
              <a:rPr lang="en" sz="1500">
                <a:latin typeface="Lato"/>
                <a:ea typeface="Lato"/>
                <a:cs typeface="Lato"/>
                <a:sym typeface="Lato"/>
              </a:rPr>
              <a:t> 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Change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2" name="Google Shape;42;p5"/>
          <p:cNvSpPr txBox="1"/>
          <p:nvPr/>
        </p:nvSpPr>
        <p:spPr>
          <a:xfrm>
            <a:off x="718525" y="1203100"/>
            <a:ext cx="79278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Before logging off, be sure your NAME and EMAIL address used for </a:t>
            </a: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registration</a:t>
            </a: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 is reflected so the instructor knows who attended.</a:t>
            </a:r>
            <a:endParaRPr sz="2000">
              <a:latin typeface="Lato Black"/>
              <a:ea typeface="Lato Black"/>
              <a:cs typeface="Lato Black"/>
              <a:sym typeface="Lato Bla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Lato Black"/>
              <a:ea typeface="Lato Black"/>
              <a:cs typeface="Lato Black"/>
              <a:sym typeface="Lato Black"/>
            </a:endParaRPr>
          </a:p>
        </p:txBody>
      </p:sp>
      <p:pic>
        <p:nvPicPr>
          <p:cNvPr id="43" name="Google Shape;43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5700" y="3086299"/>
            <a:ext cx="3563400" cy="805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06750" y="2433988"/>
            <a:ext cx="3562350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 Attendance Verification - GoTo">
  <p:cSld name="CUSTOM_50_1_1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47" name="Google Shape;47;p6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6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49" name="Google Shape;49;p6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50" name="Google Shape;50;p6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Attendance Verification for Clock Hours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51" name="Google Shape;51;p6"/>
          <p:cNvSpPr txBox="1"/>
          <p:nvPr/>
        </p:nvSpPr>
        <p:spPr>
          <a:xfrm>
            <a:off x="788875" y="2078800"/>
            <a:ext cx="3236100" cy="25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GoTo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: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Select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Settings</a:t>
            </a:r>
            <a:endParaRPr b="1"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On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Profile tab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, change name.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First/Last Name and District</a:t>
            </a: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2" name="Google Shape;52;p6"/>
          <p:cNvSpPr txBox="1"/>
          <p:nvPr/>
        </p:nvSpPr>
        <p:spPr>
          <a:xfrm>
            <a:off x="718525" y="1203100"/>
            <a:ext cx="79278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Before logging off, be sure your NAME and EMAIL address used for registration is reflected so the instructor knows who attended.</a:t>
            </a:r>
            <a:endParaRPr sz="2000">
              <a:latin typeface="Lato Black"/>
              <a:ea typeface="Lato Black"/>
              <a:cs typeface="Lato Black"/>
              <a:sym typeface="Lato Bla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Lato Black"/>
              <a:ea typeface="Lato Black"/>
              <a:cs typeface="Lato Black"/>
              <a:sym typeface="Lato Black"/>
            </a:endParaRPr>
          </a:p>
        </p:txBody>
      </p:sp>
      <p:pic>
        <p:nvPicPr>
          <p:cNvPr id="53" name="Google Shape;53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11325" y="2078800"/>
            <a:ext cx="2284975" cy="231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Zoom Chat">
  <p:cSld name="TITLE_AND_TWO_COLUMNS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"/>
          <p:cNvSpPr txBox="1"/>
          <p:nvPr/>
        </p:nvSpPr>
        <p:spPr>
          <a:xfrm>
            <a:off x="403575" y="291950"/>
            <a:ext cx="4740000" cy="6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Lato"/>
                <a:ea typeface="Lato"/>
                <a:cs typeface="Lato"/>
                <a:sym typeface="Lato"/>
              </a:rPr>
              <a:t>Zoom Chat</a:t>
            </a:r>
            <a:endParaRPr b="1"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7" name="Google Shape;57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28125" y="834313"/>
            <a:ext cx="3205025" cy="51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68650" y="1459300"/>
            <a:ext cx="2529775" cy="101465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7"/>
          <p:cNvSpPr txBox="1"/>
          <p:nvPr/>
        </p:nvSpPr>
        <p:spPr>
          <a:xfrm>
            <a:off x="1537050" y="1829000"/>
            <a:ext cx="4147500" cy="16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Toolbar &gt; Click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Chat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Dropdown menu &gt;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Everyone 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 (or select the participant you want to chat directly.)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Click 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Enter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 or the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Send icon</a:t>
            </a:r>
            <a:endParaRPr b="1" sz="18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0" name="Google Shape;60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3550" y="782250"/>
            <a:ext cx="1104096" cy="61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7 GoTo Chat 1">
  <p:cSld name="TITLE_AND_TWO_COLUMNS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 txBox="1"/>
          <p:nvPr/>
        </p:nvSpPr>
        <p:spPr>
          <a:xfrm>
            <a:off x="403575" y="291950"/>
            <a:ext cx="4740000" cy="6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Lato"/>
                <a:ea typeface="Lato"/>
                <a:cs typeface="Lato"/>
                <a:sym typeface="Lato"/>
              </a:rPr>
              <a:t>GoTo Chat</a:t>
            </a:r>
            <a:endParaRPr b="1" sz="24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4" name="Google Shape;64;p8"/>
          <p:cNvSpPr txBox="1"/>
          <p:nvPr/>
        </p:nvSpPr>
        <p:spPr>
          <a:xfrm>
            <a:off x="1537050" y="1829000"/>
            <a:ext cx="3572100" cy="16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Toolbar &gt;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Chat</a:t>
            </a:r>
            <a:endParaRPr b="1"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Dropdown menu &gt;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Everyone (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or select the participant you want to chat)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Enter</a:t>
            </a:r>
            <a:endParaRPr b="1" sz="18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5" name="Google Shape;65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775" y="838300"/>
            <a:ext cx="1015325" cy="50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3575" y="698350"/>
            <a:ext cx="1976600" cy="4264826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7" name="Google Shape;67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44475" y="752775"/>
            <a:ext cx="2448559" cy="7785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68" name="Google Shape;68;p8"/>
          <p:cNvCxnSpPr/>
          <p:nvPr/>
        </p:nvCxnSpPr>
        <p:spPr>
          <a:xfrm flipH="1" rot="10800000">
            <a:off x="3837800" y="4783000"/>
            <a:ext cx="1691700" cy="342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69" name="Google Shape;69;p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52576" y="4691848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8 How to Log In">
  <p:cSld name="TITLE_AND_BODY_1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9"/>
          <p:cNvSpPr txBox="1"/>
          <p:nvPr/>
        </p:nvSpPr>
        <p:spPr>
          <a:xfrm>
            <a:off x="240425" y="257600"/>
            <a:ext cx="37695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How to Log In</a:t>
            </a:r>
            <a:endParaRPr sz="800"/>
          </a:p>
        </p:txBody>
      </p:sp>
      <p:pic>
        <p:nvPicPr>
          <p:cNvPr id="72" name="Google Shape;72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1713" y="2606975"/>
            <a:ext cx="3723878" cy="1818425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73" name="Google Shape;73;p9"/>
          <p:cNvPicPr preferRelativeResize="0"/>
          <p:nvPr/>
        </p:nvPicPr>
        <p:blipFill rotWithShape="1">
          <a:blip r:embed="rId3">
            <a:alphaModFix/>
          </a:blip>
          <a:srcRect b="0" l="0" r="1127" t="0"/>
          <a:stretch/>
        </p:blipFill>
        <p:spPr>
          <a:xfrm>
            <a:off x="4571925" y="2606975"/>
            <a:ext cx="4251769" cy="1818425"/>
          </a:xfrm>
          <a:prstGeom prst="rect">
            <a:avLst/>
          </a:prstGeom>
          <a:noFill/>
          <a:ln>
            <a:noFill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74" name="Google Shape;74;p9"/>
          <p:cNvSpPr txBox="1"/>
          <p:nvPr/>
        </p:nvSpPr>
        <p:spPr>
          <a:xfrm>
            <a:off x="1700200" y="1266525"/>
            <a:ext cx="552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The login page will be </a:t>
            </a: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one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of these examples: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5" name="Google Shape;75;p9"/>
          <p:cNvSpPr txBox="1"/>
          <p:nvPr/>
        </p:nvSpPr>
        <p:spPr>
          <a:xfrm>
            <a:off x="240425" y="1798150"/>
            <a:ext cx="4104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Enter username or email from the SIS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/>
          </a:p>
        </p:txBody>
      </p:sp>
      <p:sp>
        <p:nvSpPr>
          <p:cNvPr id="76" name="Google Shape;76;p9"/>
          <p:cNvSpPr txBox="1"/>
          <p:nvPr/>
        </p:nvSpPr>
        <p:spPr>
          <a:xfrm>
            <a:off x="4571863" y="1859950"/>
            <a:ext cx="4251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OR 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Click Authenticate With District</a:t>
            </a:r>
            <a:endParaRPr/>
          </a:p>
        </p:txBody>
      </p:sp>
      <p:sp>
        <p:nvSpPr>
          <p:cNvPr id="77" name="Google Shape;77;p9"/>
          <p:cNvSpPr txBox="1"/>
          <p:nvPr/>
        </p:nvSpPr>
        <p:spPr>
          <a:xfrm>
            <a:off x="521725" y="4634650"/>
            <a:ext cx="6425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*Note: 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Use Reset Password option, if necessary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78" name="Google Shape;78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9"/>
          <p:cNvSpPr txBox="1"/>
          <p:nvPr>
            <p:ph idx="1" type="body"/>
          </p:nvPr>
        </p:nvSpPr>
        <p:spPr>
          <a:xfrm>
            <a:off x="521725" y="813800"/>
            <a:ext cx="72990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9 Site Navigation">
  <p:cSld name="CUSTOM_9_1_3_1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81" name="Google Shape;81;p10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-5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0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83" name="Google Shape;83;p10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84" name="Google Shape;84;p10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85" name="Google Shape;85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0"/>
          <p:cNvSpPr txBox="1"/>
          <p:nvPr/>
        </p:nvSpPr>
        <p:spPr>
          <a:xfrm>
            <a:off x="452350" y="24900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Site Navigation</a:t>
            </a:r>
            <a:endParaRPr sz="800"/>
          </a:p>
        </p:txBody>
      </p:sp>
      <p:pic>
        <p:nvPicPr>
          <p:cNvPr id="87" name="Google Shape;87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8175" y="1165396"/>
            <a:ext cx="2852075" cy="55857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0"/>
          <p:cNvSpPr txBox="1"/>
          <p:nvPr/>
        </p:nvSpPr>
        <p:spPr>
          <a:xfrm>
            <a:off x="3452350" y="895500"/>
            <a:ext cx="53835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Click the </a:t>
            </a: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Site Navigation icon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to start. 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on the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Application Bundle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next click 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the desired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Application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then click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Launch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9" name="Google Shape;89;p10"/>
          <p:cNvPicPr preferRelativeResize="0"/>
          <p:nvPr/>
        </p:nvPicPr>
        <p:blipFill rotWithShape="1">
          <a:blip r:embed="rId5">
            <a:alphaModFix/>
          </a:blip>
          <a:srcRect b="6524" l="0" r="0" t="0"/>
          <a:stretch/>
        </p:blipFill>
        <p:spPr>
          <a:xfrm>
            <a:off x="423919" y="2133188"/>
            <a:ext cx="4675275" cy="2302219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90" name="Google Shape;90;p1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53844" y="2007562"/>
            <a:ext cx="2999333" cy="246287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91" name="Google Shape;91;p10"/>
          <p:cNvCxnSpPr/>
          <p:nvPr/>
        </p:nvCxnSpPr>
        <p:spPr>
          <a:xfrm>
            <a:off x="4953525" y="1852669"/>
            <a:ext cx="730200" cy="9027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2" name="Google Shape;92;p10"/>
          <p:cNvCxnSpPr/>
          <p:nvPr/>
        </p:nvCxnSpPr>
        <p:spPr>
          <a:xfrm>
            <a:off x="4969219" y="1868363"/>
            <a:ext cx="2284500" cy="7773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3" name="Google Shape;93;p10"/>
          <p:cNvCxnSpPr/>
          <p:nvPr/>
        </p:nvCxnSpPr>
        <p:spPr>
          <a:xfrm flipH="1" rot="10800000">
            <a:off x="6448700" y="3348750"/>
            <a:ext cx="687000" cy="8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7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4.png"/><Relationship Id="rId4" Type="http://schemas.openxmlformats.org/officeDocument/2006/relationships/image" Target="../media/image6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3.png"/><Relationship Id="rId4" Type="http://schemas.openxmlformats.org/officeDocument/2006/relationships/image" Target="../media/image6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6.png"/><Relationship Id="rId4" Type="http://schemas.openxmlformats.org/officeDocument/2006/relationships/image" Target="../media/image6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73.png"/><Relationship Id="rId4" Type="http://schemas.openxmlformats.org/officeDocument/2006/relationships/image" Target="../media/image7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districtname.schooldata.net/v3" TargetMode="External"/><Relationship Id="rId4" Type="http://schemas.openxmlformats.org/officeDocument/2006/relationships/hyperlink" Target="http://districtname.schooldata.net/v3" TargetMode="External"/><Relationship Id="rId5" Type="http://schemas.openxmlformats.org/officeDocument/2006/relationships/hyperlink" Target="http://districtname.schooldata.net/v3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1.png"/><Relationship Id="rId4" Type="http://schemas.openxmlformats.org/officeDocument/2006/relationships/image" Target="../media/image56.png"/><Relationship Id="rId5" Type="http://schemas.openxmlformats.org/officeDocument/2006/relationships/image" Target="../media/image52.png"/><Relationship Id="rId6" Type="http://schemas.openxmlformats.org/officeDocument/2006/relationships/image" Target="../media/image5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4.png"/><Relationship Id="rId4" Type="http://schemas.openxmlformats.org/officeDocument/2006/relationships/hyperlink" Target="https://docs.google.com/spreadsheets/d/1RO-StCZOzKJbbGVPDN8zFT2XfuRtVuGP/edit?usp=sharing&amp;ouid=102810297386012876249&amp;rtpof=true&amp;sd=true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0.png"/><Relationship Id="rId4" Type="http://schemas.openxmlformats.org/officeDocument/2006/relationships/image" Target="../media/image6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8"/>
          <p:cNvSpPr txBox="1"/>
          <p:nvPr>
            <p:ph type="title"/>
          </p:nvPr>
        </p:nvSpPr>
        <p:spPr>
          <a:xfrm>
            <a:off x="452275" y="2837800"/>
            <a:ext cx="3128700" cy="164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Connect Student Data Grids 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Creating New Grid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Part I (Simple)</a:t>
            </a:r>
            <a:endParaRPr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7075" y="1099650"/>
            <a:ext cx="8435151" cy="1800775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37"/>
          <p:cNvSpPr txBox="1"/>
          <p:nvPr>
            <p:ph type="title"/>
          </p:nvPr>
        </p:nvSpPr>
        <p:spPr>
          <a:xfrm>
            <a:off x="592500" y="403575"/>
            <a:ext cx="7832100" cy="4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en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Adding a Dataset - First example: Identifiers (IDs)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37"/>
          <p:cNvSpPr txBox="1"/>
          <p:nvPr>
            <p:ph idx="1" type="body"/>
          </p:nvPr>
        </p:nvSpPr>
        <p:spPr>
          <a:xfrm>
            <a:off x="3353525" y="926026"/>
            <a:ext cx="3886800" cy="1645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n" sz="1400">
                <a:solidFill>
                  <a:schemeClr val="dk1"/>
                </a:solidFill>
              </a:rPr>
              <a:t>Click on the </a:t>
            </a:r>
            <a:r>
              <a:rPr b="1" lang="en" sz="1400">
                <a:solidFill>
                  <a:schemeClr val="dk1"/>
                </a:solidFill>
              </a:rPr>
              <a:t>Design tab</a:t>
            </a:r>
            <a:r>
              <a:rPr lang="en" sz="1400">
                <a:solidFill>
                  <a:schemeClr val="dk1"/>
                </a:solidFill>
              </a:rPr>
              <a:t> and choose </a:t>
            </a:r>
            <a:r>
              <a:rPr b="1" lang="en" sz="1400">
                <a:solidFill>
                  <a:schemeClr val="dk1"/>
                </a:solidFill>
              </a:rPr>
              <a:t>Columns.</a:t>
            </a:r>
            <a:endParaRPr b="1" sz="1400"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n" sz="1400">
                <a:solidFill>
                  <a:schemeClr val="dk1"/>
                </a:solidFill>
              </a:rPr>
              <a:t>Click </a:t>
            </a:r>
            <a:r>
              <a:rPr b="1" lang="en" sz="1400">
                <a:solidFill>
                  <a:schemeClr val="dk1"/>
                </a:solidFill>
              </a:rPr>
              <a:t>Add Dataset.</a:t>
            </a:r>
            <a:endParaRPr b="1" sz="1400"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n" sz="1400">
                <a:solidFill>
                  <a:schemeClr val="dk1"/>
                </a:solidFill>
              </a:rPr>
              <a:t>Expand the </a:t>
            </a:r>
            <a:r>
              <a:rPr b="1" lang="en" sz="1400">
                <a:solidFill>
                  <a:schemeClr val="dk1"/>
                </a:solidFill>
              </a:rPr>
              <a:t>category</a:t>
            </a:r>
            <a:r>
              <a:rPr lang="en" sz="1400">
                <a:solidFill>
                  <a:schemeClr val="dk1"/>
                </a:solidFill>
              </a:rPr>
              <a:t> choice by clicking the </a:t>
            </a:r>
            <a:r>
              <a:rPr b="1" lang="en" sz="1400">
                <a:solidFill>
                  <a:schemeClr val="dk1"/>
                </a:solidFill>
              </a:rPr>
              <a:t>arrow </a:t>
            </a:r>
            <a:r>
              <a:rPr lang="en" sz="1400">
                <a:solidFill>
                  <a:schemeClr val="dk1"/>
                </a:solidFill>
              </a:rPr>
              <a:t>to the left.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n" sz="1400">
                <a:solidFill>
                  <a:schemeClr val="dk1"/>
                </a:solidFill>
              </a:rPr>
              <a:t>Click an I</a:t>
            </a:r>
            <a:r>
              <a:rPr b="1" lang="en" sz="1400">
                <a:solidFill>
                  <a:schemeClr val="dk1"/>
                </a:solidFill>
              </a:rPr>
              <a:t>dentifier</a:t>
            </a:r>
            <a:r>
              <a:rPr lang="en" sz="1400">
                <a:solidFill>
                  <a:schemeClr val="dk1"/>
                </a:solidFill>
              </a:rPr>
              <a:t> </a:t>
            </a:r>
            <a:r>
              <a:rPr b="1" lang="en" sz="1400">
                <a:solidFill>
                  <a:schemeClr val="dk1"/>
                </a:solidFill>
              </a:rPr>
              <a:t>checkbox</a:t>
            </a:r>
            <a:r>
              <a:rPr lang="en" sz="1400">
                <a:solidFill>
                  <a:schemeClr val="dk1"/>
                </a:solidFill>
              </a:rPr>
              <a:t>.</a:t>
            </a:r>
            <a:endParaRPr b="1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3" name="Google Shape;31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49475" y="2785475"/>
            <a:ext cx="5424349" cy="16824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pic>
      <p:cxnSp>
        <p:nvCxnSpPr>
          <p:cNvPr id="314" name="Google Shape;314;p37"/>
          <p:cNvCxnSpPr/>
          <p:nvPr/>
        </p:nvCxnSpPr>
        <p:spPr>
          <a:xfrm flipH="1">
            <a:off x="7156425" y="2483075"/>
            <a:ext cx="816000" cy="975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Google Shape;319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2125" y="1543000"/>
            <a:ext cx="7479351" cy="3058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8175" y="1844575"/>
            <a:ext cx="4665425" cy="17381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pic>
      <p:cxnSp>
        <p:nvCxnSpPr>
          <p:cNvPr id="321" name="Google Shape;321;p38"/>
          <p:cNvCxnSpPr/>
          <p:nvPr/>
        </p:nvCxnSpPr>
        <p:spPr>
          <a:xfrm flipH="1">
            <a:off x="3103575" y="2429850"/>
            <a:ext cx="1268400" cy="106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22" name="Google Shape;322;p38"/>
          <p:cNvCxnSpPr/>
          <p:nvPr/>
        </p:nvCxnSpPr>
        <p:spPr>
          <a:xfrm>
            <a:off x="788863" y="8853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23" name="Google Shape;323;p38"/>
          <p:cNvSpPr txBox="1"/>
          <p:nvPr/>
        </p:nvSpPr>
        <p:spPr>
          <a:xfrm>
            <a:off x="378249" y="294950"/>
            <a:ext cx="7079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Configure Student Data Grid Dataset - Detail Tab</a:t>
            </a:r>
            <a:endParaRPr b="1" sz="1700"/>
          </a:p>
        </p:txBody>
      </p:sp>
      <p:sp>
        <p:nvSpPr>
          <p:cNvPr id="324" name="Google Shape;324;p38"/>
          <p:cNvSpPr txBox="1"/>
          <p:nvPr/>
        </p:nvSpPr>
        <p:spPr>
          <a:xfrm>
            <a:off x="1496275" y="752325"/>
            <a:ext cx="75402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the </a:t>
            </a:r>
            <a:r>
              <a:rPr b="1"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Column</a:t>
            </a: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field and choose one or more </a:t>
            </a:r>
            <a:r>
              <a:rPr b="1"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checkboxes </a:t>
            </a: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then click </a:t>
            </a:r>
            <a:r>
              <a:rPr b="1"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Accept</a:t>
            </a: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  <a:buClr>
                <a:schemeClr val="dk1"/>
              </a:buClr>
              <a:buSzPts val="1600"/>
              <a:buFont typeface="Lato"/>
              <a:buChar char="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Save</a:t>
            </a: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and close the window to return to the Design page.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oogle Shape;329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10350" y="2828700"/>
            <a:ext cx="6082901" cy="1749524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pic>
      <p:pic>
        <p:nvPicPr>
          <p:cNvPr id="330" name="Google Shape;330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9075" y="1092975"/>
            <a:ext cx="5799549" cy="170047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pic>
      <p:sp>
        <p:nvSpPr>
          <p:cNvPr id="331" name="Google Shape;331;p39"/>
          <p:cNvSpPr txBox="1"/>
          <p:nvPr>
            <p:ph type="title"/>
          </p:nvPr>
        </p:nvSpPr>
        <p:spPr>
          <a:xfrm>
            <a:off x="317600" y="252825"/>
            <a:ext cx="7672500" cy="4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More Examples: Grade Level, School etc.</a:t>
            </a:r>
            <a:endParaRPr/>
          </a:p>
        </p:txBody>
      </p:sp>
      <p:sp>
        <p:nvSpPr>
          <p:cNvPr id="332" name="Google Shape;332;p39"/>
          <p:cNvSpPr txBox="1"/>
          <p:nvPr>
            <p:ph idx="1" type="body"/>
          </p:nvPr>
        </p:nvSpPr>
        <p:spPr>
          <a:xfrm>
            <a:off x="5143500" y="707925"/>
            <a:ext cx="3378900" cy="1749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n" sz="1400">
                <a:solidFill>
                  <a:schemeClr val="dk1"/>
                </a:solidFill>
              </a:rPr>
              <a:t>From the </a:t>
            </a:r>
            <a:r>
              <a:rPr b="1" lang="en" sz="1400">
                <a:solidFill>
                  <a:schemeClr val="dk1"/>
                </a:solidFill>
              </a:rPr>
              <a:t>Design page</a:t>
            </a:r>
            <a:r>
              <a:rPr lang="en" sz="1400">
                <a:solidFill>
                  <a:schemeClr val="dk1"/>
                </a:solidFill>
              </a:rPr>
              <a:t>, click </a:t>
            </a:r>
            <a:r>
              <a:rPr b="1" lang="en" sz="1400">
                <a:solidFill>
                  <a:schemeClr val="dk1"/>
                </a:solidFill>
              </a:rPr>
              <a:t>Add Dataset </a:t>
            </a:r>
            <a:r>
              <a:rPr lang="en" sz="1200">
                <a:solidFill>
                  <a:schemeClr val="dk1"/>
                </a:solidFill>
              </a:rPr>
              <a:t>(</a:t>
            </a:r>
            <a:r>
              <a:rPr i="1" lang="en" sz="1200">
                <a:solidFill>
                  <a:schemeClr val="dk1"/>
                </a:solidFill>
              </a:rPr>
              <a:t>not shown</a:t>
            </a:r>
            <a:r>
              <a:rPr lang="en" sz="1200">
                <a:solidFill>
                  <a:schemeClr val="dk1"/>
                </a:solidFill>
              </a:rPr>
              <a:t>)</a:t>
            </a:r>
            <a:endParaRPr sz="1200"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n" sz="1400">
                <a:solidFill>
                  <a:schemeClr val="dk1"/>
                </a:solidFill>
              </a:rPr>
              <a:t>Expand the category of </a:t>
            </a:r>
            <a:r>
              <a:rPr b="1" lang="en" sz="1400">
                <a:solidFill>
                  <a:schemeClr val="dk1"/>
                </a:solidFill>
              </a:rPr>
              <a:t>School and District Enrollments</a:t>
            </a:r>
            <a:r>
              <a:rPr lang="en" sz="1400">
                <a:solidFill>
                  <a:schemeClr val="dk1"/>
                </a:solidFill>
              </a:rPr>
              <a:t>.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n" sz="1400">
                <a:solidFill>
                  <a:schemeClr val="dk1"/>
                </a:solidFill>
              </a:rPr>
              <a:t>Checkmark </a:t>
            </a:r>
            <a:r>
              <a:rPr b="1" lang="en" sz="1400">
                <a:solidFill>
                  <a:schemeClr val="dk1"/>
                </a:solidFill>
              </a:rPr>
              <a:t>Current Year Predominant School Enrollment</a:t>
            </a:r>
            <a:endParaRPr sz="1400"/>
          </a:p>
        </p:txBody>
      </p:sp>
      <p:sp>
        <p:nvSpPr>
          <p:cNvPr id="333" name="Google Shape;333;p39"/>
          <p:cNvSpPr txBox="1"/>
          <p:nvPr/>
        </p:nvSpPr>
        <p:spPr>
          <a:xfrm>
            <a:off x="354725" y="3435675"/>
            <a:ext cx="3272400" cy="1437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On the next screen </a:t>
            </a:r>
            <a:r>
              <a:rPr i="1"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(not shown)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checkbox 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selections in the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Columns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field and click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Accept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Save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and close the window to return to the Design page.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34" name="Google Shape;334;p39"/>
          <p:cNvCxnSpPr/>
          <p:nvPr/>
        </p:nvCxnSpPr>
        <p:spPr>
          <a:xfrm flipH="1">
            <a:off x="2012875" y="957750"/>
            <a:ext cx="3139500" cy="3813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35" name="Google Shape;335;p39"/>
          <p:cNvCxnSpPr/>
          <p:nvPr/>
        </p:nvCxnSpPr>
        <p:spPr>
          <a:xfrm flipH="1">
            <a:off x="3210425" y="984350"/>
            <a:ext cx="1924200" cy="5409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36" name="Google Shape;336;p39"/>
          <p:cNvCxnSpPr/>
          <p:nvPr/>
        </p:nvCxnSpPr>
        <p:spPr>
          <a:xfrm>
            <a:off x="7821675" y="2457525"/>
            <a:ext cx="9000" cy="3600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37" name="Google Shape;337;p39"/>
          <p:cNvCxnSpPr/>
          <p:nvPr/>
        </p:nvCxnSpPr>
        <p:spPr>
          <a:xfrm flipH="1" rot="10800000">
            <a:off x="5019350" y="2686900"/>
            <a:ext cx="753900" cy="90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38" name="Google Shape;338;p39"/>
          <p:cNvCxnSpPr/>
          <p:nvPr/>
        </p:nvCxnSpPr>
        <p:spPr>
          <a:xfrm flipH="1" rot="10800000">
            <a:off x="3724600" y="3964200"/>
            <a:ext cx="682800" cy="87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34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613" y="1837275"/>
            <a:ext cx="8182768" cy="2524176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44" name="Google Shape;344;p40"/>
          <p:cNvSpPr txBox="1"/>
          <p:nvPr>
            <p:ph type="title"/>
          </p:nvPr>
        </p:nvSpPr>
        <p:spPr>
          <a:xfrm>
            <a:off x="592500" y="403575"/>
            <a:ext cx="4417800" cy="4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Clone a Data Set</a:t>
            </a:r>
            <a:endParaRPr/>
          </a:p>
        </p:txBody>
      </p:sp>
      <p:sp>
        <p:nvSpPr>
          <p:cNvPr id="345" name="Google Shape;345;p40"/>
          <p:cNvSpPr txBox="1"/>
          <p:nvPr>
            <p:ph idx="1" type="body"/>
          </p:nvPr>
        </p:nvSpPr>
        <p:spPr>
          <a:xfrm>
            <a:off x="4097075" y="558700"/>
            <a:ext cx="4655700" cy="11616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Click </a:t>
            </a:r>
            <a:r>
              <a:rPr b="1" lang="en" sz="1600"/>
              <a:t>Row Action Gear</a:t>
            </a:r>
            <a:r>
              <a:rPr lang="en" sz="1600"/>
              <a:t> and choose </a:t>
            </a:r>
            <a:r>
              <a:rPr b="1" lang="en" sz="1600"/>
              <a:t>Clone Dataset 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/>
              <a:t>NOTE: </a:t>
            </a:r>
            <a:r>
              <a:rPr lang="en" sz="1600"/>
              <a:t>Column Header Groups can not be duplicated. Will be amended with a number</a:t>
            </a:r>
            <a:endParaRPr sz="1600"/>
          </a:p>
        </p:txBody>
      </p:sp>
      <p:cxnSp>
        <p:nvCxnSpPr>
          <p:cNvPr id="346" name="Google Shape;346;p40"/>
          <p:cNvCxnSpPr/>
          <p:nvPr/>
        </p:nvCxnSpPr>
        <p:spPr>
          <a:xfrm flipH="1">
            <a:off x="1472125" y="1649475"/>
            <a:ext cx="2722500" cy="1915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Google Shape;351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2500" y="1154888"/>
            <a:ext cx="8015250" cy="2703450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41"/>
          <p:cNvSpPr txBox="1"/>
          <p:nvPr>
            <p:ph type="title"/>
          </p:nvPr>
        </p:nvSpPr>
        <p:spPr>
          <a:xfrm>
            <a:off x="592500" y="403575"/>
            <a:ext cx="4417800" cy="4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Blank or Formula Column</a:t>
            </a:r>
            <a:endParaRPr/>
          </a:p>
        </p:txBody>
      </p:sp>
      <p:sp>
        <p:nvSpPr>
          <p:cNvPr id="353" name="Google Shape;353;p41"/>
          <p:cNvSpPr txBox="1"/>
          <p:nvPr>
            <p:ph idx="1" type="body"/>
          </p:nvPr>
        </p:nvSpPr>
        <p:spPr>
          <a:xfrm>
            <a:off x="4399525" y="149225"/>
            <a:ext cx="4417800" cy="19260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Click </a:t>
            </a:r>
            <a:r>
              <a:rPr b="1" lang="en" sz="1600"/>
              <a:t>Add Blank/Formula Column</a:t>
            </a:r>
            <a:endParaRPr b="1" sz="1600"/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b="1" lang="en" sz="1600"/>
              <a:t>Blank Column </a:t>
            </a:r>
            <a:r>
              <a:rPr lang="en" sz="1600"/>
              <a:t>(</a:t>
            </a:r>
            <a:r>
              <a:rPr lang="en" sz="1600"/>
              <a:t>e.g. Placeholder for when someone downloads the file)</a:t>
            </a:r>
            <a:endParaRPr sz="1600"/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b="1" lang="en" sz="1600"/>
              <a:t>Formula Column </a:t>
            </a:r>
            <a:r>
              <a:rPr lang="en" sz="1600"/>
              <a:t>(e.g. Enter in a formula to be used when the file is downloaded into an Excel spreadsheet)</a:t>
            </a:r>
            <a:endParaRPr sz="1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4" name="Google Shape;354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5325" y="3471700"/>
            <a:ext cx="6234275" cy="81542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</p:spPr>
      </p:pic>
      <p:cxnSp>
        <p:nvCxnSpPr>
          <p:cNvPr id="355" name="Google Shape;355;p41"/>
          <p:cNvCxnSpPr/>
          <p:nvPr/>
        </p:nvCxnSpPr>
        <p:spPr>
          <a:xfrm flipH="1">
            <a:off x="6500400" y="3183650"/>
            <a:ext cx="336900" cy="274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42"/>
          <p:cNvSpPr txBox="1"/>
          <p:nvPr>
            <p:ph type="title"/>
          </p:nvPr>
        </p:nvSpPr>
        <p:spPr>
          <a:xfrm>
            <a:off x="549825" y="2215675"/>
            <a:ext cx="8052000" cy="115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Creating a Dataset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Design Column Header Groups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" name="Google Shape;365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8425" y="1405925"/>
            <a:ext cx="8342127" cy="3070175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43"/>
          <p:cNvSpPr txBox="1"/>
          <p:nvPr>
            <p:ph type="title"/>
          </p:nvPr>
        </p:nvSpPr>
        <p:spPr>
          <a:xfrm>
            <a:off x="790675" y="439050"/>
            <a:ext cx="5186400" cy="4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Design Tab - Column Header Groups</a:t>
            </a:r>
            <a:endParaRPr/>
          </a:p>
        </p:txBody>
      </p:sp>
      <p:sp>
        <p:nvSpPr>
          <p:cNvPr id="367" name="Google Shape;367;p43"/>
          <p:cNvSpPr txBox="1"/>
          <p:nvPr>
            <p:ph idx="1" type="body"/>
          </p:nvPr>
        </p:nvSpPr>
        <p:spPr>
          <a:xfrm>
            <a:off x="3255975" y="1616800"/>
            <a:ext cx="3262200" cy="1407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Click the </a:t>
            </a:r>
            <a:r>
              <a:rPr b="1" lang="en" sz="1400"/>
              <a:t>Design tab </a:t>
            </a:r>
            <a:r>
              <a:rPr lang="en" sz="1400"/>
              <a:t>and choose </a:t>
            </a:r>
            <a:r>
              <a:rPr b="1" lang="en" sz="1400"/>
              <a:t>Column Header Groups</a:t>
            </a:r>
            <a:endParaRPr b="1"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Click</a:t>
            </a:r>
            <a:r>
              <a:rPr b="1" lang="en" sz="1400"/>
              <a:t> Add Record</a:t>
            </a:r>
            <a:endParaRPr b="1"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Click </a:t>
            </a:r>
            <a:r>
              <a:rPr b="1" lang="en" sz="1400"/>
              <a:t>Row Action Gear </a:t>
            </a:r>
            <a:r>
              <a:rPr lang="en" sz="1400"/>
              <a:t>to</a:t>
            </a:r>
            <a:r>
              <a:rPr b="1" lang="en" sz="1400"/>
              <a:t> Edit </a:t>
            </a:r>
            <a:r>
              <a:rPr lang="en" sz="1400"/>
              <a:t>or </a:t>
            </a:r>
            <a:r>
              <a:rPr b="1" lang="en" sz="1400"/>
              <a:t>Remove</a:t>
            </a:r>
            <a:endParaRPr b="1" sz="1400"/>
          </a:p>
        </p:txBody>
      </p:sp>
      <p:cxnSp>
        <p:nvCxnSpPr>
          <p:cNvPr id="368" name="Google Shape;368;p43"/>
          <p:cNvCxnSpPr>
            <a:stCxn id="367" idx="3"/>
          </p:cNvCxnSpPr>
          <p:nvPr/>
        </p:nvCxnSpPr>
        <p:spPr>
          <a:xfrm>
            <a:off x="6518175" y="2320450"/>
            <a:ext cx="505500" cy="828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69" name="Google Shape;369;p43"/>
          <p:cNvCxnSpPr/>
          <p:nvPr/>
        </p:nvCxnSpPr>
        <p:spPr>
          <a:xfrm flipH="1">
            <a:off x="2376675" y="2066475"/>
            <a:ext cx="879300" cy="2304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70" name="Google Shape;370;p43"/>
          <p:cNvCxnSpPr/>
          <p:nvPr/>
        </p:nvCxnSpPr>
        <p:spPr>
          <a:xfrm>
            <a:off x="6216550" y="3077225"/>
            <a:ext cx="1746900" cy="5409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9675" y="2176937"/>
            <a:ext cx="8515587" cy="2004525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44"/>
          <p:cNvSpPr txBox="1"/>
          <p:nvPr>
            <p:ph type="title"/>
          </p:nvPr>
        </p:nvSpPr>
        <p:spPr>
          <a:xfrm>
            <a:off x="790675" y="439050"/>
            <a:ext cx="5186400" cy="4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Design Tab - Column Header Groups</a:t>
            </a:r>
            <a:endParaRPr/>
          </a:p>
        </p:txBody>
      </p:sp>
      <p:pic>
        <p:nvPicPr>
          <p:cNvPr id="377" name="Google Shape;377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19575" y="2147775"/>
            <a:ext cx="5270150" cy="10287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lgDash"/>
            <a:round/>
            <a:headEnd len="sm" w="sm" type="none"/>
            <a:tailEnd len="sm" w="sm" type="none"/>
          </a:ln>
        </p:spPr>
      </p:pic>
      <p:cxnSp>
        <p:nvCxnSpPr>
          <p:cNvPr id="378" name="Google Shape;378;p44"/>
          <p:cNvCxnSpPr/>
          <p:nvPr/>
        </p:nvCxnSpPr>
        <p:spPr>
          <a:xfrm flipH="1">
            <a:off x="824650" y="2491925"/>
            <a:ext cx="2970900" cy="11706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79" name="Google Shape;379;p44"/>
          <p:cNvCxnSpPr/>
          <p:nvPr/>
        </p:nvCxnSpPr>
        <p:spPr>
          <a:xfrm flipH="1">
            <a:off x="2411988" y="2534975"/>
            <a:ext cx="3933600" cy="1084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80" name="Google Shape;380;p44"/>
          <p:cNvCxnSpPr/>
          <p:nvPr/>
        </p:nvCxnSpPr>
        <p:spPr>
          <a:xfrm flipH="1">
            <a:off x="3449800" y="3068350"/>
            <a:ext cx="2110500" cy="6384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81" name="Google Shape;381;p44"/>
          <p:cNvSpPr txBox="1"/>
          <p:nvPr/>
        </p:nvSpPr>
        <p:spPr>
          <a:xfrm>
            <a:off x="2423113" y="1073063"/>
            <a:ext cx="4088700" cy="8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Fill in the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Column Group Name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and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Label</a:t>
            </a:r>
            <a:endParaRPr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Select the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Export Style 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and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Format</a:t>
            </a:r>
            <a:endParaRPr b="1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Save 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and close the window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45"/>
          <p:cNvSpPr txBox="1"/>
          <p:nvPr>
            <p:ph type="title"/>
          </p:nvPr>
        </p:nvSpPr>
        <p:spPr>
          <a:xfrm>
            <a:off x="1964175" y="2206800"/>
            <a:ext cx="5276700" cy="78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View Data Grid Created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46"/>
          <p:cNvSpPr txBox="1"/>
          <p:nvPr>
            <p:ph type="title"/>
          </p:nvPr>
        </p:nvSpPr>
        <p:spPr>
          <a:xfrm>
            <a:off x="592500" y="403575"/>
            <a:ext cx="4417800" cy="4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View Data Points</a:t>
            </a:r>
            <a:endParaRPr/>
          </a:p>
        </p:txBody>
      </p:sp>
      <p:pic>
        <p:nvPicPr>
          <p:cNvPr id="392" name="Google Shape;392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2500" y="1082975"/>
            <a:ext cx="5757049" cy="330952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93" name="Google Shape;393;p46"/>
          <p:cNvSpPr/>
          <p:nvPr/>
        </p:nvSpPr>
        <p:spPr>
          <a:xfrm>
            <a:off x="4788775" y="1649475"/>
            <a:ext cx="966600" cy="2748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4" name="Google Shape;394;p46"/>
          <p:cNvCxnSpPr/>
          <p:nvPr/>
        </p:nvCxnSpPr>
        <p:spPr>
          <a:xfrm flipH="1">
            <a:off x="5914950" y="1764750"/>
            <a:ext cx="629700" cy="90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95" name="Google Shape;395;p46"/>
          <p:cNvSpPr txBox="1"/>
          <p:nvPr/>
        </p:nvSpPr>
        <p:spPr>
          <a:xfrm>
            <a:off x="6431025" y="1572500"/>
            <a:ext cx="2295300" cy="21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the </a:t>
            </a:r>
            <a:r>
              <a:rPr b="1"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View tab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Review set-up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Return to the </a:t>
            </a:r>
            <a:r>
              <a:rPr b="1"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Design page</a:t>
            </a: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to edit or add additional data points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9"/>
          <p:cNvSpPr txBox="1"/>
          <p:nvPr>
            <p:ph idx="1" type="body"/>
          </p:nvPr>
        </p:nvSpPr>
        <p:spPr>
          <a:xfrm>
            <a:off x="319250" y="1977575"/>
            <a:ext cx="4460700" cy="19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Welcome &amp; Getting Started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Creating a New Grid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Creating a Simple Dataset 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(Design - Columns)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(Design - Column Header Groups)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View Data Grid Created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47"/>
          <p:cNvSpPr txBox="1"/>
          <p:nvPr>
            <p:ph type="title"/>
          </p:nvPr>
        </p:nvSpPr>
        <p:spPr>
          <a:xfrm>
            <a:off x="592500" y="334875"/>
            <a:ext cx="4130400" cy="52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Dataset </a:t>
            </a:r>
            <a:r>
              <a:rPr b="1" lang="en"/>
              <a:t>Tables</a:t>
            </a:r>
            <a:endParaRPr b="1"/>
          </a:p>
        </p:txBody>
      </p:sp>
      <p:pic>
        <p:nvPicPr>
          <p:cNvPr id="401" name="Google Shape;401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2025" y="1110100"/>
            <a:ext cx="8701475" cy="3315075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47"/>
          <p:cNvSpPr txBox="1"/>
          <p:nvPr>
            <p:ph idx="2" type="body"/>
          </p:nvPr>
        </p:nvSpPr>
        <p:spPr>
          <a:xfrm>
            <a:off x="2877450" y="292650"/>
            <a:ext cx="3401100" cy="1915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/>
              <a:t>Columns:</a:t>
            </a:r>
            <a:endParaRPr b="1" sz="16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In cell editing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"/>
              <a:t>Column Header Titles</a:t>
            </a:r>
            <a:r>
              <a:rPr lang="en"/>
              <a:t> can be relabeled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Order/Direction the columns 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Click the </a:t>
            </a:r>
            <a:r>
              <a:rPr b="1" lang="en"/>
              <a:t>Row Action Gear</a:t>
            </a:r>
            <a:r>
              <a:rPr lang="en"/>
              <a:t> to </a:t>
            </a:r>
            <a:r>
              <a:rPr b="1" lang="en"/>
              <a:t>Edit, Configure, Remove</a:t>
            </a:r>
            <a:endParaRPr/>
          </a:p>
        </p:txBody>
      </p:sp>
      <p:cxnSp>
        <p:nvCxnSpPr>
          <p:cNvPr id="403" name="Google Shape;403;p47"/>
          <p:cNvCxnSpPr/>
          <p:nvPr/>
        </p:nvCxnSpPr>
        <p:spPr>
          <a:xfrm flipH="1">
            <a:off x="3148150" y="2225900"/>
            <a:ext cx="425700" cy="10110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04" name="Google Shape;404;p47"/>
          <p:cNvCxnSpPr/>
          <p:nvPr/>
        </p:nvCxnSpPr>
        <p:spPr>
          <a:xfrm>
            <a:off x="5001600" y="2234750"/>
            <a:ext cx="9000" cy="9843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05" name="Google Shape;405;p47"/>
          <p:cNvCxnSpPr/>
          <p:nvPr/>
        </p:nvCxnSpPr>
        <p:spPr>
          <a:xfrm>
            <a:off x="5764275" y="2252500"/>
            <a:ext cx="2181600" cy="13656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06" name="Google Shape;406;p47"/>
          <p:cNvSpPr txBox="1"/>
          <p:nvPr/>
        </p:nvSpPr>
        <p:spPr>
          <a:xfrm>
            <a:off x="6464850" y="496625"/>
            <a:ext cx="2430000" cy="1197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Lato"/>
                <a:ea typeface="Lato"/>
                <a:cs typeface="Lato"/>
                <a:sym typeface="Lato"/>
              </a:rPr>
              <a:t>Dataset:</a:t>
            </a:r>
            <a:endParaRPr b="1" sz="1600"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Click the </a:t>
            </a:r>
            <a:r>
              <a:rPr b="1" lang="en">
                <a:latin typeface="Lato"/>
                <a:ea typeface="Lato"/>
                <a:cs typeface="Lato"/>
                <a:sym typeface="Lato"/>
              </a:rPr>
              <a:t>Row Action Gear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to </a:t>
            </a:r>
            <a:r>
              <a:rPr b="1" lang="en">
                <a:latin typeface="Lato"/>
                <a:ea typeface="Lato"/>
                <a:cs typeface="Lato"/>
                <a:sym typeface="Lato"/>
              </a:rPr>
              <a:t>Configure, Clone, Delete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407" name="Google Shape;407;p47"/>
          <p:cNvCxnSpPr/>
          <p:nvPr/>
        </p:nvCxnSpPr>
        <p:spPr>
          <a:xfrm>
            <a:off x="8282800" y="1747025"/>
            <a:ext cx="26700" cy="9669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Google Shape;412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775" y="2740238"/>
            <a:ext cx="8226849" cy="1719325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48"/>
          <p:cNvSpPr txBox="1"/>
          <p:nvPr>
            <p:ph type="title"/>
          </p:nvPr>
        </p:nvSpPr>
        <p:spPr>
          <a:xfrm>
            <a:off x="592500" y="403575"/>
            <a:ext cx="4417800" cy="4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Changing the Students in View</a:t>
            </a:r>
            <a:endParaRPr/>
          </a:p>
        </p:txBody>
      </p:sp>
      <p:pic>
        <p:nvPicPr>
          <p:cNvPr id="414" name="Google Shape;414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98825" y="2793325"/>
            <a:ext cx="2248796" cy="2207700"/>
          </a:xfrm>
          <a:prstGeom prst="rect">
            <a:avLst/>
          </a:prstGeom>
          <a:noFill/>
          <a:ln cap="flat" cmpd="sng" w="9525">
            <a:solidFill>
              <a:srgbClr val="A7A7A7"/>
            </a:solidFill>
            <a:prstDash val="dash"/>
            <a:round/>
            <a:headEnd len="sm" w="sm" type="none"/>
            <a:tailEnd len="sm" w="sm" type="none"/>
          </a:ln>
        </p:spPr>
      </p:pic>
      <p:cxnSp>
        <p:nvCxnSpPr>
          <p:cNvPr id="415" name="Google Shape;415;p48"/>
          <p:cNvCxnSpPr/>
          <p:nvPr/>
        </p:nvCxnSpPr>
        <p:spPr>
          <a:xfrm>
            <a:off x="2206825" y="2979675"/>
            <a:ext cx="1092000" cy="9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16" name="Google Shape;416;p48"/>
          <p:cNvCxnSpPr/>
          <p:nvPr/>
        </p:nvCxnSpPr>
        <p:spPr>
          <a:xfrm flipH="1">
            <a:off x="2536225" y="2305700"/>
            <a:ext cx="44400" cy="15165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17" name="Google Shape;417;p48"/>
          <p:cNvSpPr txBox="1"/>
          <p:nvPr/>
        </p:nvSpPr>
        <p:spPr>
          <a:xfrm>
            <a:off x="2009950" y="1117200"/>
            <a:ext cx="5230500" cy="153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In the </a:t>
            </a:r>
            <a:r>
              <a:rPr b="1"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View tab</a:t>
            </a: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the </a:t>
            </a:r>
            <a:r>
              <a:rPr b="1"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Edit Page Data Settings button</a:t>
            </a:r>
            <a:endParaRPr b="1"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Or click the </a:t>
            </a:r>
            <a:r>
              <a:rPr b="1"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Students</a:t>
            </a: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button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Filter and Sort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</a:pP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NOTE: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Changes DO NOT affect the column setup.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49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49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</a:t>
            </a:r>
            <a:endParaRPr/>
          </a:p>
        </p:txBody>
      </p:sp>
      <p:sp>
        <p:nvSpPr>
          <p:cNvPr id="424" name="Google Shape;424;p49"/>
          <p:cNvSpPr txBox="1"/>
          <p:nvPr>
            <p:ph idx="2" type="body"/>
          </p:nvPr>
        </p:nvSpPr>
        <p:spPr>
          <a:xfrm>
            <a:off x="823950" y="1306675"/>
            <a:ext cx="7232400" cy="159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/>
              <a:t>WHAT ARE YOU HOPING TO DO WE HAVEN’T YET COVERED?</a:t>
            </a:r>
            <a:endParaRPr b="1"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0"/>
          <p:cNvSpPr txBox="1"/>
          <p:nvPr>
            <p:ph idx="1" type="body"/>
          </p:nvPr>
        </p:nvSpPr>
        <p:spPr>
          <a:xfrm>
            <a:off x="521725" y="813800"/>
            <a:ext cx="7299000" cy="38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0000FF"/>
                </a:solidFill>
              </a:rPr>
              <a:t>go to URL: </a:t>
            </a:r>
            <a:r>
              <a:rPr b="1" lang="en" sz="1800" u="sng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districtname</a:t>
            </a:r>
            <a:r>
              <a:rPr b="1" lang="en" sz="1800">
                <a:solidFill>
                  <a:srgbClr val="0000FF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.</a:t>
            </a:r>
            <a:r>
              <a:rPr lang="en" sz="1800">
                <a:solidFill>
                  <a:srgbClr val="0000FF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schooldata.net</a:t>
            </a:r>
            <a:r>
              <a:rPr lang="en" sz="1800">
                <a:solidFill>
                  <a:srgbClr val="0000FF"/>
                </a:solidFill>
              </a:rPr>
              <a:t>/connect/#/</a:t>
            </a:r>
            <a:r>
              <a:rPr b="1" lang="en" sz="1800">
                <a:solidFill>
                  <a:srgbClr val="0000FF"/>
                </a:solidFill>
              </a:rPr>
              <a:t>student-data-grids</a:t>
            </a:r>
            <a:endParaRPr b="1" i="1" sz="12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36689" y="2141850"/>
            <a:ext cx="3017363" cy="2023069"/>
          </a:xfrm>
          <a:prstGeom prst="rect">
            <a:avLst/>
          </a:prstGeom>
          <a:noFill/>
          <a:ln>
            <a:noFill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54" name="Google Shape;254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3919" y="2046806"/>
            <a:ext cx="5038424" cy="226526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55" name="Google Shape;255;p31"/>
          <p:cNvSpPr txBox="1"/>
          <p:nvPr/>
        </p:nvSpPr>
        <p:spPr>
          <a:xfrm>
            <a:off x="299288" y="329719"/>
            <a:ext cx="6797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Site Navigation</a:t>
            </a:r>
            <a:endParaRPr b="1" sz="17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6" name="Google Shape;256;p31"/>
          <p:cNvSpPr txBox="1"/>
          <p:nvPr/>
        </p:nvSpPr>
        <p:spPr>
          <a:xfrm>
            <a:off x="2995775" y="487750"/>
            <a:ext cx="3072900" cy="1270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32363F"/>
                </a:solidFill>
                <a:latin typeface="Calibri"/>
                <a:ea typeface="Calibri"/>
                <a:cs typeface="Calibri"/>
                <a:sym typeface="Calibri"/>
              </a:rPr>
              <a:t>Click the </a:t>
            </a:r>
            <a:r>
              <a:rPr b="1" lang="en" sz="1600">
                <a:solidFill>
                  <a:srgbClr val="32363F"/>
                </a:solidFill>
                <a:latin typeface="Calibri"/>
                <a:ea typeface="Calibri"/>
                <a:cs typeface="Calibri"/>
                <a:sym typeface="Calibri"/>
              </a:rPr>
              <a:t>Site Navigation</a:t>
            </a:r>
            <a:r>
              <a:rPr lang="en" sz="1600">
                <a:solidFill>
                  <a:srgbClr val="32363F"/>
                </a:solidFill>
                <a:latin typeface="Calibri"/>
                <a:ea typeface="Calibri"/>
                <a:cs typeface="Calibri"/>
                <a:sym typeface="Calibri"/>
              </a:rPr>
              <a:t> to start. 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</a:t>
            </a:r>
            <a:r>
              <a:rPr b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Dashboards and Distributions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then </a:t>
            </a:r>
            <a:r>
              <a:rPr b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Student Data Grids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then </a:t>
            </a:r>
            <a:r>
              <a:rPr b="1"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Launch</a:t>
            </a:r>
            <a:r>
              <a:rPr lang="en" sz="1600">
                <a:solidFill>
                  <a:srgbClr val="32363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600">
              <a:solidFill>
                <a:srgbClr val="3236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7" name="Google Shape;257;p31"/>
          <p:cNvCxnSpPr/>
          <p:nvPr/>
        </p:nvCxnSpPr>
        <p:spPr>
          <a:xfrm flipH="1">
            <a:off x="1212019" y="1757850"/>
            <a:ext cx="2432100" cy="14529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58" name="Google Shape;258;p31"/>
          <p:cNvCxnSpPr/>
          <p:nvPr/>
        </p:nvCxnSpPr>
        <p:spPr>
          <a:xfrm flipH="1">
            <a:off x="1814194" y="1765875"/>
            <a:ext cx="1821900" cy="21753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descr="Group 10202@2x.png" id="259" name="Google Shape;259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77708" y="150453"/>
            <a:ext cx="767512" cy="767512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31"/>
          <p:cNvSpPr/>
          <p:nvPr/>
        </p:nvSpPr>
        <p:spPr>
          <a:xfrm>
            <a:off x="5971481" y="2487413"/>
            <a:ext cx="1470300" cy="3492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61" name="Google Shape;261;p31"/>
          <p:cNvSpPr txBox="1"/>
          <p:nvPr/>
        </p:nvSpPr>
        <p:spPr>
          <a:xfrm>
            <a:off x="6208500" y="1071131"/>
            <a:ext cx="2579400" cy="9177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32363F"/>
                </a:solidFill>
                <a:latin typeface="Calibri"/>
                <a:ea typeface="Calibri"/>
                <a:cs typeface="Calibri"/>
                <a:sym typeface="Calibri"/>
              </a:rPr>
              <a:t>If you are already in the </a:t>
            </a:r>
            <a:r>
              <a:rPr b="1" lang="en" sz="1700">
                <a:solidFill>
                  <a:srgbClr val="32363F"/>
                </a:solidFill>
                <a:latin typeface="Calibri"/>
                <a:ea typeface="Calibri"/>
                <a:cs typeface="Calibri"/>
                <a:sym typeface="Calibri"/>
              </a:rPr>
              <a:t>DD bundle</a:t>
            </a:r>
            <a:r>
              <a:rPr lang="en" sz="1700">
                <a:solidFill>
                  <a:srgbClr val="32363F"/>
                </a:solidFill>
                <a:latin typeface="Calibri"/>
                <a:ea typeface="Calibri"/>
                <a:cs typeface="Calibri"/>
                <a:sym typeface="Calibri"/>
              </a:rPr>
              <a:t>, click the app name to open a bundle list.</a:t>
            </a:r>
            <a:endParaRPr sz="1700">
              <a:solidFill>
                <a:srgbClr val="3236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2" name="Google Shape;262;p31"/>
          <p:cNvCxnSpPr>
            <a:stCxn id="260" idx="2"/>
          </p:cNvCxnSpPr>
          <p:nvPr/>
        </p:nvCxnSpPr>
        <p:spPr>
          <a:xfrm>
            <a:off x="6706631" y="2836613"/>
            <a:ext cx="845400" cy="10239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263" name="Google Shape;263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3919" y="1178794"/>
            <a:ext cx="2432025" cy="579054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2"/>
          <p:cNvSpPr txBox="1"/>
          <p:nvPr>
            <p:ph type="title"/>
          </p:nvPr>
        </p:nvSpPr>
        <p:spPr>
          <a:xfrm>
            <a:off x="592500" y="403575"/>
            <a:ext cx="5304900" cy="4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 Data Grid Column Options</a:t>
            </a:r>
            <a:endParaRPr/>
          </a:p>
        </p:txBody>
      </p:sp>
      <p:sp>
        <p:nvSpPr>
          <p:cNvPr id="269" name="Google Shape;269;p32"/>
          <p:cNvSpPr txBox="1"/>
          <p:nvPr>
            <p:ph idx="1" type="body"/>
          </p:nvPr>
        </p:nvSpPr>
        <p:spPr>
          <a:xfrm>
            <a:off x="799550" y="1135125"/>
            <a:ext cx="2730000" cy="100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 Categories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57 Data Sources/Sets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1,300 Data Columns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  </a:t>
            </a:r>
            <a:endParaRPr sz="1300"/>
          </a:p>
        </p:txBody>
      </p:sp>
      <p:pic>
        <p:nvPicPr>
          <p:cNvPr id="270" name="Google Shape;270;p32"/>
          <p:cNvPicPr preferRelativeResize="0"/>
          <p:nvPr/>
        </p:nvPicPr>
        <p:blipFill rotWithShape="1">
          <a:blip r:embed="rId3">
            <a:alphaModFix/>
          </a:blip>
          <a:srcRect b="0" l="773" r="0" t="0"/>
          <a:stretch/>
        </p:blipFill>
        <p:spPr>
          <a:xfrm>
            <a:off x="1614000" y="2289475"/>
            <a:ext cx="6129174" cy="2085750"/>
          </a:xfrm>
          <a:prstGeom prst="rect">
            <a:avLst/>
          </a:prstGeom>
          <a:noFill/>
          <a:ln>
            <a:noFill/>
          </a:ln>
          <a:effectLst>
            <a:outerShdw blurRad="128588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71" name="Google Shape;271;p32"/>
          <p:cNvSpPr txBox="1"/>
          <p:nvPr/>
        </p:nvSpPr>
        <p:spPr>
          <a:xfrm>
            <a:off x="4060350" y="1374525"/>
            <a:ext cx="3592800" cy="52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u="sng">
                <a:solidFill>
                  <a:srgbClr val="0000FF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Link to spreadsheet with columns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 </a:t>
            </a:r>
            <a:endParaRPr sz="13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3"/>
          <p:cNvSpPr txBox="1"/>
          <p:nvPr>
            <p:ph type="title"/>
          </p:nvPr>
        </p:nvSpPr>
        <p:spPr>
          <a:xfrm>
            <a:off x="1964175" y="2206800"/>
            <a:ext cx="5276700" cy="78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Creating a Data Grid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500" y="1586525"/>
            <a:ext cx="8133782" cy="289477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82" name="Google Shape;282;p34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Creating a Data Grid</a:t>
            </a:r>
            <a:endParaRPr/>
          </a:p>
        </p:txBody>
      </p:sp>
      <p:sp>
        <p:nvSpPr>
          <p:cNvPr id="283" name="Google Shape;283;p34"/>
          <p:cNvSpPr txBox="1"/>
          <p:nvPr>
            <p:ph idx="1" type="body"/>
          </p:nvPr>
        </p:nvSpPr>
        <p:spPr>
          <a:xfrm>
            <a:off x="4612725" y="1924376"/>
            <a:ext cx="3288900" cy="558600"/>
          </a:xfrm>
          <a:prstGeom prst="rect">
            <a:avLst/>
          </a:prstGeom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Enter a </a:t>
            </a:r>
            <a:r>
              <a:rPr b="1" lang="en" sz="1400">
                <a:solidFill>
                  <a:schemeClr val="dk1"/>
                </a:solidFill>
              </a:rPr>
              <a:t>Name</a:t>
            </a:r>
            <a:r>
              <a:rPr lang="en" sz="1400">
                <a:solidFill>
                  <a:schemeClr val="dk1"/>
                </a:solidFill>
              </a:rPr>
              <a:t> and </a:t>
            </a:r>
            <a:r>
              <a:rPr b="1" lang="en" sz="1400">
                <a:solidFill>
                  <a:schemeClr val="dk1"/>
                </a:solidFill>
              </a:rPr>
              <a:t>Description</a:t>
            </a:r>
            <a:endParaRPr b="1"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then click </a:t>
            </a:r>
            <a:r>
              <a:rPr b="1" lang="en" sz="1400">
                <a:solidFill>
                  <a:schemeClr val="dk1"/>
                </a:solidFill>
              </a:rPr>
              <a:t>Save</a:t>
            </a:r>
            <a:endParaRPr/>
          </a:p>
        </p:txBody>
      </p:sp>
      <p:sp>
        <p:nvSpPr>
          <p:cNvPr id="284" name="Google Shape;284;p34"/>
          <p:cNvSpPr txBox="1"/>
          <p:nvPr>
            <p:ph idx="2" type="subTitle"/>
          </p:nvPr>
        </p:nvSpPr>
        <p:spPr>
          <a:xfrm>
            <a:off x="2210963" y="1013300"/>
            <a:ext cx="4477800" cy="4401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Create New Grid</a:t>
            </a:r>
            <a:r>
              <a:rPr b="0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in the left navigation</a:t>
            </a:r>
            <a:endParaRPr sz="1500"/>
          </a:p>
        </p:txBody>
      </p:sp>
      <p:sp>
        <p:nvSpPr>
          <p:cNvPr id="285" name="Google Shape;285;p34"/>
          <p:cNvSpPr txBox="1"/>
          <p:nvPr>
            <p:ph idx="3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86" name="Google Shape;286;p34"/>
          <p:cNvCxnSpPr/>
          <p:nvPr/>
        </p:nvCxnSpPr>
        <p:spPr>
          <a:xfrm flipH="1">
            <a:off x="4247900" y="2518550"/>
            <a:ext cx="922200" cy="408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87" name="Google Shape;287;p34"/>
          <p:cNvCxnSpPr/>
          <p:nvPr/>
        </p:nvCxnSpPr>
        <p:spPr>
          <a:xfrm flipH="1">
            <a:off x="5551500" y="2536275"/>
            <a:ext cx="1507500" cy="93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35"/>
          <p:cNvPicPr preferRelativeResize="0"/>
          <p:nvPr/>
        </p:nvPicPr>
        <p:blipFill rotWithShape="1">
          <a:blip r:embed="rId3">
            <a:alphaModFix/>
          </a:blip>
          <a:srcRect b="0" l="0" r="9024" t="7885"/>
          <a:stretch/>
        </p:blipFill>
        <p:spPr>
          <a:xfrm>
            <a:off x="1077950" y="1154138"/>
            <a:ext cx="7857190" cy="3183413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157163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93" name="Google Shape;293;p35"/>
          <p:cNvSpPr txBox="1"/>
          <p:nvPr>
            <p:ph type="title"/>
          </p:nvPr>
        </p:nvSpPr>
        <p:spPr>
          <a:xfrm>
            <a:off x="592500" y="403575"/>
            <a:ext cx="7858800" cy="4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en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Option for a Data Grid - Column Header Groups</a:t>
            </a:r>
            <a:endParaRPr/>
          </a:p>
        </p:txBody>
      </p:sp>
      <p:sp>
        <p:nvSpPr>
          <p:cNvPr id="294" name="Google Shape;294;p35"/>
          <p:cNvSpPr txBox="1"/>
          <p:nvPr>
            <p:ph idx="1" type="body"/>
          </p:nvPr>
        </p:nvSpPr>
        <p:spPr>
          <a:xfrm>
            <a:off x="6385025" y="966625"/>
            <a:ext cx="2589300" cy="3183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After clicking </a:t>
            </a:r>
            <a:r>
              <a:rPr b="1" lang="en" sz="1400">
                <a:solidFill>
                  <a:schemeClr val="dk1"/>
                </a:solidFill>
              </a:rPr>
              <a:t>Save</a:t>
            </a:r>
            <a:r>
              <a:rPr lang="en" sz="1400">
                <a:solidFill>
                  <a:schemeClr val="dk1"/>
                </a:solidFill>
              </a:rPr>
              <a:t>, an optional </a:t>
            </a:r>
            <a:r>
              <a:rPr b="1" lang="en" sz="1400">
                <a:solidFill>
                  <a:schemeClr val="dk1"/>
                </a:solidFill>
              </a:rPr>
              <a:t>checkbox </a:t>
            </a:r>
            <a:r>
              <a:rPr lang="en" sz="1400">
                <a:solidFill>
                  <a:schemeClr val="dk1"/>
                </a:solidFill>
              </a:rPr>
              <a:t>appears: </a:t>
            </a:r>
            <a:r>
              <a:rPr b="1" lang="en" sz="1400">
                <a:solidFill>
                  <a:schemeClr val="dk1"/>
                </a:solidFill>
              </a:rPr>
              <a:t>Suppress Display of Column Header Groups</a:t>
            </a:r>
            <a:r>
              <a:rPr lang="en" sz="1400">
                <a:solidFill>
                  <a:schemeClr val="dk1"/>
                </a:solidFill>
              </a:rPr>
              <a:t> which makes up the top row on the spreadsheet.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</a:rPr>
              <a:t>NOTE: </a:t>
            </a:r>
            <a:endParaRPr b="1" sz="1200"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 sz="1400">
                <a:solidFill>
                  <a:schemeClr val="dk1"/>
                </a:solidFill>
              </a:rPr>
              <a:t>If the Column Header Group doesn’t display, it is still used for ordering and grouping 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 sz="1400">
                <a:solidFill>
                  <a:schemeClr val="dk1"/>
                </a:solidFill>
              </a:rPr>
              <a:t>May be returned to later.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35"/>
          <p:cNvSpPr txBox="1"/>
          <p:nvPr/>
        </p:nvSpPr>
        <p:spPr>
          <a:xfrm>
            <a:off x="341681" y="3169706"/>
            <a:ext cx="3929700" cy="1308000"/>
          </a:xfrm>
          <a:prstGeom prst="rect">
            <a:avLst/>
          </a:prstGeom>
          <a:solidFill>
            <a:srgbClr val="FEFFFF"/>
          </a:solidFill>
          <a:ln cap="flat" cmpd="sng" w="9525">
            <a:solidFill>
              <a:srgbClr val="000000"/>
            </a:solidFill>
            <a:prstDash val="lgDash"/>
            <a:round/>
            <a:headEnd len="sm" w="sm" type="none"/>
            <a:tailEnd len="sm" w="sm" type="none"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Option unchecked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Option checked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96" name="Google Shape;296;p35"/>
          <p:cNvPicPr preferRelativeResize="0"/>
          <p:nvPr/>
        </p:nvPicPr>
        <p:blipFill rotWithShape="1">
          <a:blip r:embed="rId4">
            <a:alphaModFix/>
          </a:blip>
          <a:srcRect b="90518" l="0" r="53126" t="0"/>
          <a:stretch/>
        </p:blipFill>
        <p:spPr>
          <a:xfrm>
            <a:off x="404200" y="3516256"/>
            <a:ext cx="3804638" cy="30967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lgDash"/>
            <a:round/>
            <a:headEnd len="sm" w="sm" type="none"/>
            <a:tailEnd len="sm" w="sm" type="none"/>
          </a:ln>
          <a:effectLst>
            <a:outerShdw blurRad="128588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97" name="Google Shape;297;p35"/>
          <p:cNvPicPr preferRelativeResize="0"/>
          <p:nvPr/>
        </p:nvPicPr>
        <p:blipFill rotWithShape="1">
          <a:blip r:embed="rId4">
            <a:alphaModFix/>
          </a:blip>
          <a:srcRect b="90518" l="0" r="53126" t="3017"/>
          <a:stretch/>
        </p:blipFill>
        <p:spPr>
          <a:xfrm>
            <a:off x="404200" y="4157950"/>
            <a:ext cx="3804652" cy="179600"/>
          </a:xfrm>
          <a:prstGeom prst="rect">
            <a:avLst/>
          </a:prstGeom>
          <a:noFill/>
          <a:ln>
            <a:noFill/>
          </a:ln>
          <a:effectLst>
            <a:outerShdw blurRad="128588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98" name="Google Shape;298;p35"/>
          <p:cNvSpPr/>
          <p:nvPr/>
        </p:nvSpPr>
        <p:spPr>
          <a:xfrm>
            <a:off x="4451800" y="3866500"/>
            <a:ext cx="1821000" cy="3735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99" name="Google Shape;299;p35"/>
          <p:cNvCxnSpPr/>
          <p:nvPr/>
        </p:nvCxnSpPr>
        <p:spPr>
          <a:xfrm flipH="1">
            <a:off x="4318775" y="2252500"/>
            <a:ext cx="2137200" cy="1117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00" name="Google Shape;300;p35"/>
          <p:cNvCxnSpPr/>
          <p:nvPr/>
        </p:nvCxnSpPr>
        <p:spPr>
          <a:xfrm flipH="1">
            <a:off x="5010625" y="2279100"/>
            <a:ext cx="1463100" cy="14898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6"/>
          <p:cNvSpPr txBox="1"/>
          <p:nvPr>
            <p:ph type="title"/>
          </p:nvPr>
        </p:nvSpPr>
        <p:spPr>
          <a:xfrm>
            <a:off x="1489850" y="2206800"/>
            <a:ext cx="6518100" cy="115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Creating a Dataset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Design Columns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chool Data Connec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