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Lato"/>
      <p:regular r:id="rId28"/>
      <p:bold r:id="rId29"/>
      <p:italic r:id="rId30"/>
      <p:boldItalic r:id="rId31"/>
    </p:embeddedFont>
    <p:embeddedFont>
      <p:font typeface="Lato Black"/>
      <p:bold r:id="rId32"/>
      <p:boldItalic r:id="rId33"/>
    </p:embeddedFont>
    <p:embeddedFont>
      <p:font typeface="PT Sans"/>
      <p:regular r:id="rId34"/>
      <p:bold r:id="rId35"/>
      <p:italic r:id="rId36"/>
      <p:boldItalic r:id="rId37"/>
    </p:embeddedFont>
    <p:embeddedFont>
      <p:font typeface="Varela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a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LatoBlack-boldItalic.fntdata"/><Relationship Id="rId10" Type="http://schemas.openxmlformats.org/officeDocument/2006/relationships/slide" Target="slides/slide5.xml"/><Relationship Id="rId32" Type="http://schemas.openxmlformats.org/officeDocument/2006/relationships/font" Target="fonts/LatoBlack-bold.fntdata"/><Relationship Id="rId13" Type="http://schemas.openxmlformats.org/officeDocument/2006/relationships/slide" Target="slides/slide8.xml"/><Relationship Id="rId35" Type="http://schemas.openxmlformats.org/officeDocument/2006/relationships/font" Target="fonts/PTSans-bold.fntdata"/><Relationship Id="rId12" Type="http://schemas.openxmlformats.org/officeDocument/2006/relationships/slide" Target="slides/slide7.xml"/><Relationship Id="rId34" Type="http://schemas.openxmlformats.org/officeDocument/2006/relationships/font" Target="fonts/PTSans-regular.fntdata"/><Relationship Id="rId15" Type="http://schemas.openxmlformats.org/officeDocument/2006/relationships/slide" Target="slides/slide10.xml"/><Relationship Id="rId37" Type="http://schemas.openxmlformats.org/officeDocument/2006/relationships/font" Target="fonts/PTSans-boldItalic.fntdata"/><Relationship Id="rId14" Type="http://schemas.openxmlformats.org/officeDocument/2006/relationships/slide" Target="slides/slide9.xml"/><Relationship Id="rId36" Type="http://schemas.openxmlformats.org/officeDocument/2006/relationships/font" Target="fonts/PT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Varel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3741b8268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3741b8268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99f8457ae_0_2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99f8457ae_0_2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99f8457ae_0_1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399f8457ae_0_1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399f8457ae_0_2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399f8457ae_0_2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32b5563d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32b5563d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32b5563d9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32b5563d9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219db10b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3219db10b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219db10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219db10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219db10b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219db10b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3219db10b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3219db10b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99f8457ae_0_2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399f8457ae_0_2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31d67857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31d67857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1d67857b1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1d67857b1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399f8457ae_0_2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399f8457ae_0_2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3219db10bb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3219db10bb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1d67857b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1d67857b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1d67857b1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1d67857b1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1d67857b1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1d67857b1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219db10b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219db10b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99f8457ae_0_2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399f8457ae_0_2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Details page is an important start to naming and give a description so you know what it is being used for. This can always be changed at a later time.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99f8457ae_0_2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399f8457ae_0_2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219db10b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3219db10b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2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5" Type="http://schemas.openxmlformats.org/officeDocument/2006/relationships/image" Target="../media/image34.jpg"/><Relationship Id="rId6" Type="http://schemas.openxmlformats.org/officeDocument/2006/relationships/image" Target="../media/image40.jpg"/><Relationship Id="rId7" Type="http://schemas.openxmlformats.org/officeDocument/2006/relationships/image" Target="../media/image3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4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jpg"/><Relationship Id="rId3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hyperlink" Target="mailto:support@schooldata.net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41.png"/><Relationship Id="rId6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Course Registration 1">
  <p:cSld name="CUSTOM_47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7" name="Google Shape;7;p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9" name="Google Shape;9;p2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Course Registration and Resources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369" y="884306"/>
            <a:ext cx="4189333" cy="274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667" y="3989426"/>
            <a:ext cx="2964944" cy="45796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2" name="Google Shape;12;p2"/>
          <p:cNvCxnSpPr/>
          <p:nvPr/>
        </p:nvCxnSpPr>
        <p:spPr>
          <a:xfrm>
            <a:off x="5431110" y="3304472"/>
            <a:ext cx="468300" cy="6624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" name="Google Shape;13;p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237" y="3164400"/>
            <a:ext cx="3253175" cy="18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489450" y="1408225"/>
            <a:ext cx="4010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Self Directed Learning">
  <p:cSld name="CUSTOM_9_1_2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95" name="Google Shape;95;p1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97" name="Google Shape;97;p1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 txBox="1"/>
          <p:nvPr/>
        </p:nvSpPr>
        <p:spPr>
          <a:xfrm>
            <a:off x="343475" y="309125"/>
            <a:ext cx="656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Self Directed Learning</a:t>
            </a:r>
            <a:endParaRPr sz="800"/>
          </a:p>
        </p:txBody>
      </p:sp>
      <p:sp>
        <p:nvSpPr>
          <p:cNvPr id="101" name="Google Shape;101;p11"/>
          <p:cNvSpPr txBox="1"/>
          <p:nvPr/>
        </p:nvSpPr>
        <p:spPr>
          <a:xfrm>
            <a:off x="306950" y="1217150"/>
            <a:ext cx="624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To access </a:t>
            </a:r>
            <a:r>
              <a:rPr b="1"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Self Directed Learning</a:t>
            </a:r>
            <a:r>
              <a:rPr lang="en" sz="20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, click the bottom left corner on the left navigation: </a:t>
            </a:r>
            <a:endParaRPr sz="20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4">
            <a:alphaModFix/>
          </a:blip>
          <a:srcRect b="0" l="0" r="10984" t="0"/>
          <a:stretch/>
        </p:blipFill>
        <p:spPr>
          <a:xfrm>
            <a:off x="6903869" y="900763"/>
            <a:ext cx="1738350" cy="906412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5">
            <a:alphaModFix/>
          </a:blip>
          <a:srcRect b="10450" l="0" r="0" t="0"/>
          <a:stretch/>
        </p:blipFill>
        <p:spPr>
          <a:xfrm>
            <a:off x="446312" y="2017562"/>
            <a:ext cx="4893242" cy="264632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1"/>
          <p:cNvSpPr txBox="1"/>
          <p:nvPr/>
        </p:nvSpPr>
        <p:spPr>
          <a:xfrm>
            <a:off x="5733825" y="253710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Written directions will describe tasks. Some tasks include short videos. 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Contents are searchable.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Tasks can be checked off to the far right as completed or bookmark.</a:t>
            </a:r>
            <a:endParaRPr/>
          </a:p>
        </p:txBody>
      </p:sp>
      <p:cxnSp>
        <p:nvCxnSpPr>
          <p:cNvPr id="105" name="Google Shape;105;p11"/>
          <p:cNvCxnSpPr/>
          <p:nvPr/>
        </p:nvCxnSpPr>
        <p:spPr>
          <a:xfrm flipH="1">
            <a:off x="5022869" y="1733744"/>
            <a:ext cx="1881000" cy="70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Help Desk">
  <p:cSld name="OBJECT_1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/>
          <p:nvPr/>
        </p:nvSpPr>
        <p:spPr>
          <a:xfrm>
            <a:off x="469150" y="4035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Help Desk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469150" y="1202625"/>
            <a:ext cx="3000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Access our Help Desk by clicking on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life preserver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in the top right corner.  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Visit our Help Center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(Help Articles)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Request Help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(Email, Create Ticket)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Char char="●"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View my Requests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(List of all your tickets in the system)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 b="22504" l="0" r="0" t="0"/>
          <a:stretch/>
        </p:blipFill>
        <p:spPr>
          <a:xfrm>
            <a:off x="4421588" y="320664"/>
            <a:ext cx="3415650" cy="919200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b="18586" l="0" r="0" t="0"/>
          <a:stretch/>
        </p:blipFill>
        <p:spPr>
          <a:xfrm>
            <a:off x="5537134" y="1173694"/>
            <a:ext cx="3469674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4">
            <a:alphaModFix/>
          </a:blip>
          <a:srcRect b="14828" l="0" r="0" t="0"/>
          <a:stretch/>
        </p:blipFill>
        <p:spPr>
          <a:xfrm>
            <a:off x="4781813" y="2493938"/>
            <a:ext cx="3131271" cy="1994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12" name="Google Shape;112;p12"/>
          <p:cNvCxnSpPr/>
          <p:nvPr/>
        </p:nvCxnSpPr>
        <p:spPr>
          <a:xfrm flipH="1" rot="10800000">
            <a:off x="3245825" y="513625"/>
            <a:ext cx="3108000" cy="1418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3" name="Google Shape;11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1751" y="47120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Title Page">
  <p:cSld name="BLANK_1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30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9225" y="1717300"/>
            <a:ext cx="3998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Welcome</a:t>
            </a:r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163" y="4644186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>
            <p:ph type="title"/>
          </p:nvPr>
        </p:nvSpPr>
        <p:spPr>
          <a:xfrm>
            <a:off x="678350" y="3271575"/>
            <a:ext cx="29025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2 1">
  <p:cSld name="2_Custom Layout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/>
          <p:nvPr/>
        </p:nvSpPr>
        <p:spPr>
          <a:xfrm>
            <a:off x="0" y="0"/>
            <a:ext cx="91440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b="1" lang="en" sz="10300">
                <a:solidFill>
                  <a:srgbClr val="ECA30B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b="1" lang="en" sz="10300">
                <a:solidFill>
                  <a:srgbClr val="00A09D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0300">
                <a:solidFill>
                  <a:srgbClr val="95B952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en" sz="10300">
                <a:solidFill>
                  <a:srgbClr val="467CBB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  <p:pic>
        <p:nvPicPr>
          <p:cNvPr descr="iStock-1169954700 copy.jpg" id="123" name="Google Shape;123;p14"/>
          <p:cNvPicPr preferRelativeResize="0"/>
          <p:nvPr/>
        </p:nvPicPr>
        <p:blipFill rotWithShape="1">
          <a:blip r:embed="rId2">
            <a:alphaModFix/>
          </a:blip>
          <a:srcRect b="0" l="14648" r="29099" t="0"/>
          <a:stretch/>
        </p:blipFill>
        <p:spPr>
          <a:xfrm>
            <a:off x="0" y="271424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28962526-expanded copy.jpg" id="124" name="Google Shape;124;p14"/>
          <p:cNvPicPr preferRelativeResize="0"/>
          <p:nvPr/>
        </p:nvPicPr>
        <p:blipFill rotWithShape="1">
          <a:blip r:embed="rId3">
            <a:alphaModFix/>
          </a:blip>
          <a:srcRect b="14533" l="22589" r="30912" t="14533"/>
          <a:stretch/>
        </p:blipFill>
        <p:spPr>
          <a:xfrm>
            <a:off x="1828800" y="2714245"/>
            <a:ext cx="1828800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64188539 copy.jpg" id="125" name="Google Shape;125;p14"/>
          <p:cNvPicPr preferRelativeResize="0"/>
          <p:nvPr/>
        </p:nvPicPr>
        <p:blipFill rotWithShape="1">
          <a:blip r:embed="rId4">
            <a:alphaModFix/>
          </a:blip>
          <a:srcRect b="0" l="4732" r="28619" t="0"/>
          <a:stretch/>
        </p:blipFill>
        <p:spPr>
          <a:xfrm>
            <a:off x="3657600" y="2714245"/>
            <a:ext cx="18288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391720644-expanded copy.jpg" id="126" name="Google Shape;126;p14"/>
          <p:cNvPicPr preferRelativeResize="0"/>
          <p:nvPr/>
        </p:nvPicPr>
        <p:blipFill rotWithShape="1">
          <a:blip r:embed="rId5">
            <a:alphaModFix/>
          </a:blip>
          <a:srcRect b="2288" l="26863" r="14031" t="9691"/>
          <a:stretch/>
        </p:blipFill>
        <p:spPr>
          <a:xfrm>
            <a:off x="5486399" y="270990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451420203 copy.jpg" id="127" name="Google Shape;127;p14"/>
          <p:cNvPicPr preferRelativeResize="0"/>
          <p:nvPr/>
        </p:nvPicPr>
        <p:blipFill rotWithShape="1">
          <a:blip r:embed="rId6">
            <a:alphaModFix/>
          </a:blip>
          <a:srcRect b="41845" l="16203" r="2943" t="5411"/>
          <a:stretch/>
        </p:blipFill>
        <p:spPr>
          <a:xfrm>
            <a:off x="7315200" y="2714245"/>
            <a:ext cx="1828800" cy="1828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094" y="1596637"/>
            <a:ext cx="856631" cy="1022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898875" y="1742200"/>
            <a:ext cx="5592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name, district, role and at least one thing you are hoping to walk away with from today’s training.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Agenda Page">
  <p:cSld name="26_Custom Layout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6838031" y="0"/>
            <a:ext cx="2306100" cy="5143500"/>
          </a:xfrm>
          <a:prstGeom prst="rect">
            <a:avLst/>
          </a:prstGeom>
          <a:solidFill>
            <a:srgbClr val="ECA30B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c.pdf" id="132" name="Google Shape;13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2282" y="1054821"/>
            <a:ext cx="4504938" cy="346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080" y="1361288"/>
            <a:ext cx="3489336" cy="1854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-dark-sds-connect.svg" id="134" name="Google Shape;1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326" y="264860"/>
            <a:ext cx="1912950" cy="38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377831" y="830300"/>
            <a:ext cx="4414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</a:pPr>
            <a:r>
              <a:rPr b="1" lang="en" sz="300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sz="30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662329" y="4282985"/>
            <a:ext cx="734311" cy="131681"/>
            <a:chOff x="-112049" y="0"/>
            <a:chExt cx="458400" cy="46800"/>
          </a:xfrm>
        </p:grpSpPr>
        <p:sp>
          <p:nvSpPr>
            <p:cNvPr id="137" name="Google Shape;137;p15"/>
            <p:cNvSpPr/>
            <p:nvPr/>
          </p:nvSpPr>
          <p:spPr>
            <a:xfrm>
              <a:off x="-1" y="27"/>
              <a:ext cx="116700" cy="4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1A843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E1A843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16580" y="27"/>
              <a:ext cx="115500" cy="46500"/>
            </a:xfrm>
            <a:prstGeom prst="rect">
              <a:avLst/>
            </a:prstGeom>
            <a:solidFill>
              <a:srgbClr val="95B95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5B952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95B95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0851" y="0"/>
              <a:ext cx="115500" cy="46800"/>
            </a:xfrm>
            <a:prstGeom prst="rect">
              <a:avLst/>
            </a:prstGeom>
            <a:solidFill>
              <a:srgbClr val="71C1E5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-112049" y="0"/>
              <a:ext cx="115500" cy="46800"/>
            </a:xfrm>
            <a:prstGeom prst="rect">
              <a:avLst/>
            </a:prstGeom>
            <a:solidFill>
              <a:srgbClr val="E38B3D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PT San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50100" y="1442575"/>
            <a:ext cx="3134100" cy="24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Transition Card 1">
  <p:cSld name="CUSTOM_26_3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2">
            <a:alphaModFix/>
          </a:blip>
          <a:srcRect b="8947" l="0" r="1039" t="94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0" y="34978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16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b="1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Transition Title 2">
  <p:cSld name="CUSTOM_7_2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/>
          <p:nvPr/>
        </p:nvSpPr>
        <p:spPr>
          <a:xfrm>
            <a:off x="0" y="384133"/>
            <a:ext cx="9144000" cy="4375200"/>
          </a:xfrm>
          <a:prstGeom prst="rect">
            <a:avLst/>
          </a:prstGeom>
          <a:solidFill>
            <a:srgbClr val="597696">
              <a:alpha val="8039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7A"/>
              </a:buClr>
              <a:buSzPts val="1400"/>
              <a:buFont typeface="Avenir"/>
              <a:buNone/>
            </a:pPr>
            <a:r>
              <a:t/>
            </a:r>
            <a:endParaRPr b="1" i="0" sz="1400" u="none" cap="none" strike="noStrike">
              <a:solidFill>
                <a:srgbClr val="18447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4227388" y="2876084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" name="Google Shape;150;p17"/>
          <p:cNvSpPr txBox="1"/>
          <p:nvPr>
            <p:ph type="title"/>
          </p:nvPr>
        </p:nvSpPr>
        <p:spPr>
          <a:xfrm>
            <a:off x="2014125" y="1974975"/>
            <a:ext cx="51435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ato"/>
              <a:buNone/>
              <a:defRPr b="1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Blank with footer 1">
  <p:cSld name="BIG_NUMBER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9488" y="4705323"/>
            <a:ext cx="1572430" cy="3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624200" y="532650"/>
            <a:ext cx="7840200" cy="3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 Watermark Background 1">
  <p:cSld name="CUSTOM_5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55" name="Google Shape;155;p19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815625" y="599250"/>
            <a:ext cx="77235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 Blank with Line and Footer">
  <p:cSld name="CUSTOM_6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2" name="Google Shape;162;p20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b="1"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1" type="body"/>
          </p:nvPr>
        </p:nvSpPr>
        <p:spPr>
          <a:xfrm>
            <a:off x="790675" y="1331650"/>
            <a:ext cx="3886800" cy="29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My Courses ">
  <p:cSld name="CUSTOM_48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" name="Google Shape;18;p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704125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0" name="Google Shape;20;p3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My Courses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598850" y="1347725"/>
            <a:ext cx="37134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My Courses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View Course Details pdf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Email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Cancel Registration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Complete Course Evaluation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194" y="321882"/>
            <a:ext cx="4443617" cy="307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891" y="3470531"/>
            <a:ext cx="1964063" cy="112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 flipH="1">
            <a:off x="6929794" y="3143850"/>
            <a:ext cx="1006500" cy="968100"/>
          </a:xfrm>
          <a:prstGeom prst="straightConnector1">
            <a:avLst/>
          </a:prstGeom>
          <a:noFill/>
          <a:ln cap="flat" cmpd="sng" w="28575">
            <a:solidFill>
              <a:srgbClr val="002F4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 Watermark with line and foot">
  <p:cSld name="CUSTOM_9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65" name="Google Shape;165;p21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8" name="Google Shape;168;p21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592500" y="334875"/>
            <a:ext cx="41304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2" type="body"/>
          </p:nvPr>
        </p:nvSpPr>
        <p:spPr>
          <a:xfrm>
            <a:off x="832275" y="1298350"/>
            <a:ext cx="3570600" cy="30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Content Left Side">
  <p:cSld name="CUSTOM_9_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74" name="Google Shape;174;p22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068777864.jpg"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27929" r="16032" t="0"/>
          <a:stretch/>
        </p:blipFill>
        <p:spPr>
          <a:xfrm>
            <a:off x="5623080" y="0"/>
            <a:ext cx="3519697" cy="419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6440100" y="3080275"/>
            <a:ext cx="2703900" cy="798900"/>
          </a:xfrm>
          <a:prstGeom prst="rect">
            <a:avLst/>
          </a:prstGeom>
          <a:solidFill>
            <a:srgbClr val="F0B926">
              <a:alpha val="79610"/>
            </a:srgbClr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8" name="Google Shape;178;p22"/>
          <p:cNvSpPr txBox="1"/>
          <p:nvPr>
            <p:ph type="title"/>
          </p:nvPr>
        </p:nvSpPr>
        <p:spPr>
          <a:xfrm>
            <a:off x="692296" y="440075"/>
            <a:ext cx="4777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22"/>
          <p:cNvSpPr txBox="1"/>
          <p:nvPr>
            <p:ph idx="1" type="subTitle"/>
          </p:nvPr>
        </p:nvSpPr>
        <p:spPr>
          <a:xfrm>
            <a:off x="7185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2" type="subTitle"/>
          </p:nvPr>
        </p:nvSpPr>
        <p:spPr>
          <a:xfrm>
            <a:off x="6630413" y="3212040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>
            <p:ph idx="3" type="body"/>
          </p:nvPr>
        </p:nvSpPr>
        <p:spPr>
          <a:xfrm>
            <a:off x="807325" y="1939225"/>
            <a:ext cx="4402800" cy="23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 Content Right Side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85" name="Google Shape;185;p23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23"/>
          <p:cNvGrpSpPr/>
          <p:nvPr/>
        </p:nvGrpSpPr>
        <p:grpSpPr>
          <a:xfrm>
            <a:off x="3330" y="0"/>
            <a:ext cx="3520816" cy="4192929"/>
            <a:chOff x="0" y="0"/>
            <a:chExt cx="4694421" cy="5590573"/>
          </a:xfrm>
        </p:grpSpPr>
        <p:pic>
          <p:nvPicPr>
            <p:cNvPr descr="iStock-1068777864.jpg" id="187" name="Google Shape;187;p23"/>
            <p:cNvPicPr preferRelativeResize="0"/>
            <p:nvPr/>
          </p:nvPicPr>
          <p:blipFill rotWithShape="1">
            <a:blip r:embed="rId3">
              <a:alphaModFix/>
            </a:blip>
            <a:srcRect b="0" l="27929" r="16032" t="0"/>
            <a:stretch/>
          </p:blipFill>
          <p:spPr>
            <a:xfrm>
              <a:off x="0" y="0"/>
              <a:ext cx="4692931" cy="5590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3"/>
            <p:cNvSpPr/>
            <p:nvPr/>
          </p:nvSpPr>
          <p:spPr>
            <a:xfrm>
              <a:off x="1008021" y="4107031"/>
              <a:ext cx="3686400" cy="1065000"/>
            </a:xfrm>
            <a:prstGeom prst="rect">
              <a:avLst/>
            </a:prstGeom>
            <a:solidFill>
              <a:srgbClr val="F0B926">
                <a:alpha val="79610"/>
              </a:srgbClr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Vare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endParaRPr>
            </a:p>
          </p:txBody>
        </p:sp>
      </p:grpSp>
      <p:cxnSp>
        <p:nvCxnSpPr>
          <p:cNvPr id="189" name="Google Shape;189;p23"/>
          <p:cNvCxnSpPr/>
          <p:nvPr/>
        </p:nvCxnSpPr>
        <p:spPr>
          <a:xfrm>
            <a:off x="4132137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3"/>
          <p:cNvSpPr txBox="1"/>
          <p:nvPr>
            <p:ph idx="1" type="subTitle"/>
          </p:nvPr>
        </p:nvSpPr>
        <p:spPr>
          <a:xfrm>
            <a:off x="1010578" y="3203829"/>
            <a:ext cx="2413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91" name="Google Shape;191;p23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4182144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3" name="Google Shape;193;p23"/>
          <p:cNvSpPr txBox="1"/>
          <p:nvPr>
            <p:ph type="title"/>
          </p:nvPr>
        </p:nvSpPr>
        <p:spPr>
          <a:xfrm>
            <a:off x="3967198" y="414300"/>
            <a:ext cx="50493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3"/>
          <p:cNvSpPr txBox="1"/>
          <p:nvPr>
            <p:ph idx="2" type="subTitle"/>
          </p:nvPr>
        </p:nvSpPr>
        <p:spPr>
          <a:xfrm>
            <a:off x="4111800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3"/>
          <p:cNvSpPr txBox="1"/>
          <p:nvPr>
            <p:ph idx="3" type="body"/>
          </p:nvPr>
        </p:nvSpPr>
        <p:spPr>
          <a:xfrm>
            <a:off x="4194700" y="1914250"/>
            <a:ext cx="4502700" cy="24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 Right Content 2">
  <p:cSld name="CUSTOM_1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199" name="Google Shape;199;p2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-1218988058.jpg"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11310" r="32727" t="0"/>
          <a:stretch/>
        </p:blipFill>
        <p:spPr>
          <a:xfrm>
            <a:off x="3331" y="0"/>
            <a:ext cx="3519698" cy="4192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4"/>
          <p:cNvCxnSpPr/>
          <p:nvPr/>
        </p:nvCxnSpPr>
        <p:spPr>
          <a:xfrm>
            <a:off x="412261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02" name="Google Shape;202;p2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203" name="Google Shape;203;p24"/>
          <p:cNvSpPr txBox="1"/>
          <p:nvPr>
            <p:ph type="title"/>
          </p:nvPr>
        </p:nvSpPr>
        <p:spPr>
          <a:xfrm>
            <a:off x="3920050" y="527550"/>
            <a:ext cx="4636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" type="subTitle"/>
          </p:nvPr>
        </p:nvSpPr>
        <p:spPr>
          <a:xfrm>
            <a:off x="4033219" y="1260244"/>
            <a:ext cx="490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4351" y="47846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2" type="body"/>
          </p:nvPr>
        </p:nvSpPr>
        <p:spPr>
          <a:xfrm>
            <a:off x="4169725" y="1972500"/>
            <a:ext cx="4476900" cy="23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 Question 1">
  <p:cSld name="CUSTOM_9_1_1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2">
            <a:alphaModFix/>
          </a:blip>
          <a:srcRect b="14602" l="0" r="0" t="0"/>
          <a:stretch/>
        </p:blipFill>
        <p:spPr>
          <a:xfrm>
            <a:off x="5869" y="-1594"/>
            <a:ext cx="9144000" cy="45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-9731" y="-9731"/>
            <a:ext cx="9144000" cy="4555200"/>
          </a:xfrm>
          <a:prstGeom prst="rect">
            <a:avLst/>
          </a:prstGeom>
          <a:solidFill>
            <a:srgbClr val="FFFFFF">
              <a:alpha val="810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0" name="Google Shape;210;p25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11" name="Google Shape;211;p25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2" name="Google Shape;212;p25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3" name="Google Shape;213;p25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25"/>
          <p:cNvSpPr txBox="1"/>
          <p:nvPr>
            <p:ph idx="2" type="body"/>
          </p:nvPr>
        </p:nvSpPr>
        <p:spPr>
          <a:xfrm>
            <a:off x="823950" y="1306675"/>
            <a:ext cx="72324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 Question 2">
  <p:cSld name="CUSTOM_4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iStock-670415178.jpg" id="219" name="Google Shape;219;p26"/>
          <p:cNvPicPr preferRelativeResize="0"/>
          <p:nvPr/>
        </p:nvPicPr>
        <p:blipFill rotWithShape="1">
          <a:blip r:embed="rId2">
            <a:alphaModFix/>
          </a:blip>
          <a:srcRect b="35627" l="0" r="0" t="18513"/>
          <a:stretch/>
        </p:blipFill>
        <p:spPr>
          <a:xfrm>
            <a:off x="-2169" y="1421794"/>
            <a:ext cx="9148286" cy="285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2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1" name="Google Shape;221;p26"/>
          <p:cNvSpPr txBox="1"/>
          <p:nvPr>
            <p:ph type="title"/>
          </p:nvPr>
        </p:nvSpPr>
        <p:spPr>
          <a:xfrm>
            <a:off x="692288" y="440063"/>
            <a:ext cx="4299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2" name="Google Shape;222;p2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buNone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Content Left Side 1">
  <p:cSld name="CUSTOM_9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26" name="Google Shape;226;p27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228" name="Google Shape;228;p27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9" name="Google Shape;229;p27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2400"/>
              <a:buFont typeface="Lato Black"/>
              <a:buNone/>
              <a:defRPr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0" name="Google Shape;230;p27"/>
          <p:cNvSpPr txBox="1"/>
          <p:nvPr>
            <p:ph idx="1" type="body"/>
          </p:nvPr>
        </p:nvSpPr>
        <p:spPr>
          <a:xfrm>
            <a:off x="701888" y="1571607"/>
            <a:ext cx="4137000" cy="29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794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79400" lvl="1" marL="914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79400" lvl="2" marL="1371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79400" lvl="3" marL="1828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●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○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Font typeface="Lato"/>
              <a:buChar char="■"/>
              <a:defRPr sz="800">
                <a:solidFill>
                  <a:srgbClr val="7F7F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" name="Google Shape;231;p27"/>
          <p:cNvSpPr txBox="1"/>
          <p:nvPr>
            <p:ph idx="2" type="subTitle"/>
          </p:nvPr>
        </p:nvSpPr>
        <p:spPr>
          <a:xfrm>
            <a:off x="718515" y="1401378"/>
            <a:ext cx="7326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100"/>
              <a:buFont typeface="Lato"/>
              <a:buNone/>
              <a:defRPr b="1" sz="1100">
                <a:solidFill>
                  <a:srgbClr val="55595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2" name="Google Shape;232;p27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Clock Hour Transcripts">
  <p:cSld name="CUSTOM_49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29" name="Google Shape;29;p4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-28575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" name="Google Shape;32;p4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Clock Hour Transcripts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560275" y="1528677"/>
            <a:ext cx="4353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My Records → Reports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Print Transcripts / Certificates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Available 2 weeks after course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Contact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support@schooldata.net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with questions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b="0" l="0" r="26756" t="0"/>
          <a:stretch/>
        </p:blipFill>
        <p:spPr>
          <a:xfrm>
            <a:off x="5132438" y="1164891"/>
            <a:ext cx="3541932" cy="281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Attendance Verification - Zoom">
  <p:cSld name="CUSTOM_50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37" name="Google Shape;37;p5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39" name="Google Shape;39;p5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" name="Google Shape;40;p5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" name="Google Shape;41;p5"/>
          <p:cNvSpPr txBox="1"/>
          <p:nvPr/>
        </p:nvSpPr>
        <p:spPr>
          <a:xfrm>
            <a:off x="788875" y="1992150"/>
            <a:ext cx="3693600" cy="25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Zoo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m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Participants button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at bottom of screen 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Hover over your name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the ellipsis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(...) or More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Rename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Name, District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Change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42;p5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registration</a:t>
            </a: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3" name="Google Shape;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700" y="3086299"/>
            <a:ext cx="3563400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750" y="2433988"/>
            <a:ext cx="35623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Attendance Verification - GoTo">
  <p:cSld name="CUSTOM_50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47" name="Google Shape;47;p6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560269" y="4661306"/>
            <a:ext cx="8086200" cy="7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49" name="Google Shape;49;p6"/>
          <p:cNvCxnSpPr/>
          <p:nvPr/>
        </p:nvCxnSpPr>
        <p:spPr>
          <a:xfrm>
            <a:off x="788863" y="11139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0" name="Google Shape;50;p6"/>
          <p:cNvSpPr txBox="1"/>
          <p:nvPr/>
        </p:nvSpPr>
        <p:spPr>
          <a:xfrm>
            <a:off x="692288" y="440065"/>
            <a:ext cx="7326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 Black"/>
                <a:ea typeface="Lato Black"/>
                <a:cs typeface="Lato Black"/>
                <a:sym typeface="Lato Black"/>
              </a:rPr>
              <a:t>Attendance Verification for Clock Hours</a:t>
            </a:r>
            <a:endParaRPr sz="24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1" name="Google Shape;51;p6"/>
          <p:cNvSpPr txBox="1"/>
          <p:nvPr/>
        </p:nvSpPr>
        <p:spPr>
          <a:xfrm>
            <a:off x="788875" y="2078800"/>
            <a:ext cx="32361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GoTo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Settings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On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Profile tab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change name.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First/Last Name and District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718525" y="1203100"/>
            <a:ext cx="79278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000">
                <a:latin typeface="Lato Black"/>
                <a:ea typeface="Lato Black"/>
                <a:cs typeface="Lato Black"/>
                <a:sym typeface="Lato Black"/>
              </a:rPr>
              <a:t>Before logging off, be sure your NAME and EMAIL address used for registration is reflected so the instructor knows who attended.</a:t>
            </a:r>
            <a:endParaRPr sz="2000"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325" y="2078800"/>
            <a:ext cx="2284975" cy="23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Zoom Chat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Zoom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125" y="834313"/>
            <a:ext cx="3205025" cy="5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650" y="1459300"/>
            <a:ext cx="2529775" cy="10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1537050" y="1829000"/>
            <a:ext cx="41475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Toolbar &gt; Click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Everyone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(or select the participant you want to chat directly.)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Click 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Enter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or the 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Send icon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550" y="782250"/>
            <a:ext cx="1104096" cy="6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GoTo Chat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/>
        </p:nvSpPr>
        <p:spPr>
          <a:xfrm>
            <a:off x="403575" y="291950"/>
            <a:ext cx="4740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GoTo Chat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8"/>
          <p:cNvSpPr txBox="1"/>
          <p:nvPr/>
        </p:nvSpPr>
        <p:spPr>
          <a:xfrm>
            <a:off x="1537050" y="1829000"/>
            <a:ext cx="35721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Toolbar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Chat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Dropdown menu &gt;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Everyone (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select the participant you want to chat)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Enter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75" y="838300"/>
            <a:ext cx="1015325" cy="5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75" y="698350"/>
            <a:ext cx="1976600" cy="42648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475" y="752775"/>
            <a:ext cx="2448559" cy="778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" name="Google Shape;68;p8"/>
          <p:cNvCxnSpPr/>
          <p:nvPr/>
        </p:nvCxnSpPr>
        <p:spPr>
          <a:xfrm flipH="1" rot="10800000">
            <a:off x="3837800" y="4783000"/>
            <a:ext cx="1691700" cy="3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" name="Google Shape;6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576" y="4691848"/>
            <a:ext cx="1362130" cy="27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How to Log In">
  <p:cSld name="TITLE_AND_BOD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240425" y="257600"/>
            <a:ext cx="3769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How to Log In</a:t>
            </a:r>
            <a:endParaRPr sz="800"/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13" y="2606975"/>
            <a:ext cx="3723878" cy="181842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3">
            <a:alphaModFix/>
          </a:blip>
          <a:srcRect b="0" l="0" r="1127" t="0"/>
          <a:stretch/>
        </p:blipFill>
        <p:spPr>
          <a:xfrm>
            <a:off x="4571925" y="2606975"/>
            <a:ext cx="4251769" cy="1818425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" name="Google Shape;74;p9"/>
          <p:cNvSpPr txBox="1"/>
          <p:nvPr/>
        </p:nvSpPr>
        <p:spPr>
          <a:xfrm>
            <a:off x="1700200" y="1266525"/>
            <a:ext cx="552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The login page will be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of these examples: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240425" y="1798150"/>
            <a:ext cx="41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Enter username or email from the SIS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76" name="Google Shape;76;p9"/>
          <p:cNvSpPr txBox="1"/>
          <p:nvPr/>
        </p:nvSpPr>
        <p:spPr>
          <a:xfrm>
            <a:off x="4571863" y="1859950"/>
            <a:ext cx="425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OR </a:t>
            </a:r>
            <a:endParaRPr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Authenticate With District</a:t>
            </a: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521725" y="4634650"/>
            <a:ext cx="642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*Note: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Reset Password option, if necessary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001" y="477292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" type="body"/>
          </p:nvPr>
        </p:nvSpPr>
        <p:spPr>
          <a:xfrm>
            <a:off x="521725" y="813800"/>
            <a:ext cx="7299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Site Navigation">
  <p:cSld name="CUSTOM_9_1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erior-of-classroom-840793990_9813x3955.jpg" id="81" name="Google Shape;81;p10"/>
          <p:cNvPicPr preferRelativeResize="0"/>
          <p:nvPr/>
        </p:nvPicPr>
        <p:blipFill rotWithShape="1">
          <a:blip r:embed="rId2">
            <a:alphaModFix amt="3010"/>
          </a:blip>
          <a:srcRect b="0" l="14178" r="14178" t="0"/>
          <a:stretch/>
        </p:blipFill>
        <p:spPr>
          <a:xfrm>
            <a:off x="0" y="-5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/>
          <p:nvPr/>
        </p:nvSpPr>
        <p:spPr>
          <a:xfrm>
            <a:off x="788863" y="4545470"/>
            <a:ext cx="7578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788863" y="9996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" name="Google Shape;84;p10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85" name="Google Shape;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626" y="4715973"/>
            <a:ext cx="1362130" cy="2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452350" y="249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sz="800"/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175" y="1165396"/>
            <a:ext cx="2852075" cy="5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 txBox="1"/>
          <p:nvPr/>
        </p:nvSpPr>
        <p:spPr>
          <a:xfrm>
            <a:off x="3452350" y="895500"/>
            <a:ext cx="53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Site Navigation icon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 to start.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Bundle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next click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desired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then click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  <a:r>
              <a:rPr lang="en" sz="1800">
                <a:solidFill>
                  <a:srgbClr val="32363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rgbClr val="3236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5">
            <a:alphaModFix/>
          </a:blip>
          <a:srcRect b="6524" l="0" r="0" t="0"/>
          <a:stretch/>
        </p:blipFill>
        <p:spPr>
          <a:xfrm>
            <a:off x="423919" y="2133188"/>
            <a:ext cx="4675275" cy="23022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3844" y="2007562"/>
            <a:ext cx="2999333" cy="246287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1" name="Google Shape;91;p10"/>
          <p:cNvCxnSpPr/>
          <p:nvPr/>
        </p:nvCxnSpPr>
        <p:spPr>
          <a:xfrm>
            <a:off x="4953525" y="1852669"/>
            <a:ext cx="730200" cy="90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0"/>
          <p:cNvCxnSpPr/>
          <p:nvPr/>
        </p:nvCxnSpPr>
        <p:spPr>
          <a:xfrm>
            <a:off x="4969219" y="1868363"/>
            <a:ext cx="2284500" cy="777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0"/>
          <p:cNvCxnSpPr/>
          <p:nvPr/>
        </p:nvCxnSpPr>
        <p:spPr>
          <a:xfrm flipH="1" rot="10800000">
            <a:off x="6448700" y="3348750"/>
            <a:ext cx="687000" cy="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istrictname.schooldata.net/v3" TargetMode="External"/><Relationship Id="rId4" Type="http://schemas.openxmlformats.org/officeDocument/2006/relationships/hyperlink" Target="http://districtname.schooldata.net/v3" TargetMode="External"/><Relationship Id="rId5" Type="http://schemas.openxmlformats.org/officeDocument/2006/relationships/hyperlink" Target="http://districtname.schooldata.net/v3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Relationship Id="rId4" Type="http://schemas.openxmlformats.org/officeDocument/2006/relationships/hyperlink" Target="https://docs.google.com/spreadsheets/d/1RO-StCZOzKJbbGVPDN8zFT2XfuRtVuGP/edit?usp=sharing&amp;ouid=102810297386012876249&amp;rtpof=true&amp;sd=tru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>
            <p:ph type="title"/>
          </p:nvPr>
        </p:nvSpPr>
        <p:spPr>
          <a:xfrm>
            <a:off x="452275" y="2837800"/>
            <a:ext cx="3128700" cy="16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Connect Student Data Grids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Creating New Grid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Part I (Simple)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75" y="1099650"/>
            <a:ext cx="8435151" cy="180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 txBox="1"/>
          <p:nvPr>
            <p:ph type="title"/>
          </p:nvPr>
        </p:nvSpPr>
        <p:spPr>
          <a:xfrm>
            <a:off x="592500" y="403575"/>
            <a:ext cx="78321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Adding a Dataset - First example: Identifiers (IDs)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"/>
          <p:cNvSpPr txBox="1"/>
          <p:nvPr>
            <p:ph idx="1" type="body"/>
          </p:nvPr>
        </p:nvSpPr>
        <p:spPr>
          <a:xfrm>
            <a:off x="3353525" y="926026"/>
            <a:ext cx="3886800" cy="16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Click on the </a:t>
            </a:r>
            <a:r>
              <a:rPr b="1" lang="en" sz="1400">
                <a:solidFill>
                  <a:schemeClr val="dk1"/>
                </a:solidFill>
              </a:rPr>
              <a:t>Design tab</a:t>
            </a:r>
            <a:r>
              <a:rPr lang="en" sz="1400">
                <a:solidFill>
                  <a:schemeClr val="dk1"/>
                </a:solidFill>
              </a:rPr>
              <a:t> and choose </a:t>
            </a:r>
            <a:r>
              <a:rPr b="1" lang="en" sz="1400">
                <a:solidFill>
                  <a:schemeClr val="dk1"/>
                </a:solidFill>
              </a:rPr>
              <a:t>Columns.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Click </a:t>
            </a:r>
            <a:r>
              <a:rPr b="1" lang="en" sz="1400">
                <a:solidFill>
                  <a:schemeClr val="dk1"/>
                </a:solidFill>
              </a:rPr>
              <a:t>Add Dataset.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Expand the </a:t>
            </a:r>
            <a:r>
              <a:rPr b="1" lang="en" sz="1400">
                <a:solidFill>
                  <a:schemeClr val="dk1"/>
                </a:solidFill>
              </a:rPr>
              <a:t>category</a:t>
            </a:r>
            <a:r>
              <a:rPr lang="en" sz="1400">
                <a:solidFill>
                  <a:schemeClr val="dk1"/>
                </a:solidFill>
              </a:rPr>
              <a:t> choice by clicking the </a:t>
            </a:r>
            <a:r>
              <a:rPr b="1" lang="en" sz="1400">
                <a:solidFill>
                  <a:schemeClr val="dk1"/>
                </a:solidFill>
              </a:rPr>
              <a:t>arrow </a:t>
            </a:r>
            <a:r>
              <a:rPr lang="en" sz="1400">
                <a:solidFill>
                  <a:schemeClr val="dk1"/>
                </a:solidFill>
              </a:rPr>
              <a:t>to the left.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Click an I</a:t>
            </a:r>
            <a:r>
              <a:rPr b="1" lang="en" sz="1400">
                <a:solidFill>
                  <a:schemeClr val="dk1"/>
                </a:solidFill>
              </a:rPr>
              <a:t>dentifier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b="1" lang="en" sz="1400">
                <a:solidFill>
                  <a:schemeClr val="dk1"/>
                </a:solidFill>
              </a:rPr>
              <a:t>checkbox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475" y="2785475"/>
            <a:ext cx="5424349" cy="1682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cxnSp>
        <p:nvCxnSpPr>
          <p:cNvPr id="314" name="Google Shape;314;p37"/>
          <p:cNvCxnSpPr/>
          <p:nvPr/>
        </p:nvCxnSpPr>
        <p:spPr>
          <a:xfrm flipH="1">
            <a:off x="7156425" y="2483075"/>
            <a:ext cx="816000" cy="97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25" y="1543000"/>
            <a:ext cx="7479351" cy="305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175" y="1844575"/>
            <a:ext cx="4665425" cy="1738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cxnSp>
        <p:nvCxnSpPr>
          <p:cNvPr id="321" name="Google Shape;321;p38"/>
          <p:cNvCxnSpPr/>
          <p:nvPr/>
        </p:nvCxnSpPr>
        <p:spPr>
          <a:xfrm flipH="1">
            <a:off x="3103575" y="2429850"/>
            <a:ext cx="1268400" cy="106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2" name="Google Shape;322;p38"/>
          <p:cNvCxnSpPr/>
          <p:nvPr/>
        </p:nvCxnSpPr>
        <p:spPr>
          <a:xfrm>
            <a:off x="788863" y="885359"/>
            <a:ext cx="707400" cy="0"/>
          </a:xfrm>
          <a:prstGeom prst="straightConnector1">
            <a:avLst/>
          </a:prstGeom>
          <a:noFill/>
          <a:ln cap="flat" cmpd="sng" w="57150">
            <a:solidFill>
              <a:srgbClr val="F0B827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3" name="Google Shape;323;p38"/>
          <p:cNvSpPr txBox="1"/>
          <p:nvPr/>
        </p:nvSpPr>
        <p:spPr>
          <a:xfrm>
            <a:off x="378249" y="294950"/>
            <a:ext cx="707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Configure Student Data Grid Dataset - Detail Tab</a:t>
            </a:r>
            <a:endParaRPr b="1" sz="1700"/>
          </a:p>
        </p:txBody>
      </p:sp>
      <p:sp>
        <p:nvSpPr>
          <p:cNvPr id="324" name="Google Shape;324;p38"/>
          <p:cNvSpPr txBox="1"/>
          <p:nvPr/>
        </p:nvSpPr>
        <p:spPr>
          <a:xfrm>
            <a:off x="1496275" y="752325"/>
            <a:ext cx="7540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Column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field and choose one or more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checkboxes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then click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Accept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Save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close the window to return to the Design page.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350" y="2828700"/>
            <a:ext cx="6082901" cy="17495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pic>
        <p:nvPicPr>
          <p:cNvPr id="330" name="Google Shape;3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75" y="1092975"/>
            <a:ext cx="5799549" cy="1700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sp>
        <p:nvSpPr>
          <p:cNvPr id="331" name="Google Shape;331;p39"/>
          <p:cNvSpPr txBox="1"/>
          <p:nvPr>
            <p:ph type="title"/>
          </p:nvPr>
        </p:nvSpPr>
        <p:spPr>
          <a:xfrm>
            <a:off x="317600" y="252825"/>
            <a:ext cx="76725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Examples: Grade Level, School etc.</a:t>
            </a:r>
            <a:endParaRPr/>
          </a:p>
        </p:txBody>
      </p:sp>
      <p:sp>
        <p:nvSpPr>
          <p:cNvPr id="332" name="Google Shape;332;p39"/>
          <p:cNvSpPr txBox="1"/>
          <p:nvPr>
            <p:ph idx="1" type="body"/>
          </p:nvPr>
        </p:nvSpPr>
        <p:spPr>
          <a:xfrm>
            <a:off x="5143500" y="707925"/>
            <a:ext cx="3378900" cy="174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From the </a:t>
            </a:r>
            <a:r>
              <a:rPr b="1" lang="en" sz="1400">
                <a:solidFill>
                  <a:schemeClr val="dk1"/>
                </a:solidFill>
              </a:rPr>
              <a:t>Design page</a:t>
            </a:r>
            <a:r>
              <a:rPr lang="en" sz="1400">
                <a:solidFill>
                  <a:schemeClr val="dk1"/>
                </a:solidFill>
              </a:rPr>
              <a:t>, click </a:t>
            </a:r>
            <a:r>
              <a:rPr b="1" lang="en" sz="1400">
                <a:solidFill>
                  <a:schemeClr val="dk1"/>
                </a:solidFill>
              </a:rPr>
              <a:t>Add Dataset </a:t>
            </a:r>
            <a:r>
              <a:rPr lang="en" sz="1200">
                <a:solidFill>
                  <a:schemeClr val="dk1"/>
                </a:solidFill>
              </a:rPr>
              <a:t>(</a:t>
            </a:r>
            <a:r>
              <a:rPr i="1" lang="en" sz="1200">
                <a:solidFill>
                  <a:schemeClr val="dk1"/>
                </a:solidFill>
              </a:rPr>
              <a:t>not shown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Expand the category of </a:t>
            </a:r>
            <a:r>
              <a:rPr b="1" lang="en" sz="1400">
                <a:solidFill>
                  <a:schemeClr val="dk1"/>
                </a:solidFill>
              </a:rPr>
              <a:t>School and District Enrollments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chemeClr val="dk1"/>
                </a:solidFill>
              </a:rPr>
              <a:t>Checkmark </a:t>
            </a:r>
            <a:r>
              <a:rPr b="1" lang="en" sz="1400">
                <a:solidFill>
                  <a:schemeClr val="dk1"/>
                </a:solidFill>
              </a:rPr>
              <a:t>Current Year Predominant School Enrollment</a:t>
            </a:r>
            <a:endParaRPr sz="1400"/>
          </a:p>
        </p:txBody>
      </p:sp>
      <p:sp>
        <p:nvSpPr>
          <p:cNvPr id="333" name="Google Shape;333;p39"/>
          <p:cNvSpPr txBox="1"/>
          <p:nvPr/>
        </p:nvSpPr>
        <p:spPr>
          <a:xfrm>
            <a:off x="354725" y="3435675"/>
            <a:ext cx="3272400" cy="143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 the next screen </a:t>
            </a:r>
            <a:r>
              <a:rPr i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(not shown)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checkbox 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selections in the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Columns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field and click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Accept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Save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close the window to return to the Design page.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4" name="Google Shape;334;p39"/>
          <p:cNvCxnSpPr/>
          <p:nvPr/>
        </p:nvCxnSpPr>
        <p:spPr>
          <a:xfrm flipH="1">
            <a:off x="2012875" y="957750"/>
            <a:ext cx="3139500" cy="38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5" name="Google Shape;335;p39"/>
          <p:cNvCxnSpPr/>
          <p:nvPr/>
        </p:nvCxnSpPr>
        <p:spPr>
          <a:xfrm flipH="1">
            <a:off x="3210425" y="984350"/>
            <a:ext cx="1924200" cy="540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6" name="Google Shape;336;p39"/>
          <p:cNvCxnSpPr/>
          <p:nvPr/>
        </p:nvCxnSpPr>
        <p:spPr>
          <a:xfrm>
            <a:off x="7821675" y="2457525"/>
            <a:ext cx="9000" cy="360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39"/>
          <p:cNvCxnSpPr/>
          <p:nvPr/>
        </p:nvCxnSpPr>
        <p:spPr>
          <a:xfrm flipH="1" rot="10800000">
            <a:off x="5019350" y="2686900"/>
            <a:ext cx="753900" cy="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p39"/>
          <p:cNvCxnSpPr/>
          <p:nvPr/>
        </p:nvCxnSpPr>
        <p:spPr>
          <a:xfrm flipH="1" rot="10800000">
            <a:off x="3724600" y="3964200"/>
            <a:ext cx="682800" cy="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13" y="1837275"/>
            <a:ext cx="8182768" cy="252417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p40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Clone a Data Set</a:t>
            </a:r>
            <a:endParaRPr/>
          </a:p>
        </p:txBody>
      </p:sp>
      <p:sp>
        <p:nvSpPr>
          <p:cNvPr id="345" name="Google Shape;345;p40"/>
          <p:cNvSpPr txBox="1"/>
          <p:nvPr>
            <p:ph idx="1" type="body"/>
          </p:nvPr>
        </p:nvSpPr>
        <p:spPr>
          <a:xfrm>
            <a:off x="4097075" y="558700"/>
            <a:ext cx="4655700" cy="1161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Click </a:t>
            </a:r>
            <a:r>
              <a:rPr b="1" lang="en" sz="1600"/>
              <a:t>Row Action Gear</a:t>
            </a:r>
            <a:r>
              <a:rPr lang="en" sz="1600"/>
              <a:t> and choose </a:t>
            </a:r>
            <a:r>
              <a:rPr b="1" lang="en" sz="1600"/>
              <a:t>Clone Dataset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NOTE: </a:t>
            </a:r>
            <a:r>
              <a:rPr lang="en" sz="1600"/>
              <a:t>Column Header Groups can not be duplicated. Will be amended with a number</a:t>
            </a:r>
            <a:endParaRPr sz="1600"/>
          </a:p>
        </p:txBody>
      </p:sp>
      <p:cxnSp>
        <p:nvCxnSpPr>
          <p:cNvPr id="346" name="Google Shape;346;p40"/>
          <p:cNvCxnSpPr/>
          <p:nvPr/>
        </p:nvCxnSpPr>
        <p:spPr>
          <a:xfrm flipH="1">
            <a:off x="1472125" y="1649475"/>
            <a:ext cx="2722500" cy="191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0" y="1154888"/>
            <a:ext cx="8015250" cy="27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1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or Formula Column</a:t>
            </a:r>
            <a:endParaRPr/>
          </a:p>
        </p:txBody>
      </p:sp>
      <p:sp>
        <p:nvSpPr>
          <p:cNvPr id="353" name="Google Shape;353;p41"/>
          <p:cNvSpPr txBox="1"/>
          <p:nvPr>
            <p:ph idx="1" type="body"/>
          </p:nvPr>
        </p:nvSpPr>
        <p:spPr>
          <a:xfrm>
            <a:off x="4399525" y="149225"/>
            <a:ext cx="4417800" cy="192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Click </a:t>
            </a:r>
            <a:r>
              <a:rPr b="1" lang="en" sz="1600"/>
              <a:t>Add Blank/Formula Column</a:t>
            </a:r>
            <a:endParaRPr b="1"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Blank Column </a:t>
            </a:r>
            <a:r>
              <a:rPr lang="en" sz="1600"/>
              <a:t>(</a:t>
            </a:r>
            <a:r>
              <a:rPr lang="en" sz="1600"/>
              <a:t>e.g. Placeholder for when someone downloads the file)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en" sz="1600"/>
              <a:t>Formula Column </a:t>
            </a:r>
            <a:r>
              <a:rPr lang="en" sz="1600"/>
              <a:t>(e.g. Enter in a formula to be used when the file is downloaded into an Excel spreadsheet)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325" y="3471700"/>
            <a:ext cx="6234275" cy="815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pic>
      <p:cxnSp>
        <p:nvCxnSpPr>
          <p:cNvPr id="355" name="Google Shape;355;p41"/>
          <p:cNvCxnSpPr/>
          <p:nvPr/>
        </p:nvCxnSpPr>
        <p:spPr>
          <a:xfrm flipH="1">
            <a:off x="6500400" y="3183650"/>
            <a:ext cx="336900" cy="27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/>
          <p:nvPr>
            <p:ph type="title"/>
          </p:nvPr>
        </p:nvSpPr>
        <p:spPr>
          <a:xfrm>
            <a:off x="549825" y="2215675"/>
            <a:ext cx="80520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Dataset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Column Header Groups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25" y="1405925"/>
            <a:ext cx="8342127" cy="30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3"/>
          <p:cNvSpPr txBox="1"/>
          <p:nvPr>
            <p:ph type="title"/>
          </p:nvPr>
        </p:nvSpPr>
        <p:spPr>
          <a:xfrm>
            <a:off x="790675" y="439050"/>
            <a:ext cx="518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Tab - Column Header Groups</a:t>
            </a:r>
            <a:endParaRPr/>
          </a:p>
        </p:txBody>
      </p:sp>
      <p:sp>
        <p:nvSpPr>
          <p:cNvPr id="367" name="Google Shape;367;p43"/>
          <p:cNvSpPr txBox="1"/>
          <p:nvPr>
            <p:ph idx="1" type="body"/>
          </p:nvPr>
        </p:nvSpPr>
        <p:spPr>
          <a:xfrm>
            <a:off x="3255975" y="1616800"/>
            <a:ext cx="3262200" cy="140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Click the </a:t>
            </a:r>
            <a:r>
              <a:rPr b="1" lang="en" sz="1400"/>
              <a:t>Design tab </a:t>
            </a:r>
            <a:r>
              <a:rPr lang="en" sz="1400"/>
              <a:t>and choose </a:t>
            </a:r>
            <a:r>
              <a:rPr b="1" lang="en" sz="1400"/>
              <a:t>Column Header Groups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Click</a:t>
            </a:r>
            <a:r>
              <a:rPr b="1" lang="en" sz="1400"/>
              <a:t> Add Record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Click </a:t>
            </a:r>
            <a:r>
              <a:rPr b="1" lang="en" sz="1400"/>
              <a:t>Row Action Gear </a:t>
            </a:r>
            <a:r>
              <a:rPr lang="en" sz="1400"/>
              <a:t>to</a:t>
            </a:r>
            <a:r>
              <a:rPr b="1" lang="en" sz="1400"/>
              <a:t> Edit </a:t>
            </a:r>
            <a:r>
              <a:rPr lang="en" sz="1400"/>
              <a:t>or </a:t>
            </a:r>
            <a:r>
              <a:rPr b="1" lang="en" sz="1400"/>
              <a:t>Remove</a:t>
            </a:r>
            <a:endParaRPr b="1" sz="1400"/>
          </a:p>
        </p:txBody>
      </p:sp>
      <p:cxnSp>
        <p:nvCxnSpPr>
          <p:cNvPr id="368" name="Google Shape;368;p43"/>
          <p:cNvCxnSpPr>
            <a:stCxn id="367" idx="3"/>
          </p:cNvCxnSpPr>
          <p:nvPr/>
        </p:nvCxnSpPr>
        <p:spPr>
          <a:xfrm>
            <a:off x="6518175" y="2320450"/>
            <a:ext cx="505500" cy="82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43"/>
          <p:cNvCxnSpPr/>
          <p:nvPr/>
        </p:nvCxnSpPr>
        <p:spPr>
          <a:xfrm flipH="1">
            <a:off x="2376675" y="2066475"/>
            <a:ext cx="879300" cy="230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43"/>
          <p:cNvCxnSpPr/>
          <p:nvPr/>
        </p:nvCxnSpPr>
        <p:spPr>
          <a:xfrm>
            <a:off x="6216550" y="3077225"/>
            <a:ext cx="1746900" cy="540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75" y="2176937"/>
            <a:ext cx="8515587" cy="20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4"/>
          <p:cNvSpPr txBox="1"/>
          <p:nvPr>
            <p:ph type="title"/>
          </p:nvPr>
        </p:nvSpPr>
        <p:spPr>
          <a:xfrm>
            <a:off x="790675" y="439050"/>
            <a:ext cx="51864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Tab - Column Header Groups</a:t>
            </a:r>
            <a:endParaRPr/>
          </a:p>
        </p:txBody>
      </p:sp>
      <p:pic>
        <p:nvPicPr>
          <p:cNvPr id="377" name="Google Shape;3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575" y="2147775"/>
            <a:ext cx="5270150" cy="1028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pic>
      <p:cxnSp>
        <p:nvCxnSpPr>
          <p:cNvPr id="378" name="Google Shape;378;p44"/>
          <p:cNvCxnSpPr/>
          <p:nvPr/>
        </p:nvCxnSpPr>
        <p:spPr>
          <a:xfrm flipH="1">
            <a:off x="824650" y="2491925"/>
            <a:ext cx="2970900" cy="1170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p44"/>
          <p:cNvCxnSpPr/>
          <p:nvPr/>
        </p:nvCxnSpPr>
        <p:spPr>
          <a:xfrm flipH="1">
            <a:off x="2411988" y="2534975"/>
            <a:ext cx="3933600" cy="108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0" name="Google Shape;380;p44"/>
          <p:cNvCxnSpPr/>
          <p:nvPr/>
        </p:nvCxnSpPr>
        <p:spPr>
          <a:xfrm flipH="1">
            <a:off x="3449800" y="3068350"/>
            <a:ext cx="2110500" cy="63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1" name="Google Shape;381;p44"/>
          <p:cNvSpPr txBox="1"/>
          <p:nvPr/>
        </p:nvSpPr>
        <p:spPr>
          <a:xfrm>
            <a:off x="2423113" y="1073063"/>
            <a:ext cx="40887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Fill in the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Column Group Name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Label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Select the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Export Style 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Format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Save 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close the window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Data Grid Created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 Data Points</a:t>
            </a:r>
            <a:endParaRPr/>
          </a:p>
        </p:txBody>
      </p:sp>
      <p:pic>
        <p:nvPicPr>
          <p:cNvPr id="392" name="Google Shape;3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0" y="1082975"/>
            <a:ext cx="5757049" cy="3309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93" name="Google Shape;393;p46"/>
          <p:cNvSpPr/>
          <p:nvPr/>
        </p:nvSpPr>
        <p:spPr>
          <a:xfrm>
            <a:off x="4788775" y="1649475"/>
            <a:ext cx="966600" cy="274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4" name="Google Shape;394;p46"/>
          <p:cNvCxnSpPr/>
          <p:nvPr/>
        </p:nvCxnSpPr>
        <p:spPr>
          <a:xfrm flipH="1">
            <a:off x="5914950" y="1764750"/>
            <a:ext cx="629700" cy="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46"/>
          <p:cNvSpPr txBox="1"/>
          <p:nvPr/>
        </p:nvSpPr>
        <p:spPr>
          <a:xfrm>
            <a:off x="6431025" y="1572500"/>
            <a:ext cx="22953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View tab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Review set-up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Return to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Design page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to edit or add additional data points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/>
          <p:nvPr>
            <p:ph idx="1" type="body"/>
          </p:nvPr>
        </p:nvSpPr>
        <p:spPr>
          <a:xfrm>
            <a:off x="319250" y="1977575"/>
            <a:ext cx="4460700" cy="19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Welcome &amp; Getting Started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Creating a New Grid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Creating a Simple Dataset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(Design - Columns)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(Design - Column Header Groups)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View Data Grid Created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title"/>
          </p:nvPr>
        </p:nvSpPr>
        <p:spPr>
          <a:xfrm>
            <a:off x="592500" y="334875"/>
            <a:ext cx="41304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Dataset </a:t>
            </a:r>
            <a:r>
              <a:rPr b="1" lang="en"/>
              <a:t>Tables</a:t>
            </a:r>
            <a:endParaRPr b="1"/>
          </a:p>
        </p:txBody>
      </p:sp>
      <p:pic>
        <p:nvPicPr>
          <p:cNvPr id="401" name="Google Shape;4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25" y="1110100"/>
            <a:ext cx="8701475" cy="331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 txBox="1"/>
          <p:nvPr>
            <p:ph idx="2" type="body"/>
          </p:nvPr>
        </p:nvSpPr>
        <p:spPr>
          <a:xfrm>
            <a:off x="2877450" y="292650"/>
            <a:ext cx="3401100" cy="191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Columns:</a:t>
            </a:r>
            <a:endParaRPr b="1" sz="16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cell editing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Column Header Titles</a:t>
            </a:r>
            <a:r>
              <a:rPr lang="en"/>
              <a:t> can be relabeled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Order/Direction the columns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Click the </a:t>
            </a:r>
            <a:r>
              <a:rPr b="1" lang="en"/>
              <a:t>Row Action Gear</a:t>
            </a:r>
            <a:r>
              <a:rPr lang="en"/>
              <a:t> to </a:t>
            </a:r>
            <a:r>
              <a:rPr b="1" lang="en"/>
              <a:t>Edit, Configure, Remove</a:t>
            </a:r>
            <a:endParaRPr/>
          </a:p>
        </p:txBody>
      </p:sp>
      <p:cxnSp>
        <p:nvCxnSpPr>
          <p:cNvPr id="403" name="Google Shape;403;p47"/>
          <p:cNvCxnSpPr/>
          <p:nvPr/>
        </p:nvCxnSpPr>
        <p:spPr>
          <a:xfrm flipH="1">
            <a:off x="3148150" y="2225900"/>
            <a:ext cx="425700" cy="1011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4" name="Google Shape;404;p47"/>
          <p:cNvCxnSpPr/>
          <p:nvPr/>
        </p:nvCxnSpPr>
        <p:spPr>
          <a:xfrm>
            <a:off x="5001600" y="2234750"/>
            <a:ext cx="9000" cy="984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5" name="Google Shape;405;p47"/>
          <p:cNvCxnSpPr/>
          <p:nvPr/>
        </p:nvCxnSpPr>
        <p:spPr>
          <a:xfrm>
            <a:off x="5764275" y="2252500"/>
            <a:ext cx="2181600" cy="1365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6" name="Google Shape;406;p47"/>
          <p:cNvSpPr txBox="1"/>
          <p:nvPr/>
        </p:nvSpPr>
        <p:spPr>
          <a:xfrm>
            <a:off x="6464850" y="496625"/>
            <a:ext cx="2430000" cy="119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Dataset: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Row Action Gear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to 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Configure, Clone, Delete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7" name="Google Shape;407;p47"/>
          <p:cNvCxnSpPr/>
          <p:nvPr/>
        </p:nvCxnSpPr>
        <p:spPr>
          <a:xfrm>
            <a:off x="8282800" y="1747025"/>
            <a:ext cx="26700" cy="966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75" y="2740238"/>
            <a:ext cx="8226849" cy="17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8"/>
          <p:cNvSpPr txBox="1"/>
          <p:nvPr>
            <p:ph type="title"/>
          </p:nvPr>
        </p:nvSpPr>
        <p:spPr>
          <a:xfrm>
            <a:off x="592500" y="403575"/>
            <a:ext cx="4417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the Students in View</a:t>
            </a:r>
            <a:endParaRPr/>
          </a:p>
        </p:txBody>
      </p:sp>
      <p:pic>
        <p:nvPicPr>
          <p:cNvPr id="414" name="Google Shape;41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825" y="2793325"/>
            <a:ext cx="2248796" cy="2207700"/>
          </a:xfrm>
          <a:prstGeom prst="rect">
            <a:avLst/>
          </a:prstGeom>
          <a:noFill/>
          <a:ln cap="flat" cmpd="sng" w="9525">
            <a:solidFill>
              <a:srgbClr val="A7A7A7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415" name="Google Shape;415;p48"/>
          <p:cNvCxnSpPr/>
          <p:nvPr/>
        </p:nvCxnSpPr>
        <p:spPr>
          <a:xfrm>
            <a:off x="2206825" y="2979675"/>
            <a:ext cx="10920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6" name="Google Shape;416;p48"/>
          <p:cNvCxnSpPr/>
          <p:nvPr/>
        </p:nvCxnSpPr>
        <p:spPr>
          <a:xfrm flipH="1">
            <a:off x="2536225" y="2305700"/>
            <a:ext cx="44400" cy="1516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7" name="Google Shape;417;p48"/>
          <p:cNvSpPr txBox="1"/>
          <p:nvPr/>
        </p:nvSpPr>
        <p:spPr>
          <a:xfrm>
            <a:off x="2009950" y="1117200"/>
            <a:ext cx="52305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View tab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Edit Page Data Settings button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 click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Students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button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Filter and Sort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NOTE: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Changes DO NOT affect the column setup.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"/>
          <p:cNvSpPr txBox="1"/>
          <p:nvPr>
            <p:ph idx="1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9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424" name="Google Shape;424;p49"/>
          <p:cNvSpPr txBox="1"/>
          <p:nvPr>
            <p:ph idx="2" type="body"/>
          </p:nvPr>
        </p:nvSpPr>
        <p:spPr>
          <a:xfrm>
            <a:off x="823950" y="1306675"/>
            <a:ext cx="72324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WHAT ARE YOU HOPING TO DO WE HAVEN’T YET COVERED?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/>
          <p:nvPr>
            <p:ph idx="1" type="body"/>
          </p:nvPr>
        </p:nvSpPr>
        <p:spPr>
          <a:xfrm>
            <a:off x="521725" y="813800"/>
            <a:ext cx="7299000" cy="3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</a:rPr>
              <a:t>go to URL: </a:t>
            </a:r>
            <a:r>
              <a:rPr b="1" lang="en" sz="18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districtname</a:t>
            </a:r>
            <a:r>
              <a:rPr b="1" lang="en" sz="1800">
                <a:solidFill>
                  <a:srgbClr val="0000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schooldata.net</a:t>
            </a:r>
            <a:r>
              <a:rPr lang="en" sz="1800">
                <a:solidFill>
                  <a:srgbClr val="0000FF"/>
                </a:solidFill>
              </a:rPr>
              <a:t>/connect/#/</a:t>
            </a:r>
            <a:r>
              <a:rPr b="1" lang="en" sz="1800">
                <a:solidFill>
                  <a:srgbClr val="0000FF"/>
                </a:solidFill>
              </a:rPr>
              <a:t>student-data-grids</a:t>
            </a:r>
            <a:endParaRPr b="1" i="1" sz="12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6689" y="2141850"/>
            <a:ext cx="3017363" cy="2023069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4" name="Google Shape;2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19" y="2046806"/>
            <a:ext cx="5038424" cy="22652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5" name="Google Shape;255;p31"/>
          <p:cNvSpPr txBox="1"/>
          <p:nvPr/>
        </p:nvSpPr>
        <p:spPr>
          <a:xfrm>
            <a:off x="299288" y="329719"/>
            <a:ext cx="67977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Site Navigation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2995775" y="487750"/>
            <a:ext cx="3072900" cy="127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Click the </a:t>
            </a:r>
            <a:r>
              <a:rPr b="1" lang="en" sz="16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Site Navigation</a:t>
            </a:r>
            <a:r>
              <a:rPr lang="en" sz="16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 to start.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Dashboards and Distributions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then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Data Grids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then 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r>
              <a:rPr lang="en" sz="16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31"/>
          <p:cNvCxnSpPr/>
          <p:nvPr/>
        </p:nvCxnSpPr>
        <p:spPr>
          <a:xfrm flipH="1">
            <a:off x="1212019" y="1757850"/>
            <a:ext cx="2432100" cy="1452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31"/>
          <p:cNvCxnSpPr/>
          <p:nvPr/>
        </p:nvCxnSpPr>
        <p:spPr>
          <a:xfrm flipH="1">
            <a:off x="1814194" y="1765875"/>
            <a:ext cx="1821900" cy="2175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Group 10202@2x.png" id="259" name="Google Shape;25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7708" y="150453"/>
            <a:ext cx="767512" cy="76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/>
          <p:nvPr/>
        </p:nvSpPr>
        <p:spPr>
          <a:xfrm>
            <a:off x="5971481" y="2487413"/>
            <a:ext cx="1470300" cy="349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1" name="Google Shape;261;p31"/>
          <p:cNvSpPr txBox="1"/>
          <p:nvPr/>
        </p:nvSpPr>
        <p:spPr>
          <a:xfrm>
            <a:off x="6208500" y="1071131"/>
            <a:ext cx="2579400" cy="917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If you are already in the </a:t>
            </a:r>
            <a:r>
              <a:rPr b="1" lang="en" sz="17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DD bundle</a:t>
            </a:r>
            <a:r>
              <a:rPr lang="en" sz="1700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, click the app name to open a bundle list.</a:t>
            </a:r>
            <a:endParaRPr sz="1700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p31"/>
          <p:cNvCxnSpPr>
            <a:stCxn id="260" idx="2"/>
          </p:cNvCxnSpPr>
          <p:nvPr/>
        </p:nvCxnSpPr>
        <p:spPr>
          <a:xfrm>
            <a:off x="6706631" y="2836613"/>
            <a:ext cx="845400" cy="1023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3" name="Google Shape;26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919" y="1178794"/>
            <a:ext cx="2432025" cy="57905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592500" y="403575"/>
            <a:ext cx="53049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Data Grid Column Options</a:t>
            </a:r>
            <a:endParaRPr/>
          </a:p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799550" y="1135125"/>
            <a:ext cx="27300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Categories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57 Data Sources/Sets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1,300 Data Columns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</a:t>
            </a:r>
            <a:endParaRPr sz="1300"/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 b="0" l="773" r="0" t="0"/>
          <a:stretch/>
        </p:blipFill>
        <p:spPr>
          <a:xfrm>
            <a:off x="1614000" y="2289475"/>
            <a:ext cx="6129174" cy="20857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1" name="Google Shape;271;p32"/>
          <p:cNvSpPr txBox="1"/>
          <p:nvPr/>
        </p:nvSpPr>
        <p:spPr>
          <a:xfrm>
            <a:off x="4060350" y="1374525"/>
            <a:ext cx="3592800" cy="523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spreadsheet with columns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title"/>
          </p:nvPr>
        </p:nvSpPr>
        <p:spPr>
          <a:xfrm>
            <a:off x="1964175" y="2206800"/>
            <a:ext cx="5276700" cy="7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Data Grid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00" y="1586525"/>
            <a:ext cx="8133782" cy="2894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34"/>
          <p:cNvSpPr txBox="1"/>
          <p:nvPr>
            <p:ph type="title"/>
          </p:nvPr>
        </p:nvSpPr>
        <p:spPr>
          <a:xfrm>
            <a:off x="692288" y="440065"/>
            <a:ext cx="73266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Data Grid</a:t>
            </a:r>
            <a:endParaRPr/>
          </a:p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>
            <a:off x="4612725" y="1924376"/>
            <a:ext cx="3288900" cy="55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Enter a </a:t>
            </a:r>
            <a:r>
              <a:rPr b="1" lang="en" sz="1400">
                <a:solidFill>
                  <a:schemeClr val="dk1"/>
                </a:solidFill>
              </a:rPr>
              <a:t>Name</a:t>
            </a:r>
            <a:r>
              <a:rPr lang="en" sz="1400">
                <a:solidFill>
                  <a:schemeClr val="dk1"/>
                </a:solidFill>
              </a:rPr>
              <a:t> and </a:t>
            </a:r>
            <a:r>
              <a:rPr b="1" lang="en" sz="1400">
                <a:solidFill>
                  <a:schemeClr val="dk1"/>
                </a:solidFill>
              </a:rPr>
              <a:t>Description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then click </a:t>
            </a:r>
            <a:r>
              <a:rPr b="1" lang="en" sz="1400">
                <a:solidFill>
                  <a:schemeClr val="dk1"/>
                </a:solidFill>
              </a:rPr>
              <a:t>Save</a:t>
            </a:r>
            <a:endParaRPr/>
          </a:p>
        </p:txBody>
      </p:sp>
      <p:sp>
        <p:nvSpPr>
          <p:cNvPr id="284" name="Google Shape;284;p34"/>
          <p:cNvSpPr txBox="1"/>
          <p:nvPr>
            <p:ph idx="2" type="subTitle"/>
          </p:nvPr>
        </p:nvSpPr>
        <p:spPr>
          <a:xfrm>
            <a:off x="2210963" y="1013300"/>
            <a:ext cx="4477800" cy="440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 New Grid</a:t>
            </a:r>
            <a:r>
              <a:rPr b="0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the left navigation</a:t>
            </a:r>
            <a:endParaRPr sz="1500"/>
          </a:p>
        </p:txBody>
      </p:sp>
      <p:sp>
        <p:nvSpPr>
          <p:cNvPr id="285" name="Google Shape;285;p34"/>
          <p:cNvSpPr txBox="1"/>
          <p:nvPr>
            <p:ph idx="3" type="subTitle"/>
          </p:nvPr>
        </p:nvSpPr>
        <p:spPr>
          <a:xfrm>
            <a:off x="6036244" y="3212044"/>
            <a:ext cx="3007500" cy="603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6" name="Google Shape;286;p34"/>
          <p:cNvCxnSpPr/>
          <p:nvPr/>
        </p:nvCxnSpPr>
        <p:spPr>
          <a:xfrm flipH="1">
            <a:off x="4247900" y="2518550"/>
            <a:ext cx="922200" cy="40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34"/>
          <p:cNvCxnSpPr/>
          <p:nvPr/>
        </p:nvCxnSpPr>
        <p:spPr>
          <a:xfrm flipH="1">
            <a:off x="5551500" y="2536275"/>
            <a:ext cx="1507500" cy="93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5"/>
          <p:cNvPicPr preferRelativeResize="0"/>
          <p:nvPr/>
        </p:nvPicPr>
        <p:blipFill rotWithShape="1">
          <a:blip r:embed="rId3">
            <a:alphaModFix/>
          </a:blip>
          <a:srcRect b="0" l="0" r="9024" t="7885"/>
          <a:stretch/>
        </p:blipFill>
        <p:spPr>
          <a:xfrm>
            <a:off x="1077950" y="1154138"/>
            <a:ext cx="7857190" cy="318341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3" name="Google Shape;293;p35"/>
          <p:cNvSpPr txBox="1"/>
          <p:nvPr>
            <p:ph type="title"/>
          </p:nvPr>
        </p:nvSpPr>
        <p:spPr>
          <a:xfrm>
            <a:off x="592500" y="403575"/>
            <a:ext cx="7858800" cy="4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>
                <a:solidFill>
                  <a:srgbClr val="55595D"/>
                </a:solidFill>
                <a:latin typeface="Lato Black"/>
                <a:ea typeface="Lato Black"/>
                <a:cs typeface="Lato Black"/>
                <a:sym typeface="Lato Black"/>
              </a:rPr>
              <a:t>Option for a Data Grid - Column Header Groups</a:t>
            </a:r>
            <a:endParaRPr/>
          </a:p>
        </p:txBody>
      </p:sp>
      <p:sp>
        <p:nvSpPr>
          <p:cNvPr id="294" name="Google Shape;294;p35"/>
          <p:cNvSpPr txBox="1"/>
          <p:nvPr>
            <p:ph idx="1" type="body"/>
          </p:nvPr>
        </p:nvSpPr>
        <p:spPr>
          <a:xfrm>
            <a:off x="6385025" y="966625"/>
            <a:ext cx="2589300" cy="318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After clicking </a:t>
            </a:r>
            <a:r>
              <a:rPr b="1" lang="en" sz="1400">
                <a:solidFill>
                  <a:schemeClr val="dk1"/>
                </a:solidFill>
              </a:rPr>
              <a:t>Save</a:t>
            </a:r>
            <a:r>
              <a:rPr lang="en" sz="1400">
                <a:solidFill>
                  <a:schemeClr val="dk1"/>
                </a:solidFill>
              </a:rPr>
              <a:t>, an optional </a:t>
            </a:r>
            <a:r>
              <a:rPr b="1" lang="en" sz="1400">
                <a:solidFill>
                  <a:schemeClr val="dk1"/>
                </a:solidFill>
              </a:rPr>
              <a:t>checkbox </a:t>
            </a:r>
            <a:r>
              <a:rPr lang="en" sz="1400">
                <a:solidFill>
                  <a:schemeClr val="dk1"/>
                </a:solidFill>
              </a:rPr>
              <a:t>appears: </a:t>
            </a:r>
            <a:r>
              <a:rPr b="1" lang="en" sz="1400">
                <a:solidFill>
                  <a:schemeClr val="dk1"/>
                </a:solidFill>
              </a:rPr>
              <a:t>Suppress Display of Column Header Groups</a:t>
            </a:r>
            <a:r>
              <a:rPr lang="en" sz="1400">
                <a:solidFill>
                  <a:schemeClr val="dk1"/>
                </a:solidFill>
              </a:rPr>
              <a:t> which makes up the top row on the spreadsheet.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NOTE: </a:t>
            </a:r>
            <a:endParaRPr b="1" sz="12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sz="1400">
                <a:solidFill>
                  <a:schemeClr val="dk1"/>
                </a:solidFill>
              </a:rPr>
              <a:t>If the Column Header Group doesn’t display, it is still used for ordering and grouping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 sz="1400">
                <a:solidFill>
                  <a:schemeClr val="dk1"/>
                </a:solidFill>
              </a:rPr>
              <a:t>May be returned to later.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5"/>
          <p:cNvSpPr txBox="1"/>
          <p:nvPr/>
        </p:nvSpPr>
        <p:spPr>
          <a:xfrm>
            <a:off x="341681" y="3169706"/>
            <a:ext cx="3929700" cy="1308000"/>
          </a:xfrm>
          <a:prstGeom prst="rect">
            <a:avLst/>
          </a:prstGeom>
          <a:solidFill>
            <a:srgbClr val="FEFFFF"/>
          </a:solidFill>
          <a:ln cap="flat" cmpd="sng" w="9525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Option unchecked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Option checked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 b="90518" l="0" r="53126" t="0"/>
          <a:stretch/>
        </p:blipFill>
        <p:spPr>
          <a:xfrm>
            <a:off x="404200" y="3516256"/>
            <a:ext cx="3804638" cy="3096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4">
            <a:alphaModFix/>
          </a:blip>
          <a:srcRect b="90518" l="0" r="53126" t="3017"/>
          <a:stretch/>
        </p:blipFill>
        <p:spPr>
          <a:xfrm>
            <a:off x="404200" y="4157950"/>
            <a:ext cx="3804652" cy="1796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8" name="Google Shape;298;p35"/>
          <p:cNvSpPr/>
          <p:nvPr/>
        </p:nvSpPr>
        <p:spPr>
          <a:xfrm>
            <a:off x="4451800" y="3866500"/>
            <a:ext cx="1821000" cy="373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9" name="Google Shape;299;p35"/>
          <p:cNvCxnSpPr/>
          <p:nvPr/>
        </p:nvCxnSpPr>
        <p:spPr>
          <a:xfrm flipH="1">
            <a:off x="4318775" y="2252500"/>
            <a:ext cx="2137200" cy="111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35"/>
          <p:cNvCxnSpPr/>
          <p:nvPr/>
        </p:nvCxnSpPr>
        <p:spPr>
          <a:xfrm flipH="1">
            <a:off x="5010625" y="2279100"/>
            <a:ext cx="1463100" cy="1489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type="title"/>
          </p:nvPr>
        </p:nvSpPr>
        <p:spPr>
          <a:xfrm>
            <a:off x="1489850" y="2206800"/>
            <a:ext cx="6518100" cy="1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Dataset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Columns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hool Data Connec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