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Lato"/>
      <p:regular r:id="rId20"/>
      <p:bold r:id="rId21"/>
      <p:italic r:id="rId22"/>
      <p:boldItalic r:id="rId23"/>
    </p:embeddedFont>
    <p:embeddedFont>
      <p:font typeface="Lato Black"/>
      <p:bold r:id="rId24"/>
      <p:boldItalic r:id="rId25"/>
    </p:embeddedFont>
    <p:embeddedFont>
      <p:font typeface="PT Sans"/>
      <p:regular r:id="rId26"/>
      <p:bold r:id="rId27"/>
      <p:italic r:id="rId28"/>
      <p:boldItalic r:id="rId29"/>
    </p:embeddedFont>
    <p:embeddedFont>
      <p:font typeface="Varela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LatoBlack-bold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-regular.fntdata"/><Relationship Id="rId25" Type="http://schemas.openxmlformats.org/officeDocument/2006/relationships/font" Target="fonts/LatoBlack-boldItalic.fntdata"/><Relationship Id="rId28" Type="http://schemas.openxmlformats.org/officeDocument/2006/relationships/font" Target="fonts/PTSans-italic.fntdata"/><Relationship Id="rId27" Type="http://schemas.openxmlformats.org/officeDocument/2006/relationships/font" Target="fonts/PT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Varel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741b8268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3741b8268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31d67857b1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31d67857b1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31d67857b1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31d67857b1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31d67857b1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31d67857b1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1d67857b1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31d67857b1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31d67857b1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31d67857b1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1d67857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31d67857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31d67857b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31d67857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1d67857b1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31d67857b1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1d67857b1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31d67857b1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31d67857b1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31d67857b1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V2 Student Data Grids do not port over to Connect, concept is the same but much more flexible and many more pre-configured data sets to choose from in Connect.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1d67857b1_0_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31d67857b1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1d67857b1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31d67857b1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31d67857b1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31d67857b1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0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9.jpg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jpg"/><Relationship Id="rId3" Type="http://schemas.openxmlformats.org/officeDocument/2006/relationships/image" Target="../media/image26.jpg"/><Relationship Id="rId4" Type="http://schemas.openxmlformats.org/officeDocument/2006/relationships/image" Target="../media/image29.jpg"/><Relationship Id="rId5" Type="http://schemas.openxmlformats.org/officeDocument/2006/relationships/image" Target="../media/image28.jpg"/><Relationship Id="rId6" Type="http://schemas.openxmlformats.org/officeDocument/2006/relationships/image" Target="../media/image45.jpg"/><Relationship Id="rId7" Type="http://schemas.openxmlformats.org/officeDocument/2006/relationships/image" Target="../media/image3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3.png"/><Relationship Id="rId3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1.png"/><Relationship Id="rId4" Type="http://schemas.openxmlformats.org/officeDocument/2006/relationships/image" Target="../media/image16.png"/><Relationship Id="rId5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9.jpg"/><Relationship Id="rId4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9.jpg"/><Relationship Id="rId4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4.jpg"/><Relationship Id="rId4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2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jp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hyperlink" Target="mailto:support@schooldata.net" TargetMode="External"/><Relationship Id="rId4" Type="http://schemas.openxmlformats.org/officeDocument/2006/relationships/image" Target="../media/image59.png"/><Relationship Id="rId5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5" Type="http://schemas.openxmlformats.org/officeDocument/2006/relationships/image" Target="../media/image53.png"/><Relationship Id="rId6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Course Registration 1">
  <p:cSld name="CUSTOM_47_1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7" name="Google Shape;7;p2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9" name="Google Shape;9;p2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Course Registration and Resources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369" y="884306"/>
            <a:ext cx="4189333" cy="274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667" y="3989426"/>
            <a:ext cx="2964944" cy="457961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2" name="Google Shape;12;p2"/>
          <p:cNvCxnSpPr/>
          <p:nvPr/>
        </p:nvCxnSpPr>
        <p:spPr>
          <a:xfrm>
            <a:off x="5431110" y="3304472"/>
            <a:ext cx="468300" cy="6624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" name="Google Shape;13;p2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5237" y="3164400"/>
            <a:ext cx="3253175" cy="18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" type="body"/>
          </p:nvPr>
        </p:nvSpPr>
        <p:spPr>
          <a:xfrm>
            <a:off x="489450" y="1408225"/>
            <a:ext cx="40101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Self Directed Learning">
  <p:cSld name="CUSTOM_9_1_2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95" name="Google Shape;95;p11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97" name="Google Shape;97;p11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98" name="Google Shape;98;p11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99" name="Google Shape;9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1"/>
          <p:cNvSpPr txBox="1"/>
          <p:nvPr/>
        </p:nvSpPr>
        <p:spPr>
          <a:xfrm>
            <a:off x="343475" y="309125"/>
            <a:ext cx="656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Self Directed Learning</a:t>
            </a:r>
            <a:endParaRPr sz="800"/>
          </a:p>
        </p:txBody>
      </p:sp>
      <p:sp>
        <p:nvSpPr>
          <p:cNvPr id="101" name="Google Shape;101;p11"/>
          <p:cNvSpPr txBox="1"/>
          <p:nvPr/>
        </p:nvSpPr>
        <p:spPr>
          <a:xfrm>
            <a:off x="306950" y="1217150"/>
            <a:ext cx="624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To access </a:t>
            </a:r>
            <a:r>
              <a:rPr b="1" lang="en" sz="20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Self Directed Learning</a:t>
            </a:r>
            <a:r>
              <a:rPr lang="en" sz="20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, click the bottom left corner on the left navigation: </a:t>
            </a:r>
            <a:endParaRPr sz="20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p11"/>
          <p:cNvPicPr preferRelativeResize="0"/>
          <p:nvPr/>
        </p:nvPicPr>
        <p:blipFill rotWithShape="1">
          <a:blip r:embed="rId4">
            <a:alphaModFix/>
          </a:blip>
          <a:srcRect b="0" l="0" r="10984" t="0"/>
          <a:stretch/>
        </p:blipFill>
        <p:spPr>
          <a:xfrm>
            <a:off x="6903869" y="900763"/>
            <a:ext cx="1738350" cy="906412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3" name="Google Shape;103;p11"/>
          <p:cNvPicPr preferRelativeResize="0"/>
          <p:nvPr/>
        </p:nvPicPr>
        <p:blipFill rotWithShape="1">
          <a:blip r:embed="rId5">
            <a:alphaModFix/>
          </a:blip>
          <a:srcRect b="10450" l="0" r="0" t="0"/>
          <a:stretch/>
        </p:blipFill>
        <p:spPr>
          <a:xfrm>
            <a:off x="446312" y="2017562"/>
            <a:ext cx="4893242" cy="2646320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4" name="Google Shape;104;p11"/>
          <p:cNvSpPr txBox="1"/>
          <p:nvPr/>
        </p:nvSpPr>
        <p:spPr>
          <a:xfrm>
            <a:off x="5733825" y="2537100"/>
            <a:ext cx="300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Written directions will describe tasks. Some tasks include short videos.  </a:t>
            </a:r>
            <a:endParaRPr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Contents are searchable.</a:t>
            </a:r>
            <a:endParaRPr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Tasks can be checked off to the far right as completed or bookmark.</a:t>
            </a:r>
            <a:endParaRPr/>
          </a:p>
        </p:txBody>
      </p:sp>
      <p:cxnSp>
        <p:nvCxnSpPr>
          <p:cNvPr id="105" name="Google Shape;105;p11"/>
          <p:cNvCxnSpPr/>
          <p:nvPr/>
        </p:nvCxnSpPr>
        <p:spPr>
          <a:xfrm flipH="1">
            <a:off x="5022869" y="1733744"/>
            <a:ext cx="1881000" cy="70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Help Desk">
  <p:cSld name="OBJECT_1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/>
          <p:nvPr/>
        </p:nvSpPr>
        <p:spPr>
          <a:xfrm>
            <a:off x="469150" y="4035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Help Desk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469150" y="1202625"/>
            <a:ext cx="30000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Access our Help Desk by clicking on the </a:t>
            </a: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life preserver icon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in the top right corner.  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800"/>
              <a:buFont typeface="Calibri"/>
              <a:buChar char="●"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Visit our Help Center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(Help Articles)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800"/>
              <a:buFont typeface="Calibri"/>
              <a:buChar char="●"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Request Help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(Email, Create Ticket)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800"/>
              <a:buFont typeface="Calibri"/>
              <a:buChar char="●"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View my Requests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(List of all your tickets in the system)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" name="Google Shape;109;p12"/>
          <p:cNvPicPr preferRelativeResize="0"/>
          <p:nvPr/>
        </p:nvPicPr>
        <p:blipFill rotWithShape="1">
          <a:blip r:embed="rId2">
            <a:alphaModFix/>
          </a:blip>
          <a:srcRect b="22504" l="0" r="0" t="0"/>
          <a:stretch/>
        </p:blipFill>
        <p:spPr>
          <a:xfrm>
            <a:off x="4421588" y="320664"/>
            <a:ext cx="3415650" cy="919200"/>
          </a:xfrm>
          <a:prstGeom prst="rect">
            <a:avLst/>
          </a:prstGeom>
          <a:noFill/>
          <a:ln>
            <a:noFill/>
          </a:ln>
          <a:effectLst>
            <a:outerShdw blurRad="25717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0" name="Google Shape;110;p12"/>
          <p:cNvPicPr preferRelativeResize="0"/>
          <p:nvPr/>
        </p:nvPicPr>
        <p:blipFill rotWithShape="1">
          <a:blip r:embed="rId3">
            <a:alphaModFix/>
          </a:blip>
          <a:srcRect b="18586" l="0" r="0" t="0"/>
          <a:stretch/>
        </p:blipFill>
        <p:spPr>
          <a:xfrm>
            <a:off x="5537134" y="1173694"/>
            <a:ext cx="3469674" cy="19945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1" name="Google Shape;111;p12"/>
          <p:cNvPicPr preferRelativeResize="0"/>
          <p:nvPr/>
        </p:nvPicPr>
        <p:blipFill rotWithShape="1">
          <a:blip r:embed="rId4">
            <a:alphaModFix/>
          </a:blip>
          <a:srcRect b="14828" l="0" r="0" t="0"/>
          <a:stretch/>
        </p:blipFill>
        <p:spPr>
          <a:xfrm>
            <a:off x="4781813" y="2493938"/>
            <a:ext cx="3131271" cy="19945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12" name="Google Shape;112;p12"/>
          <p:cNvCxnSpPr/>
          <p:nvPr/>
        </p:nvCxnSpPr>
        <p:spPr>
          <a:xfrm flipH="1" rot="10800000">
            <a:off x="3245825" y="513625"/>
            <a:ext cx="3108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3" name="Google Shape;11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1751" y="471202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Title Page">
  <p:cSld name="BLANK_1_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30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 txBox="1"/>
          <p:nvPr/>
        </p:nvSpPr>
        <p:spPr>
          <a:xfrm>
            <a:off x="9225" y="1717300"/>
            <a:ext cx="3998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Welcome</a:t>
            </a:r>
            <a:endParaRPr/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163" y="4644186"/>
            <a:ext cx="1572430" cy="309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>
            <p:ph type="title"/>
          </p:nvPr>
        </p:nvSpPr>
        <p:spPr>
          <a:xfrm>
            <a:off x="678350" y="3271575"/>
            <a:ext cx="29025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2 1">
  <p:cSld name="2_Custom Layout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/>
          <p:nvPr/>
        </p:nvSpPr>
        <p:spPr>
          <a:xfrm>
            <a:off x="0" y="0"/>
            <a:ext cx="91440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300">
                <a:solidFill>
                  <a:srgbClr val="ECA30B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r>
              <a:rPr b="1" lang="en" sz="10300">
                <a:solidFill>
                  <a:srgbClr val="00A09D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b="1" lang="en" sz="10300">
                <a:solidFill>
                  <a:srgbClr val="95B952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b="1" lang="en" sz="10300">
                <a:solidFill>
                  <a:srgbClr val="467CBB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b="1" lang="en" sz="10300">
                <a:solidFill>
                  <a:srgbClr val="ECA30B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b="1" lang="en" sz="10300">
                <a:solidFill>
                  <a:srgbClr val="00A09D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b="1" lang="en" sz="10300">
                <a:solidFill>
                  <a:srgbClr val="95B952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b="1" lang="en" sz="10300">
                <a:solidFill>
                  <a:srgbClr val="467CBB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/>
          </a:p>
        </p:txBody>
      </p:sp>
      <p:pic>
        <p:nvPicPr>
          <p:cNvPr descr="iStock-1169954700 copy.jpg" id="123" name="Google Shape;123;p14"/>
          <p:cNvPicPr preferRelativeResize="0"/>
          <p:nvPr/>
        </p:nvPicPr>
        <p:blipFill rotWithShape="1">
          <a:blip r:embed="rId2">
            <a:alphaModFix/>
          </a:blip>
          <a:srcRect b="0" l="14648" r="29099" t="0"/>
          <a:stretch/>
        </p:blipFill>
        <p:spPr>
          <a:xfrm>
            <a:off x="0" y="271424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028962526-expanded copy.jpg" id="124" name="Google Shape;124;p14"/>
          <p:cNvPicPr preferRelativeResize="0"/>
          <p:nvPr/>
        </p:nvPicPr>
        <p:blipFill rotWithShape="1">
          <a:blip r:embed="rId3">
            <a:alphaModFix/>
          </a:blip>
          <a:srcRect b="14533" l="22589" r="30912" t="14533"/>
          <a:stretch/>
        </p:blipFill>
        <p:spPr>
          <a:xfrm>
            <a:off x="1828800" y="2714245"/>
            <a:ext cx="1828800" cy="1828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64188539 copy.jpg" id="125" name="Google Shape;125;p14"/>
          <p:cNvPicPr preferRelativeResize="0"/>
          <p:nvPr/>
        </p:nvPicPr>
        <p:blipFill rotWithShape="1">
          <a:blip r:embed="rId4">
            <a:alphaModFix/>
          </a:blip>
          <a:srcRect b="0" l="4732" r="28619" t="0"/>
          <a:stretch/>
        </p:blipFill>
        <p:spPr>
          <a:xfrm>
            <a:off x="3657600" y="2714245"/>
            <a:ext cx="1828800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391720644-expanded copy.jpg" id="126" name="Google Shape;126;p14"/>
          <p:cNvPicPr preferRelativeResize="0"/>
          <p:nvPr/>
        </p:nvPicPr>
        <p:blipFill rotWithShape="1">
          <a:blip r:embed="rId5">
            <a:alphaModFix/>
          </a:blip>
          <a:srcRect b="2288" l="26863" r="14031" t="9691"/>
          <a:stretch/>
        </p:blipFill>
        <p:spPr>
          <a:xfrm>
            <a:off x="5486399" y="270990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451420203 copy.jpg" id="127" name="Google Shape;127;p14"/>
          <p:cNvPicPr preferRelativeResize="0"/>
          <p:nvPr/>
        </p:nvPicPr>
        <p:blipFill rotWithShape="1">
          <a:blip r:embed="rId6">
            <a:alphaModFix/>
          </a:blip>
          <a:srcRect b="41845" l="16203" r="2943" t="5411"/>
          <a:stretch/>
        </p:blipFill>
        <p:spPr>
          <a:xfrm>
            <a:off x="7315200" y="2714245"/>
            <a:ext cx="1828800" cy="182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6094" y="1596637"/>
            <a:ext cx="856631" cy="1022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/>
        </p:nvSpPr>
        <p:spPr>
          <a:xfrm>
            <a:off x="898875" y="1742200"/>
            <a:ext cx="55929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name, district, role and at least one thing you are hoping to walk away with from today’s training.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 Agenda Page">
  <p:cSld name="26_Custom Layout_1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/>
          <p:nvPr/>
        </p:nvSpPr>
        <p:spPr>
          <a:xfrm>
            <a:off x="6838031" y="0"/>
            <a:ext cx="2306100" cy="5143500"/>
          </a:xfrm>
          <a:prstGeom prst="rect">
            <a:avLst/>
          </a:prstGeom>
          <a:solidFill>
            <a:srgbClr val="ECA30B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c.pdf" id="132" name="Google Shape;13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2282" y="1054821"/>
            <a:ext cx="4504938" cy="346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0080" y="1361288"/>
            <a:ext cx="3489336" cy="18543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logo-dark-sds-connect.svg" id="134" name="Google Shape;13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326" y="264860"/>
            <a:ext cx="1912950" cy="3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 txBox="1"/>
          <p:nvPr/>
        </p:nvSpPr>
        <p:spPr>
          <a:xfrm>
            <a:off x="377831" y="830300"/>
            <a:ext cx="4414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Lato"/>
              <a:buNone/>
            </a:pPr>
            <a:r>
              <a:rPr b="1" lang="en" sz="30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 sz="3000"/>
          </a:p>
        </p:txBody>
      </p:sp>
      <p:grpSp>
        <p:nvGrpSpPr>
          <p:cNvPr id="136" name="Google Shape;136;p15"/>
          <p:cNvGrpSpPr/>
          <p:nvPr/>
        </p:nvGrpSpPr>
        <p:grpSpPr>
          <a:xfrm>
            <a:off x="662329" y="4282985"/>
            <a:ext cx="734311" cy="131681"/>
            <a:chOff x="-112049" y="0"/>
            <a:chExt cx="458400" cy="46800"/>
          </a:xfrm>
        </p:grpSpPr>
        <p:sp>
          <p:nvSpPr>
            <p:cNvPr id="137" name="Google Shape;137;p15"/>
            <p:cNvSpPr/>
            <p:nvPr/>
          </p:nvSpPr>
          <p:spPr>
            <a:xfrm>
              <a:off x="-1" y="27"/>
              <a:ext cx="116700" cy="4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A843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E1A843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116580" y="27"/>
              <a:ext cx="115500" cy="46500"/>
            </a:xfrm>
            <a:prstGeom prst="rect">
              <a:avLst/>
            </a:prstGeom>
            <a:solidFill>
              <a:srgbClr val="95B95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5B952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95B952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230851" y="0"/>
              <a:ext cx="115500" cy="46800"/>
            </a:xfrm>
            <a:prstGeom prst="rect">
              <a:avLst/>
            </a:prstGeom>
            <a:solidFill>
              <a:srgbClr val="71C1E5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12049" y="0"/>
              <a:ext cx="115500" cy="46800"/>
            </a:xfrm>
            <a:prstGeom prst="rect">
              <a:avLst/>
            </a:prstGeom>
            <a:solidFill>
              <a:srgbClr val="E38B3D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50100" y="1442575"/>
            <a:ext cx="3134100" cy="24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 Transition Card 1">
  <p:cSld name="CUSTOM_26_3_2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6"/>
          <p:cNvPicPr preferRelativeResize="0"/>
          <p:nvPr/>
        </p:nvPicPr>
        <p:blipFill rotWithShape="1">
          <a:blip r:embed="rId2">
            <a:alphaModFix/>
          </a:blip>
          <a:srcRect b="8947" l="0" r="1039" t="94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/>
          <p:nvPr/>
        </p:nvSpPr>
        <p:spPr>
          <a:xfrm>
            <a:off x="0" y="34978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1964175" y="2206800"/>
            <a:ext cx="52767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b="1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 Transition Title 2">
  <p:cSld name="CUSTOM_7_2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0" y="38413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49" name="Google Shape;149;p17"/>
          <p:cNvCxnSpPr/>
          <p:nvPr/>
        </p:nvCxnSpPr>
        <p:spPr>
          <a:xfrm>
            <a:off x="4227388" y="2876084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0" name="Google Shape;150;p17"/>
          <p:cNvSpPr txBox="1"/>
          <p:nvPr>
            <p:ph type="title"/>
          </p:nvPr>
        </p:nvSpPr>
        <p:spPr>
          <a:xfrm>
            <a:off x="2014125" y="1974975"/>
            <a:ext cx="51435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ato"/>
              <a:buNone/>
              <a:defRPr b="1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Blank with footer 1">
  <p:cSld name="BIG_NUMBER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99488" y="4705323"/>
            <a:ext cx="1572430" cy="30941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624200" y="532650"/>
            <a:ext cx="7840200" cy="3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 Watermark Background 1">
  <p:cSld name="CUSTOM_5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55" name="Google Shape;155;p19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815625" y="599250"/>
            <a:ext cx="7723500" cy="3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 Blank with Line and Footer">
  <p:cSld name="CUSTOM_6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0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2" name="Google Shape;162;p20"/>
          <p:cNvSpPr txBox="1"/>
          <p:nvPr>
            <p:ph type="title"/>
          </p:nvPr>
        </p:nvSpPr>
        <p:spPr>
          <a:xfrm>
            <a:off x="592500" y="403575"/>
            <a:ext cx="44178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790675" y="1331650"/>
            <a:ext cx="38868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My Courses ">
  <p:cSld name="CUSTOM_48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8" name="Google Shape;18;p3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704125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20" name="Google Shape;20;p3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" name="Google Shape;21;p3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My Courses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598850" y="1347725"/>
            <a:ext cx="3713400" cy="2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My Records → My Courses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View Course Details pdf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Email Questions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Cancel Registration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Complete Course Evaluation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194" y="321882"/>
            <a:ext cx="4443617" cy="307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891" y="3470531"/>
            <a:ext cx="1964063" cy="1123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"/>
          <p:cNvCxnSpPr/>
          <p:nvPr/>
        </p:nvCxnSpPr>
        <p:spPr>
          <a:xfrm flipH="1">
            <a:off x="6929794" y="3143850"/>
            <a:ext cx="1006500" cy="968100"/>
          </a:xfrm>
          <a:prstGeom prst="straightConnector1">
            <a:avLst/>
          </a:prstGeom>
          <a:noFill/>
          <a:ln cap="flat" cmpd="sng" w="28575">
            <a:solidFill>
              <a:srgbClr val="002F4C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" name="Google Shape;2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 Watermark with line and foot">
  <p:cSld name="CUSTOM_9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65" name="Google Shape;165;p21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167" name="Google Shape;167;p21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8" name="Google Shape;168;p21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21"/>
          <p:cNvSpPr txBox="1"/>
          <p:nvPr>
            <p:ph type="title"/>
          </p:nvPr>
        </p:nvSpPr>
        <p:spPr>
          <a:xfrm>
            <a:off x="592500" y="334875"/>
            <a:ext cx="41304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1"/>
          <p:cNvSpPr txBox="1"/>
          <p:nvPr>
            <p:ph idx="2" type="body"/>
          </p:nvPr>
        </p:nvSpPr>
        <p:spPr>
          <a:xfrm>
            <a:off x="832275" y="1298350"/>
            <a:ext cx="3570600" cy="30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Content Left Side">
  <p:cSld name="CUSTOM_9_2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74" name="Google Shape;174;p22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068777864.jpg" id="175" name="Google Shape;175;p22"/>
          <p:cNvPicPr preferRelativeResize="0"/>
          <p:nvPr/>
        </p:nvPicPr>
        <p:blipFill rotWithShape="1">
          <a:blip r:embed="rId3">
            <a:alphaModFix/>
          </a:blip>
          <a:srcRect b="0" l="27929" r="16032" t="0"/>
          <a:stretch/>
        </p:blipFill>
        <p:spPr>
          <a:xfrm>
            <a:off x="5623080" y="0"/>
            <a:ext cx="3519697" cy="419293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6440100" y="3080275"/>
            <a:ext cx="2703900" cy="798900"/>
          </a:xfrm>
          <a:prstGeom prst="rect">
            <a:avLst/>
          </a:prstGeom>
          <a:solidFill>
            <a:srgbClr val="F0B926">
              <a:alpha val="7961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177" name="Google Shape;177;p22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78" name="Google Shape;178;p22"/>
          <p:cNvSpPr txBox="1"/>
          <p:nvPr>
            <p:ph type="title"/>
          </p:nvPr>
        </p:nvSpPr>
        <p:spPr>
          <a:xfrm>
            <a:off x="692296" y="440075"/>
            <a:ext cx="47775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9" name="Google Shape;179;p22"/>
          <p:cNvSpPr txBox="1"/>
          <p:nvPr>
            <p:ph idx="1" type="subTitle"/>
          </p:nvPr>
        </p:nvSpPr>
        <p:spPr>
          <a:xfrm>
            <a:off x="718519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0" name="Google Shape;180;p22"/>
          <p:cNvSpPr txBox="1"/>
          <p:nvPr>
            <p:ph idx="2" type="subTitle"/>
          </p:nvPr>
        </p:nvSpPr>
        <p:spPr>
          <a:xfrm>
            <a:off x="6630413" y="3212040"/>
            <a:ext cx="241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81" name="Google Shape;181;p22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>
            <p:ph idx="3" type="body"/>
          </p:nvPr>
        </p:nvSpPr>
        <p:spPr>
          <a:xfrm>
            <a:off x="807325" y="1939225"/>
            <a:ext cx="4402800" cy="23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Content Right Side">
  <p:cSld name="CUSTOM_10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85" name="Google Shape;185;p23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3"/>
          <p:cNvGrpSpPr/>
          <p:nvPr/>
        </p:nvGrpSpPr>
        <p:grpSpPr>
          <a:xfrm>
            <a:off x="3330" y="0"/>
            <a:ext cx="3520816" cy="4192929"/>
            <a:chOff x="0" y="0"/>
            <a:chExt cx="4694421" cy="5590573"/>
          </a:xfrm>
        </p:grpSpPr>
        <p:pic>
          <p:nvPicPr>
            <p:cNvPr descr="iStock-1068777864.jpg" id="187" name="Google Shape;187;p23"/>
            <p:cNvPicPr preferRelativeResize="0"/>
            <p:nvPr/>
          </p:nvPicPr>
          <p:blipFill rotWithShape="1">
            <a:blip r:embed="rId3">
              <a:alphaModFix/>
            </a:blip>
            <a:srcRect b="0" l="27929" r="16032" t="0"/>
            <a:stretch/>
          </p:blipFill>
          <p:spPr>
            <a:xfrm>
              <a:off x="0" y="0"/>
              <a:ext cx="4692931" cy="5590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3"/>
            <p:cNvSpPr/>
            <p:nvPr/>
          </p:nvSpPr>
          <p:spPr>
            <a:xfrm>
              <a:off x="1008021" y="4107031"/>
              <a:ext cx="3686400" cy="1065000"/>
            </a:xfrm>
            <a:prstGeom prst="rect">
              <a:avLst/>
            </a:prstGeom>
            <a:solidFill>
              <a:srgbClr val="F0B926">
                <a:alpha val="7961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Varela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endParaRPr>
            </a:p>
          </p:txBody>
        </p:sp>
      </p:grpSp>
      <p:cxnSp>
        <p:nvCxnSpPr>
          <p:cNvPr id="189" name="Google Shape;189;p23"/>
          <p:cNvCxnSpPr/>
          <p:nvPr/>
        </p:nvCxnSpPr>
        <p:spPr>
          <a:xfrm>
            <a:off x="4132137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23"/>
          <p:cNvSpPr txBox="1"/>
          <p:nvPr>
            <p:ph idx="1" type="subTitle"/>
          </p:nvPr>
        </p:nvSpPr>
        <p:spPr>
          <a:xfrm>
            <a:off x="1010578" y="3203829"/>
            <a:ext cx="241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1" name="Google Shape;191;p23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192" name="Google Shape;192;p23"/>
          <p:cNvCxnSpPr/>
          <p:nvPr/>
        </p:nvCxnSpPr>
        <p:spPr>
          <a:xfrm>
            <a:off x="4182144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3" name="Google Shape;193;p23"/>
          <p:cNvSpPr txBox="1"/>
          <p:nvPr>
            <p:ph type="title"/>
          </p:nvPr>
        </p:nvSpPr>
        <p:spPr>
          <a:xfrm>
            <a:off x="3967198" y="414300"/>
            <a:ext cx="5049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4" name="Google Shape;194;p23"/>
          <p:cNvSpPr txBox="1"/>
          <p:nvPr>
            <p:ph idx="2" type="subTitle"/>
          </p:nvPr>
        </p:nvSpPr>
        <p:spPr>
          <a:xfrm>
            <a:off x="4111800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95" name="Google Shape;19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3"/>
          <p:cNvSpPr txBox="1"/>
          <p:nvPr>
            <p:ph idx="3" type="body"/>
          </p:nvPr>
        </p:nvSpPr>
        <p:spPr>
          <a:xfrm>
            <a:off x="4194700" y="1914250"/>
            <a:ext cx="4502700" cy="24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 Right Content 2">
  <p:cSld name="CUSTOM_13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99" name="Google Shape;199;p24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218988058.jpg" id="200" name="Google Shape;200;p24"/>
          <p:cNvPicPr preferRelativeResize="0"/>
          <p:nvPr/>
        </p:nvPicPr>
        <p:blipFill rotWithShape="1">
          <a:blip r:embed="rId3">
            <a:alphaModFix/>
          </a:blip>
          <a:srcRect b="0" l="11310" r="32727" t="0"/>
          <a:stretch/>
        </p:blipFill>
        <p:spPr>
          <a:xfrm>
            <a:off x="3331" y="0"/>
            <a:ext cx="3519698" cy="4192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4"/>
          <p:cNvCxnSpPr/>
          <p:nvPr/>
        </p:nvCxnSpPr>
        <p:spPr>
          <a:xfrm>
            <a:off x="412261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2" name="Google Shape;202;p24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03" name="Google Shape;203;p24"/>
          <p:cNvSpPr txBox="1"/>
          <p:nvPr>
            <p:ph type="title"/>
          </p:nvPr>
        </p:nvSpPr>
        <p:spPr>
          <a:xfrm>
            <a:off x="3920050" y="527550"/>
            <a:ext cx="46368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4" name="Google Shape;204;p24"/>
          <p:cNvSpPr txBox="1"/>
          <p:nvPr>
            <p:ph idx="1" type="subTitle"/>
          </p:nvPr>
        </p:nvSpPr>
        <p:spPr>
          <a:xfrm>
            <a:off x="4033219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05" name="Google Shape;20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4351" y="47846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>
            <p:ph idx="2" type="body"/>
          </p:nvPr>
        </p:nvSpPr>
        <p:spPr>
          <a:xfrm>
            <a:off x="4169725" y="1972500"/>
            <a:ext cx="4476900" cy="23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 Question 1">
  <p:cSld name="CUSTOM_9_1_1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/>
          <p:cNvPicPr preferRelativeResize="0"/>
          <p:nvPr/>
        </p:nvPicPr>
        <p:blipFill rotWithShape="1">
          <a:blip r:embed="rId2">
            <a:alphaModFix/>
          </a:blip>
          <a:srcRect b="14602" l="0" r="0" t="0"/>
          <a:stretch/>
        </p:blipFill>
        <p:spPr>
          <a:xfrm>
            <a:off x="5869" y="-1594"/>
            <a:ext cx="9144000" cy="4555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/>
          <p:nvPr/>
        </p:nvSpPr>
        <p:spPr>
          <a:xfrm>
            <a:off x="-9731" y="-9731"/>
            <a:ext cx="9144000" cy="4555200"/>
          </a:xfrm>
          <a:prstGeom prst="rect">
            <a:avLst/>
          </a:prstGeom>
          <a:solidFill>
            <a:srgbClr val="FFFFFF">
              <a:alpha val="8101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10" name="Google Shape;210;p25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211" name="Google Shape;211;p25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2" name="Google Shape;212;p25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13" name="Google Shape;213;p25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214" name="Google Shape;2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5"/>
          <p:cNvSpPr txBox="1"/>
          <p:nvPr>
            <p:ph idx="2" type="body"/>
          </p:nvPr>
        </p:nvSpPr>
        <p:spPr>
          <a:xfrm>
            <a:off x="823950" y="1306675"/>
            <a:ext cx="72324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 Question 2">
  <p:cSld name="CUSTOM_43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p26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Stock-670415178.jpg" id="219" name="Google Shape;219;p26"/>
          <p:cNvPicPr preferRelativeResize="0"/>
          <p:nvPr/>
        </p:nvPicPr>
        <p:blipFill rotWithShape="1">
          <a:blip r:embed="rId2">
            <a:alphaModFix/>
          </a:blip>
          <a:srcRect b="35627" l="0" r="0" t="18513"/>
          <a:stretch/>
        </p:blipFill>
        <p:spPr>
          <a:xfrm>
            <a:off x="-2169" y="1421794"/>
            <a:ext cx="9148286" cy="28578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26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1" name="Google Shape;221;p26"/>
          <p:cNvSpPr txBox="1"/>
          <p:nvPr>
            <p:ph type="title"/>
          </p:nvPr>
        </p:nvSpPr>
        <p:spPr>
          <a:xfrm>
            <a:off x="692288" y="440063"/>
            <a:ext cx="42990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2" name="Google Shape;222;p26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23" name="Google Shape;2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Content Left Side 1">
  <p:cSld name="CUSTOM_9_1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26" name="Google Shape;226;p27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228" name="Google Shape;228;p27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9" name="Google Shape;229;p27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0" name="Google Shape;230;p27"/>
          <p:cNvSpPr txBox="1"/>
          <p:nvPr>
            <p:ph idx="1" type="body"/>
          </p:nvPr>
        </p:nvSpPr>
        <p:spPr>
          <a:xfrm>
            <a:off x="701888" y="1571607"/>
            <a:ext cx="4137000" cy="29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1" name="Google Shape;231;p27"/>
          <p:cNvSpPr txBox="1"/>
          <p:nvPr>
            <p:ph idx="2" type="subTitle"/>
          </p:nvPr>
        </p:nvSpPr>
        <p:spPr>
          <a:xfrm>
            <a:off x="718515" y="1401378"/>
            <a:ext cx="732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100">
                <a:solidFill>
                  <a:srgbClr val="55595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2" name="Google Shape;232;p27"/>
          <p:cNvSpPr txBox="1"/>
          <p:nvPr>
            <p:ph idx="3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233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Clock Hour Transcripts">
  <p:cSld name="CUSTOM_49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9" name="Google Shape;29;p4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31" name="Google Shape;31;p4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2" name="Google Shape;32;p4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Clock Hour Transcripts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560275" y="1528677"/>
            <a:ext cx="4353900" cy="22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My Records → Reports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Print Transcripts / Certificates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Available 2 weeks after course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Contact </a:t>
            </a:r>
            <a:r>
              <a:rPr lang="en" sz="1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support@schooldata.net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with questions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4">
            <a:alphaModFix/>
          </a:blip>
          <a:srcRect b="0" l="0" r="26756" t="0"/>
          <a:stretch/>
        </p:blipFill>
        <p:spPr>
          <a:xfrm>
            <a:off x="5132438" y="1164891"/>
            <a:ext cx="3541932" cy="281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Attendance Verification - Zoom">
  <p:cSld name="CUSTOM_50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37" name="Google Shape;37;p5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39" name="Google Shape;39;p5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0" name="Google Shape;40;p5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Attendance Verification for Clock Hours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788875" y="1992150"/>
            <a:ext cx="36936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Zoo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m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: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Participants button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at bottom of screen 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Hover over your name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the ellipsis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(...) or More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Rename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First/Last Name, District</a:t>
            </a:r>
            <a:r>
              <a:rPr lang="en" sz="1500">
                <a:latin typeface="Lato"/>
                <a:ea typeface="Lato"/>
                <a:cs typeface="Lato"/>
                <a:sym typeface="Lato"/>
              </a:rPr>
              <a:t>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Change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718525" y="1203100"/>
            <a:ext cx="7927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Before logging off, be sure your NAME and EMAIL address used for </a:t>
            </a: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registration</a:t>
            </a: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 is reflected so the instructor knows who attended.</a:t>
            </a:r>
            <a:endParaRPr sz="20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700" y="3086299"/>
            <a:ext cx="3563400" cy="80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6750" y="2433988"/>
            <a:ext cx="35623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Attendance Verification - GoTo">
  <p:cSld name="CUSTOM_50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47" name="Google Shape;47;p6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49" name="Google Shape;49;p6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0" name="Google Shape;50;p6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Attendance Verification for Clock Hours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788875" y="2078800"/>
            <a:ext cx="3236100" cy="25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GoTo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: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Select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Settings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On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Profile tab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, change name.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First/Last Name and District</a:t>
            </a: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Google Shape;52;p6"/>
          <p:cNvSpPr txBox="1"/>
          <p:nvPr/>
        </p:nvSpPr>
        <p:spPr>
          <a:xfrm>
            <a:off x="718525" y="1203100"/>
            <a:ext cx="7927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Before logging off, be sure your NAME and EMAIL address used for registration is reflected so the instructor knows who attended.</a:t>
            </a:r>
            <a:endParaRPr sz="20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325" y="2078800"/>
            <a:ext cx="2284975" cy="23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Zoom Chat">
  <p:cSld name="TITLE_AND_TWO_COLUMN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403575" y="291950"/>
            <a:ext cx="4740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Zoom Chat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125" y="834313"/>
            <a:ext cx="3205025" cy="5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8650" y="1459300"/>
            <a:ext cx="2529775" cy="10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/>
          <p:nvPr/>
        </p:nvSpPr>
        <p:spPr>
          <a:xfrm>
            <a:off x="1537050" y="1829000"/>
            <a:ext cx="41475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Toolbar &gt; Click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Chat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Dropdown menu &gt;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Everyone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(or select the participant you want to chat directly.)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Click 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Enter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or the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Send icon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" name="Google Shape;6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550" y="782250"/>
            <a:ext cx="1104096" cy="6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GoTo Chat 1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/>
        </p:nvSpPr>
        <p:spPr>
          <a:xfrm>
            <a:off x="403575" y="291950"/>
            <a:ext cx="4740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GoTo Chat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8"/>
          <p:cNvSpPr txBox="1"/>
          <p:nvPr/>
        </p:nvSpPr>
        <p:spPr>
          <a:xfrm>
            <a:off x="1537050" y="1829000"/>
            <a:ext cx="35721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Toolbar &gt;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Chat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Dropdown menu &gt;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Everyone (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 select the participant you want to chat)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Enter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75" y="838300"/>
            <a:ext cx="1015325" cy="5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75" y="698350"/>
            <a:ext cx="1976600" cy="42648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4475" y="752775"/>
            <a:ext cx="2448559" cy="778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68" name="Google Shape;68;p8"/>
          <p:cNvCxnSpPr/>
          <p:nvPr/>
        </p:nvCxnSpPr>
        <p:spPr>
          <a:xfrm flipH="1" rot="10800000">
            <a:off x="3837800" y="4783000"/>
            <a:ext cx="1691700" cy="34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9" name="Google Shape;69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2576" y="4691848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How to Log In">
  <p:cSld name="TITLE_AND_BOD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240425" y="257600"/>
            <a:ext cx="3769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How to Log In</a:t>
            </a:r>
            <a:endParaRPr sz="800"/>
          </a:p>
        </p:txBody>
      </p:sp>
      <p:pic>
        <p:nvPicPr>
          <p:cNvPr id="72" name="Google Shape;7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1713" y="2606975"/>
            <a:ext cx="3723878" cy="1818425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" name="Google Shape;73;p9"/>
          <p:cNvPicPr preferRelativeResize="0"/>
          <p:nvPr/>
        </p:nvPicPr>
        <p:blipFill rotWithShape="1">
          <a:blip r:embed="rId3">
            <a:alphaModFix/>
          </a:blip>
          <a:srcRect b="0" l="0" r="1127" t="0"/>
          <a:stretch/>
        </p:blipFill>
        <p:spPr>
          <a:xfrm>
            <a:off x="4571925" y="2606975"/>
            <a:ext cx="4251769" cy="1818425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4" name="Google Shape;74;p9"/>
          <p:cNvSpPr txBox="1"/>
          <p:nvPr/>
        </p:nvSpPr>
        <p:spPr>
          <a:xfrm>
            <a:off x="1700200" y="1266525"/>
            <a:ext cx="552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The login page will be </a:t>
            </a: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one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of these examples: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9"/>
          <p:cNvSpPr txBox="1"/>
          <p:nvPr/>
        </p:nvSpPr>
        <p:spPr>
          <a:xfrm>
            <a:off x="240425" y="1798150"/>
            <a:ext cx="410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Enter username or email from the SIS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4571863" y="1859950"/>
            <a:ext cx="4251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OR </a:t>
            </a:r>
            <a:endParaRPr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Click Authenticate With District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521725" y="4634650"/>
            <a:ext cx="642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*Note: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 Reset Password option, if necessary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 txBox="1"/>
          <p:nvPr>
            <p:ph idx="1" type="body"/>
          </p:nvPr>
        </p:nvSpPr>
        <p:spPr>
          <a:xfrm>
            <a:off x="521725" y="813800"/>
            <a:ext cx="72990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Site Navigation">
  <p:cSld name="CUSTOM_9_1_3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81" name="Google Shape;81;p10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-5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83" name="Google Shape;83;p10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4" name="Google Shape;84;p10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85" name="Google Shape;8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/>
        </p:nvSpPr>
        <p:spPr>
          <a:xfrm>
            <a:off x="452350" y="2490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Site Navigation</a:t>
            </a:r>
            <a:endParaRPr sz="800"/>
          </a:p>
        </p:txBody>
      </p:sp>
      <p:pic>
        <p:nvPicPr>
          <p:cNvPr id="87" name="Google Shape;8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175" y="1165396"/>
            <a:ext cx="2852075" cy="5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 txBox="1"/>
          <p:nvPr/>
        </p:nvSpPr>
        <p:spPr>
          <a:xfrm>
            <a:off x="3452350" y="895500"/>
            <a:ext cx="5383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Click the </a:t>
            </a: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Site Navigation icon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to start.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on the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Application Bundle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next click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desired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Application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then click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Launch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5">
            <a:alphaModFix/>
          </a:blip>
          <a:srcRect b="6524" l="0" r="0" t="0"/>
          <a:stretch/>
        </p:blipFill>
        <p:spPr>
          <a:xfrm>
            <a:off x="423919" y="2133188"/>
            <a:ext cx="4675275" cy="230221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0" name="Google Shape;90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3844" y="2007562"/>
            <a:ext cx="2999333" cy="246287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91" name="Google Shape;91;p10"/>
          <p:cNvCxnSpPr/>
          <p:nvPr/>
        </p:nvCxnSpPr>
        <p:spPr>
          <a:xfrm>
            <a:off x="4953525" y="1852669"/>
            <a:ext cx="730200" cy="902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0"/>
          <p:cNvCxnSpPr/>
          <p:nvPr/>
        </p:nvCxnSpPr>
        <p:spPr>
          <a:xfrm>
            <a:off x="4969219" y="1868363"/>
            <a:ext cx="2284500" cy="777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10"/>
          <p:cNvCxnSpPr/>
          <p:nvPr/>
        </p:nvCxnSpPr>
        <p:spPr>
          <a:xfrm flipH="1" rot="10800000">
            <a:off x="6448700" y="3348750"/>
            <a:ext cx="687000" cy="8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5.png"/><Relationship Id="rId4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png"/><Relationship Id="rId4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2.png"/><Relationship Id="rId4" Type="http://schemas.openxmlformats.org/officeDocument/2006/relationships/hyperlink" Target="https://docs.google.com/spreadsheets/d/1RO-StCZOzKJbbGVPDN8zFT2XfuRtVuGP/edit?usp=sharing&amp;ouid=102810297386012876249&amp;rtpof=true&amp;sd=tru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istrictname.schooldata.net/v3" TargetMode="External"/><Relationship Id="rId4" Type="http://schemas.openxmlformats.org/officeDocument/2006/relationships/hyperlink" Target="http://districtname.schooldata.net/v3" TargetMode="External"/><Relationship Id="rId5" Type="http://schemas.openxmlformats.org/officeDocument/2006/relationships/hyperlink" Target="http://districtname.schooldata.net/v3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7.png"/><Relationship Id="rId4" Type="http://schemas.openxmlformats.org/officeDocument/2006/relationships/image" Target="../media/image54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type="title"/>
          </p:nvPr>
        </p:nvSpPr>
        <p:spPr>
          <a:xfrm>
            <a:off x="678350" y="3271575"/>
            <a:ext cx="29025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Connect Student Data Grids Basics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00" y="1154600"/>
            <a:ext cx="8449776" cy="3288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97" name="Google Shape;297;p37"/>
          <p:cNvSpPr txBox="1"/>
          <p:nvPr>
            <p:ph idx="1" type="body"/>
          </p:nvPr>
        </p:nvSpPr>
        <p:spPr>
          <a:xfrm>
            <a:off x="4283175" y="2491925"/>
            <a:ext cx="2483100" cy="5499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Columns linked to display  with the dataset</a:t>
            </a:r>
            <a:endParaRPr/>
          </a:p>
        </p:txBody>
      </p:sp>
      <p:cxnSp>
        <p:nvCxnSpPr>
          <p:cNvPr id="298" name="Google Shape;298;p37"/>
          <p:cNvCxnSpPr>
            <a:stCxn id="297" idx="3"/>
          </p:cNvCxnSpPr>
          <p:nvPr/>
        </p:nvCxnSpPr>
        <p:spPr>
          <a:xfrm>
            <a:off x="6766275" y="2766875"/>
            <a:ext cx="558900" cy="363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9" name="Google Shape;299;p37"/>
          <p:cNvSpPr txBox="1"/>
          <p:nvPr/>
        </p:nvSpPr>
        <p:spPr>
          <a:xfrm>
            <a:off x="4283175" y="1729250"/>
            <a:ext cx="922500" cy="60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Dataset Added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0" name="Google Shape;300;p37"/>
          <p:cNvCxnSpPr>
            <a:stCxn id="299" idx="1"/>
          </p:cNvCxnSpPr>
          <p:nvPr/>
        </p:nvCxnSpPr>
        <p:spPr>
          <a:xfrm flipH="1">
            <a:off x="3963975" y="2030750"/>
            <a:ext cx="319200" cy="257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1" name="Google Shape;301;p37"/>
          <p:cNvSpPr txBox="1"/>
          <p:nvPr/>
        </p:nvSpPr>
        <p:spPr>
          <a:xfrm>
            <a:off x="603025" y="443400"/>
            <a:ext cx="3148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Dataset/Data Source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"/>
          <p:cNvSpPr txBox="1"/>
          <p:nvPr>
            <p:ph idx="3" type="body"/>
          </p:nvPr>
        </p:nvSpPr>
        <p:spPr>
          <a:xfrm>
            <a:off x="807325" y="1383425"/>
            <a:ext cx="4402800" cy="28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Column Tables display any data point and/or aggregate column linked to the dataset above it.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Using the Column Tables: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In cell editing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Column Header Titles</a:t>
            </a:r>
            <a:r>
              <a:rPr lang="en" sz="1600">
                <a:solidFill>
                  <a:schemeClr val="dk1"/>
                </a:solidFill>
              </a:rPr>
              <a:t> can be relabeled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Order/Direction the columns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Click the </a:t>
            </a:r>
            <a:r>
              <a:rPr b="1" lang="en" sz="1600">
                <a:solidFill>
                  <a:schemeClr val="dk1"/>
                </a:solidFill>
              </a:rPr>
              <a:t>Row Action Gear</a:t>
            </a:r>
            <a:r>
              <a:rPr lang="en" sz="1600">
                <a:solidFill>
                  <a:schemeClr val="dk1"/>
                </a:solidFill>
              </a:rPr>
              <a:t> to </a:t>
            </a:r>
            <a:r>
              <a:rPr b="1" lang="en" sz="1600">
                <a:solidFill>
                  <a:schemeClr val="dk1"/>
                </a:solidFill>
              </a:rPr>
              <a:t>Edit, Configure, Remove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07" name="Google Shape;307;p38"/>
          <p:cNvSpPr txBox="1"/>
          <p:nvPr>
            <p:ph type="title"/>
          </p:nvPr>
        </p:nvSpPr>
        <p:spPr>
          <a:xfrm>
            <a:off x="692296" y="440075"/>
            <a:ext cx="4777500" cy="440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Column Tables</a:t>
            </a:r>
            <a:endParaRPr/>
          </a:p>
        </p:txBody>
      </p:sp>
      <p:sp>
        <p:nvSpPr>
          <p:cNvPr id="308" name="Google Shape;308;p38"/>
          <p:cNvSpPr txBox="1"/>
          <p:nvPr>
            <p:ph idx="2" type="subTitle"/>
          </p:nvPr>
        </p:nvSpPr>
        <p:spPr>
          <a:xfrm>
            <a:off x="6630413" y="3212040"/>
            <a:ext cx="2413500" cy="603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Column Tables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00" y="328700"/>
            <a:ext cx="6955527" cy="282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5850" y="2447550"/>
            <a:ext cx="6263526" cy="2163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39"/>
          <p:cNvCxnSpPr/>
          <p:nvPr/>
        </p:nvCxnSpPr>
        <p:spPr>
          <a:xfrm>
            <a:off x="2589475" y="1525325"/>
            <a:ext cx="1782600" cy="1631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6" name="Google Shape;316;p39"/>
          <p:cNvSpPr txBox="1"/>
          <p:nvPr/>
        </p:nvSpPr>
        <p:spPr>
          <a:xfrm>
            <a:off x="399050" y="2988625"/>
            <a:ext cx="1383600" cy="33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Dataset Added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7" name="Google Shape;317;p39"/>
          <p:cNvCxnSpPr>
            <a:stCxn id="316" idx="3"/>
          </p:cNvCxnSpPr>
          <p:nvPr/>
        </p:nvCxnSpPr>
        <p:spPr>
          <a:xfrm>
            <a:off x="1782650" y="3157075"/>
            <a:ext cx="91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8" name="Google Shape;318;p39"/>
          <p:cNvCxnSpPr/>
          <p:nvPr/>
        </p:nvCxnSpPr>
        <p:spPr>
          <a:xfrm flipH="1">
            <a:off x="5117100" y="1560775"/>
            <a:ext cx="26400" cy="1232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9" name="Google Shape;319;p39"/>
          <p:cNvSpPr txBox="1"/>
          <p:nvPr/>
        </p:nvSpPr>
        <p:spPr>
          <a:xfrm>
            <a:off x="399050" y="3804425"/>
            <a:ext cx="2092800" cy="62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Columns linked to display with the Dataset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0" name="Google Shape;320;p39"/>
          <p:cNvCxnSpPr>
            <a:stCxn id="319" idx="3"/>
          </p:cNvCxnSpPr>
          <p:nvPr/>
        </p:nvCxnSpPr>
        <p:spPr>
          <a:xfrm>
            <a:off x="2491850" y="4114775"/>
            <a:ext cx="40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1" name="Google Shape;321;p39"/>
          <p:cNvCxnSpPr/>
          <p:nvPr/>
        </p:nvCxnSpPr>
        <p:spPr>
          <a:xfrm>
            <a:off x="2367775" y="2536275"/>
            <a:ext cx="949200" cy="1037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2" name="Google Shape;322;p39"/>
          <p:cNvSpPr txBox="1"/>
          <p:nvPr/>
        </p:nvSpPr>
        <p:spPr>
          <a:xfrm>
            <a:off x="629550" y="647375"/>
            <a:ext cx="4629300" cy="39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Data Point type columns are added from the Details tab.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p39"/>
          <p:cNvSpPr txBox="1"/>
          <p:nvPr/>
        </p:nvSpPr>
        <p:spPr>
          <a:xfrm>
            <a:off x="2837775" y="150750"/>
            <a:ext cx="27579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Simple Example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00" y="798100"/>
            <a:ext cx="6881975" cy="25363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29" name="Google Shape;32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5625" y="2970800"/>
            <a:ext cx="5662476" cy="1635475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330" name="Google Shape;330;p40"/>
          <p:cNvCxnSpPr/>
          <p:nvPr/>
        </p:nvCxnSpPr>
        <p:spPr>
          <a:xfrm>
            <a:off x="2527400" y="3325550"/>
            <a:ext cx="993300" cy="700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1" name="Google Shape;331;p40"/>
          <p:cNvSpPr txBox="1"/>
          <p:nvPr/>
        </p:nvSpPr>
        <p:spPr>
          <a:xfrm>
            <a:off x="381300" y="4097125"/>
            <a:ext cx="2092800" cy="62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Columns linked to display with the Dataset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2" name="Google Shape;332;p40"/>
          <p:cNvCxnSpPr>
            <a:stCxn id="331" idx="3"/>
          </p:cNvCxnSpPr>
          <p:nvPr/>
        </p:nvCxnSpPr>
        <p:spPr>
          <a:xfrm flipH="1" rot="10800000">
            <a:off x="2474100" y="4394275"/>
            <a:ext cx="731400" cy="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3" name="Google Shape;333;p40"/>
          <p:cNvSpPr txBox="1"/>
          <p:nvPr/>
        </p:nvSpPr>
        <p:spPr>
          <a:xfrm>
            <a:off x="603000" y="3547313"/>
            <a:ext cx="1383600" cy="33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Dataset Added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4" name="Google Shape;334;p40"/>
          <p:cNvCxnSpPr>
            <a:stCxn id="333" idx="3"/>
          </p:cNvCxnSpPr>
          <p:nvPr/>
        </p:nvCxnSpPr>
        <p:spPr>
          <a:xfrm flipH="1" rot="10800000">
            <a:off x="1986600" y="3476363"/>
            <a:ext cx="1134900" cy="23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5" name="Google Shape;335;p40"/>
          <p:cNvSpPr txBox="1"/>
          <p:nvPr/>
        </p:nvSpPr>
        <p:spPr>
          <a:xfrm>
            <a:off x="6358425" y="1117375"/>
            <a:ext cx="2571600" cy="171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Multiple Tabs: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Aggregates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: Add Aggregate type columns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Tab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with same name as dataset for filtering data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Row Selector: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Manages multiple records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6" name="Google Shape;336;p40"/>
          <p:cNvCxnSpPr/>
          <p:nvPr/>
        </p:nvCxnSpPr>
        <p:spPr>
          <a:xfrm rot="10800000">
            <a:off x="3547250" y="1330375"/>
            <a:ext cx="2802300" cy="29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7" name="Google Shape;337;p40"/>
          <p:cNvSpPr txBox="1"/>
          <p:nvPr/>
        </p:nvSpPr>
        <p:spPr>
          <a:xfrm>
            <a:off x="3006225" y="177375"/>
            <a:ext cx="33522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Complex Example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/>
          <p:nvPr>
            <p:ph type="title"/>
          </p:nvPr>
        </p:nvSpPr>
        <p:spPr>
          <a:xfrm>
            <a:off x="592500" y="403575"/>
            <a:ext cx="53049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Data Grid Column Options</a:t>
            </a:r>
            <a:endParaRPr/>
          </a:p>
        </p:txBody>
      </p:sp>
      <p:sp>
        <p:nvSpPr>
          <p:cNvPr id="343" name="Google Shape;343;p41"/>
          <p:cNvSpPr txBox="1"/>
          <p:nvPr>
            <p:ph idx="1" type="body"/>
          </p:nvPr>
        </p:nvSpPr>
        <p:spPr>
          <a:xfrm>
            <a:off x="790675" y="1214925"/>
            <a:ext cx="27300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 Categories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 Data Sources/Sets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1,300 Data Columns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 sz="1300"/>
          </a:p>
        </p:txBody>
      </p:sp>
      <p:pic>
        <p:nvPicPr>
          <p:cNvPr id="344" name="Google Shape;344;p41"/>
          <p:cNvPicPr preferRelativeResize="0"/>
          <p:nvPr/>
        </p:nvPicPr>
        <p:blipFill rotWithShape="1">
          <a:blip r:embed="rId3">
            <a:alphaModFix/>
          </a:blip>
          <a:srcRect b="0" l="773" r="0" t="0"/>
          <a:stretch/>
        </p:blipFill>
        <p:spPr>
          <a:xfrm>
            <a:off x="1400825" y="2216925"/>
            <a:ext cx="6342350" cy="21583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45" name="Google Shape;345;p41"/>
          <p:cNvSpPr txBox="1"/>
          <p:nvPr/>
        </p:nvSpPr>
        <p:spPr>
          <a:xfrm>
            <a:off x="4060350" y="1374525"/>
            <a:ext cx="3592800" cy="523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spreadsheet with columns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idx="1" type="body"/>
          </p:nvPr>
        </p:nvSpPr>
        <p:spPr>
          <a:xfrm>
            <a:off x="850100" y="1442575"/>
            <a:ext cx="3841200" cy="24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Welcome &amp; Getting Started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a Data Grid?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Understanding the Parts of a Data Grid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/>
          <p:nvPr>
            <p:ph idx="1" type="body"/>
          </p:nvPr>
        </p:nvSpPr>
        <p:spPr>
          <a:xfrm>
            <a:off x="521725" y="813800"/>
            <a:ext cx="7299000" cy="3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FF"/>
                </a:solidFill>
              </a:rPr>
              <a:t>go to URL: </a:t>
            </a:r>
            <a:r>
              <a:rPr b="1"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districtname</a:t>
            </a:r>
            <a:r>
              <a:rPr b="1" lang="en" sz="1800">
                <a:solidFill>
                  <a:srgbClr val="0000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r>
              <a:rPr lang="en" sz="1800">
                <a:solidFill>
                  <a:srgbClr val="0000F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schooldata.net</a:t>
            </a:r>
            <a:r>
              <a:rPr lang="en" sz="1800">
                <a:solidFill>
                  <a:srgbClr val="0000FF"/>
                </a:solidFill>
              </a:rPr>
              <a:t>/connect/#/</a:t>
            </a:r>
            <a:r>
              <a:rPr b="1" lang="en" sz="1800">
                <a:solidFill>
                  <a:srgbClr val="0000FF"/>
                </a:solidFill>
              </a:rPr>
              <a:t>student-data-grids</a:t>
            </a:r>
            <a:endParaRPr b="1" i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689" y="2141850"/>
            <a:ext cx="3017363" cy="2023069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4" name="Google Shape;25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919" y="2046806"/>
            <a:ext cx="5038424" cy="22652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5" name="Google Shape;255;p31"/>
          <p:cNvSpPr txBox="1"/>
          <p:nvPr/>
        </p:nvSpPr>
        <p:spPr>
          <a:xfrm>
            <a:off x="299288" y="329719"/>
            <a:ext cx="6797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Site Navigation</a:t>
            </a:r>
            <a:endParaRPr b="1" sz="1700"/>
          </a:p>
        </p:txBody>
      </p:sp>
      <p:sp>
        <p:nvSpPr>
          <p:cNvPr id="256" name="Google Shape;256;p31"/>
          <p:cNvSpPr txBox="1"/>
          <p:nvPr/>
        </p:nvSpPr>
        <p:spPr>
          <a:xfrm>
            <a:off x="2898431" y="746400"/>
            <a:ext cx="3072900" cy="10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rPr>
              <a:t>Click the </a:t>
            </a:r>
            <a:r>
              <a:rPr b="1" lang="en" sz="16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rPr>
              <a:t>Site Navigation</a:t>
            </a:r>
            <a:r>
              <a:rPr lang="en" sz="16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rPr>
              <a:t> to start.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Dashboards and Distributions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then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Data Grids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then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</a:t>
            </a:r>
            <a:r>
              <a:rPr lang="en" sz="16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rgbClr val="3236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31"/>
          <p:cNvCxnSpPr/>
          <p:nvPr/>
        </p:nvCxnSpPr>
        <p:spPr>
          <a:xfrm flipH="1">
            <a:off x="1212019" y="1757850"/>
            <a:ext cx="2432100" cy="1452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31"/>
          <p:cNvCxnSpPr/>
          <p:nvPr/>
        </p:nvCxnSpPr>
        <p:spPr>
          <a:xfrm flipH="1">
            <a:off x="1814194" y="1765875"/>
            <a:ext cx="1821900" cy="2175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Group 10202@2x.png" id="259" name="Google Shape;259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7708" y="150453"/>
            <a:ext cx="767512" cy="76751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/>
          <p:nvPr/>
        </p:nvSpPr>
        <p:spPr>
          <a:xfrm>
            <a:off x="5971481" y="2487413"/>
            <a:ext cx="1470300" cy="349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61" name="Google Shape;261;p31"/>
          <p:cNvSpPr txBox="1"/>
          <p:nvPr/>
        </p:nvSpPr>
        <p:spPr>
          <a:xfrm>
            <a:off x="6208500" y="1071131"/>
            <a:ext cx="2579400" cy="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rPr>
              <a:t>If you are already in the </a:t>
            </a:r>
            <a:r>
              <a:rPr b="1" lang="en" sz="17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rPr>
              <a:t>DD bundle</a:t>
            </a:r>
            <a:r>
              <a:rPr lang="en" sz="17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rPr>
              <a:t>, click the app name to open a bundle list.</a:t>
            </a:r>
            <a:endParaRPr sz="1700">
              <a:solidFill>
                <a:srgbClr val="3236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31"/>
          <p:cNvCxnSpPr>
            <a:stCxn id="260" idx="2"/>
          </p:cNvCxnSpPr>
          <p:nvPr/>
        </p:nvCxnSpPr>
        <p:spPr>
          <a:xfrm>
            <a:off x="6706631" y="2836613"/>
            <a:ext cx="845400" cy="1023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3" name="Google Shape;26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919" y="1178794"/>
            <a:ext cx="2432025" cy="579054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>
            <p:ph type="title"/>
          </p:nvPr>
        </p:nvSpPr>
        <p:spPr>
          <a:xfrm>
            <a:off x="1964175" y="2206800"/>
            <a:ext cx="5276700" cy="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Data Grid?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>
            <p:ph idx="2" type="body"/>
          </p:nvPr>
        </p:nvSpPr>
        <p:spPr>
          <a:xfrm>
            <a:off x="4009825" y="1232675"/>
            <a:ext cx="4636800" cy="33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Collection of data points about students defined by the user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Table/Spreadsheet: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</a:t>
            </a:r>
            <a:r>
              <a:rPr lang="en" sz="1600"/>
              <a:t>urface on a </a:t>
            </a:r>
            <a:r>
              <a:rPr b="1" lang="en" sz="1600"/>
              <a:t>Homeroom Dashboard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Accessed in the Student Data Grid Application by other users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Distributed to user inboxes securely as needed or on a scheduled basis.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Combine disparate data points (e.g. demographics, assessment scores, attendance, grades, graduation requirements, discipline)</a:t>
            </a:r>
            <a:endParaRPr sz="1600"/>
          </a:p>
        </p:txBody>
      </p:sp>
      <p:sp>
        <p:nvSpPr>
          <p:cNvPr id="274" name="Google Shape;274;p33"/>
          <p:cNvSpPr txBox="1"/>
          <p:nvPr>
            <p:ph type="title"/>
          </p:nvPr>
        </p:nvSpPr>
        <p:spPr>
          <a:xfrm>
            <a:off x="3920050" y="527550"/>
            <a:ext cx="4636800" cy="440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Data Grid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50" y="682825"/>
            <a:ext cx="8807302" cy="3543975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/>
          <p:nvPr>
            <p:ph type="title"/>
          </p:nvPr>
        </p:nvSpPr>
        <p:spPr>
          <a:xfrm>
            <a:off x="1964175" y="2206800"/>
            <a:ext cx="5276700" cy="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of a Data Grid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/>
          <p:nvPr>
            <p:ph idx="1" type="subTitle"/>
          </p:nvPr>
        </p:nvSpPr>
        <p:spPr>
          <a:xfrm>
            <a:off x="1010578" y="3203829"/>
            <a:ext cx="2413500" cy="603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Dataset / Data Source</a:t>
            </a:r>
            <a:endParaRPr sz="1800"/>
          </a:p>
        </p:txBody>
      </p:sp>
      <p:sp>
        <p:nvSpPr>
          <p:cNvPr id="290" name="Google Shape;290;p36"/>
          <p:cNvSpPr txBox="1"/>
          <p:nvPr>
            <p:ph type="title"/>
          </p:nvPr>
        </p:nvSpPr>
        <p:spPr>
          <a:xfrm>
            <a:off x="3967200" y="250500"/>
            <a:ext cx="50493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" sz="1800"/>
              <a:t>Dataset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is where the data to be used in the columns is identified and filtered.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36"/>
          <p:cNvSpPr txBox="1"/>
          <p:nvPr>
            <p:ph idx="3" type="body"/>
          </p:nvPr>
        </p:nvSpPr>
        <p:spPr>
          <a:xfrm>
            <a:off x="4194700" y="1206050"/>
            <a:ext cx="4502700" cy="33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the Dataset to: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Select</a:t>
            </a:r>
            <a:r>
              <a:rPr lang="en" sz="1800"/>
              <a:t> data points and/or aggregate columns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Filter desired data records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Display data point records as multiple rows or as column sets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Ordinal order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Identify Default Column Header Groups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Edit, Clone or Delete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hool Data Connec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