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Lato"/>
      <p:regular r:id="rId20"/>
      <p:bold r:id="rId21"/>
      <p:italic r:id="rId22"/>
      <p:boldItalic r:id="rId23"/>
    </p:embeddedFont>
    <p:embeddedFont>
      <p:font typeface="Lato Black"/>
      <p:bold r:id="rId24"/>
      <p:boldItalic r:id="rId25"/>
    </p:embeddedFont>
    <p:embeddedFont>
      <p:font typeface="PT Sans"/>
      <p:regular r:id="rId26"/>
      <p:bold r:id="rId27"/>
      <p:italic r:id="rId28"/>
      <p:boldItalic r:id="rId29"/>
    </p:embeddedFont>
    <p:embeddedFont>
      <p:font typeface="Varela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LatoBlack-bold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TSans-regular.fntdata"/><Relationship Id="rId25" Type="http://schemas.openxmlformats.org/officeDocument/2006/relationships/font" Target="fonts/LatoBlack-boldItalic.fntdata"/><Relationship Id="rId28" Type="http://schemas.openxmlformats.org/officeDocument/2006/relationships/font" Target="fonts/PTSans-italic.fntdata"/><Relationship Id="rId27" Type="http://schemas.openxmlformats.org/officeDocument/2006/relationships/font" Target="fonts/PT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T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Varela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3741b8268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3741b8268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31d67857b1_0_5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31d67857b1_0_5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31d67857b1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31d67857b1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31d67857b1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31d67857b1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31d67857b1_0_5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31d67857b1_0_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31d67857b1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31d67857b1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31d67857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31d67857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1d67857b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1d67857b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1d67857b1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1d67857b1_0_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31d67857b1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31d67857b1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31d67857b1_0_4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31d67857b1_0_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V2 Student Data Grids do not port over to Connect, concept is the same but much more flexible and many more pre-configured data sets to choose from in Connect.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31d67857b1_0_6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31d67857b1_0_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1d67857b1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31d67857b1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31d67857b1_0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31d67857b1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0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jpg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jpg"/><Relationship Id="rId3" Type="http://schemas.openxmlformats.org/officeDocument/2006/relationships/image" Target="../media/image26.jpg"/><Relationship Id="rId4" Type="http://schemas.openxmlformats.org/officeDocument/2006/relationships/image" Target="../media/image29.jpg"/><Relationship Id="rId5" Type="http://schemas.openxmlformats.org/officeDocument/2006/relationships/image" Target="../media/image28.jpg"/><Relationship Id="rId6" Type="http://schemas.openxmlformats.org/officeDocument/2006/relationships/image" Target="../media/image45.jpg"/><Relationship Id="rId7" Type="http://schemas.openxmlformats.org/officeDocument/2006/relationships/image" Target="../media/image3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3.png"/><Relationship Id="rId3" Type="http://schemas.openxmlformats.org/officeDocument/2006/relationships/image" Target="../media/image35.png"/><Relationship Id="rId4" Type="http://schemas.openxmlformats.org/officeDocument/2006/relationships/image" Target="../media/image3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1.png"/><Relationship Id="rId4" Type="http://schemas.openxmlformats.org/officeDocument/2006/relationships/image" Target="../media/image16.png"/><Relationship Id="rId5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9.jpg"/><Relationship Id="rId4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9.jp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4.jpg"/><Relationship Id="rId4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2.png"/><Relationship Id="rId3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jpg"/><Relationship Id="rId3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59.png"/><Relationship Id="rId5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Relationship Id="rId6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8.png"/><Relationship Id="rId6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27.png"/><Relationship Id="rId5" Type="http://schemas.openxmlformats.org/officeDocument/2006/relationships/image" Target="../media/image53.png"/><Relationship Id="rId6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26" name="Google Shape;226;p27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7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28" name="Google Shape;228;p27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9" name="Google Shape;229;p27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0" name="Google Shape;230;p27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27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2" name="Google Shape;232;p27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7.png"/><Relationship Id="rId4" Type="http://schemas.openxmlformats.org/officeDocument/2006/relationships/image" Target="../media/image5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2.png"/><Relationship Id="rId4" Type="http://schemas.openxmlformats.org/officeDocument/2006/relationships/hyperlink" Target="https://docs.google.com/spreadsheets/d/1RO-StCZOzKJbbGVPDN8zFT2XfuRtVuGP/edit?usp=sharing&amp;ouid=102810297386012876249&amp;rtpof=true&amp;sd=tru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istrictname.schooldata.net/v3" TargetMode="External"/><Relationship Id="rId4" Type="http://schemas.openxmlformats.org/officeDocument/2006/relationships/hyperlink" Target="http://districtname.schooldata.net/v3" TargetMode="External"/><Relationship Id="rId5" Type="http://schemas.openxmlformats.org/officeDocument/2006/relationships/hyperlink" Target="http://districtname.schooldata.net/v3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7.png"/><Relationship Id="rId4" Type="http://schemas.openxmlformats.org/officeDocument/2006/relationships/image" Target="../media/image54.png"/><Relationship Id="rId5" Type="http://schemas.openxmlformats.org/officeDocument/2006/relationships/image" Target="../media/image43.png"/><Relationship Id="rId6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Connect Student Data Grids Basics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00" y="1154600"/>
            <a:ext cx="8449776" cy="3288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7" name="Google Shape;297;p37"/>
          <p:cNvSpPr txBox="1"/>
          <p:nvPr>
            <p:ph idx="1" type="body"/>
          </p:nvPr>
        </p:nvSpPr>
        <p:spPr>
          <a:xfrm>
            <a:off x="4283175" y="2491925"/>
            <a:ext cx="2483100" cy="549900"/>
          </a:xfrm>
          <a:prstGeom prst="rect">
            <a:avLst/>
          </a:prstGeom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Columns linked to display  with the dataset</a:t>
            </a:r>
            <a:endParaRPr/>
          </a:p>
        </p:txBody>
      </p:sp>
      <p:cxnSp>
        <p:nvCxnSpPr>
          <p:cNvPr id="298" name="Google Shape;298;p37"/>
          <p:cNvCxnSpPr>
            <a:stCxn id="297" idx="3"/>
          </p:cNvCxnSpPr>
          <p:nvPr/>
        </p:nvCxnSpPr>
        <p:spPr>
          <a:xfrm>
            <a:off x="6766275" y="2766875"/>
            <a:ext cx="558900" cy="363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9" name="Google Shape;299;p37"/>
          <p:cNvSpPr txBox="1"/>
          <p:nvPr/>
        </p:nvSpPr>
        <p:spPr>
          <a:xfrm>
            <a:off x="4283175" y="1729250"/>
            <a:ext cx="922500" cy="603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Dataset Added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00" name="Google Shape;300;p37"/>
          <p:cNvCxnSpPr>
            <a:stCxn id="299" idx="1"/>
          </p:cNvCxnSpPr>
          <p:nvPr/>
        </p:nvCxnSpPr>
        <p:spPr>
          <a:xfrm flipH="1">
            <a:off x="3963975" y="2030750"/>
            <a:ext cx="319200" cy="257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1" name="Google Shape;301;p37"/>
          <p:cNvSpPr txBox="1"/>
          <p:nvPr/>
        </p:nvSpPr>
        <p:spPr>
          <a:xfrm>
            <a:off x="603025" y="443400"/>
            <a:ext cx="31482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Dataset/Data Source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"/>
          <p:cNvSpPr txBox="1"/>
          <p:nvPr>
            <p:ph idx="3" type="body"/>
          </p:nvPr>
        </p:nvSpPr>
        <p:spPr>
          <a:xfrm>
            <a:off x="807325" y="1383425"/>
            <a:ext cx="4402800" cy="28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Column Tables display any data point and/or aggregate column linked to the dataset above it.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Using the Column Tables: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In cell editing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Column Header Titles</a:t>
            </a:r>
            <a:r>
              <a:rPr lang="en" sz="1600">
                <a:solidFill>
                  <a:schemeClr val="dk1"/>
                </a:solidFill>
              </a:rPr>
              <a:t> can be relabeled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Order/Direction the columns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Click the </a:t>
            </a:r>
            <a:r>
              <a:rPr b="1" lang="en" sz="1600">
                <a:solidFill>
                  <a:schemeClr val="dk1"/>
                </a:solidFill>
              </a:rPr>
              <a:t>Row Action Gear</a:t>
            </a:r>
            <a:r>
              <a:rPr lang="en" sz="1600">
                <a:solidFill>
                  <a:schemeClr val="dk1"/>
                </a:solidFill>
              </a:rPr>
              <a:t> to </a:t>
            </a:r>
            <a:r>
              <a:rPr b="1" lang="en" sz="1600">
                <a:solidFill>
                  <a:schemeClr val="dk1"/>
                </a:solidFill>
              </a:rPr>
              <a:t>Edit, Configure, Remove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7" name="Google Shape;307;p38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Column Tables</a:t>
            </a:r>
            <a:endParaRPr/>
          </a:p>
        </p:txBody>
      </p:sp>
      <p:sp>
        <p:nvSpPr>
          <p:cNvPr id="308" name="Google Shape;308;p38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Column Tables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00" y="328700"/>
            <a:ext cx="6955527" cy="282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5850" y="2447550"/>
            <a:ext cx="6263526" cy="216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5" name="Google Shape;315;p39"/>
          <p:cNvCxnSpPr/>
          <p:nvPr/>
        </p:nvCxnSpPr>
        <p:spPr>
          <a:xfrm>
            <a:off x="2589475" y="1525325"/>
            <a:ext cx="1782600" cy="1631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6" name="Google Shape;316;p39"/>
          <p:cNvSpPr txBox="1"/>
          <p:nvPr/>
        </p:nvSpPr>
        <p:spPr>
          <a:xfrm>
            <a:off x="399050" y="2988625"/>
            <a:ext cx="1383600" cy="33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Dataset Added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7" name="Google Shape;317;p39"/>
          <p:cNvCxnSpPr>
            <a:stCxn id="316" idx="3"/>
          </p:cNvCxnSpPr>
          <p:nvPr/>
        </p:nvCxnSpPr>
        <p:spPr>
          <a:xfrm>
            <a:off x="1782650" y="3157075"/>
            <a:ext cx="913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8" name="Google Shape;318;p39"/>
          <p:cNvCxnSpPr/>
          <p:nvPr/>
        </p:nvCxnSpPr>
        <p:spPr>
          <a:xfrm flipH="1">
            <a:off x="5117100" y="1560775"/>
            <a:ext cx="26400" cy="123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9" name="Google Shape;319;p39"/>
          <p:cNvSpPr txBox="1"/>
          <p:nvPr/>
        </p:nvSpPr>
        <p:spPr>
          <a:xfrm>
            <a:off x="399050" y="3804425"/>
            <a:ext cx="2092800" cy="620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Columns linked to display with the Dataset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20" name="Google Shape;320;p39"/>
          <p:cNvCxnSpPr>
            <a:stCxn id="319" idx="3"/>
          </p:cNvCxnSpPr>
          <p:nvPr/>
        </p:nvCxnSpPr>
        <p:spPr>
          <a:xfrm>
            <a:off x="2491850" y="4114775"/>
            <a:ext cx="408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1" name="Google Shape;321;p39"/>
          <p:cNvCxnSpPr/>
          <p:nvPr/>
        </p:nvCxnSpPr>
        <p:spPr>
          <a:xfrm>
            <a:off x="2367775" y="2536275"/>
            <a:ext cx="949200" cy="1037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2" name="Google Shape;322;p39"/>
          <p:cNvSpPr txBox="1"/>
          <p:nvPr/>
        </p:nvSpPr>
        <p:spPr>
          <a:xfrm>
            <a:off x="629550" y="647375"/>
            <a:ext cx="4629300" cy="399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Data Point type columns are added from the Details tab.</a:t>
            </a:r>
            <a:endParaRPr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3" name="Google Shape;323;p39"/>
          <p:cNvSpPr txBox="1"/>
          <p:nvPr/>
        </p:nvSpPr>
        <p:spPr>
          <a:xfrm>
            <a:off x="2837775" y="150750"/>
            <a:ext cx="27579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Simple Example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700" y="798100"/>
            <a:ext cx="6881975" cy="2536300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29" name="Google Shape;32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5625" y="2970800"/>
            <a:ext cx="5662476" cy="1635475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330" name="Google Shape;330;p40"/>
          <p:cNvCxnSpPr/>
          <p:nvPr/>
        </p:nvCxnSpPr>
        <p:spPr>
          <a:xfrm>
            <a:off x="2527400" y="3325550"/>
            <a:ext cx="993300" cy="700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1" name="Google Shape;331;p40"/>
          <p:cNvSpPr txBox="1"/>
          <p:nvPr/>
        </p:nvSpPr>
        <p:spPr>
          <a:xfrm>
            <a:off x="381300" y="4097125"/>
            <a:ext cx="2092800" cy="620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Columns linked to display with the Dataset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32" name="Google Shape;332;p40"/>
          <p:cNvCxnSpPr>
            <a:stCxn id="331" idx="3"/>
          </p:cNvCxnSpPr>
          <p:nvPr/>
        </p:nvCxnSpPr>
        <p:spPr>
          <a:xfrm flipH="1" rot="10800000">
            <a:off x="2474100" y="4394275"/>
            <a:ext cx="731400" cy="1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3" name="Google Shape;333;p40"/>
          <p:cNvSpPr txBox="1"/>
          <p:nvPr/>
        </p:nvSpPr>
        <p:spPr>
          <a:xfrm>
            <a:off x="603000" y="3547313"/>
            <a:ext cx="1383600" cy="33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Dataset Added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34" name="Google Shape;334;p40"/>
          <p:cNvCxnSpPr>
            <a:stCxn id="333" idx="3"/>
          </p:cNvCxnSpPr>
          <p:nvPr/>
        </p:nvCxnSpPr>
        <p:spPr>
          <a:xfrm flipH="1" rot="10800000">
            <a:off x="1986600" y="3476363"/>
            <a:ext cx="1134900" cy="23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5" name="Google Shape;335;p40"/>
          <p:cNvSpPr txBox="1"/>
          <p:nvPr/>
        </p:nvSpPr>
        <p:spPr>
          <a:xfrm>
            <a:off x="6358425" y="1117375"/>
            <a:ext cx="2571600" cy="171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Multiple Tabs: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Aggregates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: Add Aggregate type columns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Tab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with same name as dataset for filtering data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Row Selector: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Manages multiple records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36" name="Google Shape;336;p40"/>
          <p:cNvCxnSpPr/>
          <p:nvPr/>
        </p:nvCxnSpPr>
        <p:spPr>
          <a:xfrm rot="10800000">
            <a:off x="3547250" y="1330375"/>
            <a:ext cx="2802300" cy="2925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7" name="Google Shape;337;p40"/>
          <p:cNvSpPr txBox="1"/>
          <p:nvPr/>
        </p:nvSpPr>
        <p:spPr>
          <a:xfrm>
            <a:off x="3006225" y="177375"/>
            <a:ext cx="33522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"/>
                <a:ea typeface="Lato"/>
                <a:cs typeface="Lato"/>
                <a:sym typeface="Lato"/>
              </a:rPr>
              <a:t>Complex Example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1"/>
          <p:cNvSpPr txBox="1"/>
          <p:nvPr>
            <p:ph type="title"/>
          </p:nvPr>
        </p:nvSpPr>
        <p:spPr>
          <a:xfrm>
            <a:off x="592500" y="403575"/>
            <a:ext cx="53049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Data Grid Column Options</a:t>
            </a:r>
            <a:endParaRPr/>
          </a:p>
        </p:txBody>
      </p:sp>
      <p:sp>
        <p:nvSpPr>
          <p:cNvPr id="343" name="Google Shape;343;p41"/>
          <p:cNvSpPr txBox="1"/>
          <p:nvPr>
            <p:ph idx="1" type="body"/>
          </p:nvPr>
        </p:nvSpPr>
        <p:spPr>
          <a:xfrm>
            <a:off x="790675" y="1214925"/>
            <a:ext cx="27300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 Categories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57 Data Sources/Sets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1,300 Data Columns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</a:t>
            </a:r>
            <a:endParaRPr sz="1300"/>
          </a:p>
        </p:txBody>
      </p:sp>
      <p:pic>
        <p:nvPicPr>
          <p:cNvPr id="344" name="Google Shape;344;p41"/>
          <p:cNvPicPr preferRelativeResize="0"/>
          <p:nvPr/>
        </p:nvPicPr>
        <p:blipFill rotWithShape="1">
          <a:blip r:embed="rId3">
            <a:alphaModFix/>
          </a:blip>
          <a:srcRect b="0" l="773" r="0" t="0"/>
          <a:stretch/>
        </p:blipFill>
        <p:spPr>
          <a:xfrm>
            <a:off x="1400825" y="2216925"/>
            <a:ext cx="6342350" cy="2158300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45" name="Google Shape;345;p41"/>
          <p:cNvSpPr txBox="1"/>
          <p:nvPr/>
        </p:nvSpPr>
        <p:spPr>
          <a:xfrm>
            <a:off x="4060350" y="1374525"/>
            <a:ext cx="3592800" cy="52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 to spreadsheet with columns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 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idx="1" type="body"/>
          </p:nvPr>
        </p:nvSpPr>
        <p:spPr>
          <a:xfrm>
            <a:off x="850100" y="1442575"/>
            <a:ext cx="3841200" cy="24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Welcome &amp; Getting Started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a Data Grid?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Understanding the Parts of a Data Grid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FF"/>
                </a:solidFill>
              </a:rPr>
              <a:t>go to URL: </a:t>
            </a:r>
            <a:r>
              <a:rPr b="1" lang="en" sz="18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districtname</a:t>
            </a:r>
            <a:r>
              <a:rPr b="1" lang="en" sz="1800">
                <a:solidFill>
                  <a:srgbClr val="0000FF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</a:t>
            </a:r>
            <a:r>
              <a:rPr lang="en" sz="1800">
                <a:solidFill>
                  <a:srgbClr val="0000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schooldata.net</a:t>
            </a:r>
            <a:r>
              <a:rPr lang="en" sz="1800">
                <a:solidFill>
                  <a:srgbClr val="0000FF"/>
                </a:solidFill>
              </a:rPr>
              <a:t>/connect/#/</a:t>
            </a:r>
            <a:r>
              <a:rPr b="1" lang="en" sz="1800">
                <a:solidFill>
                  <a:srgbClr val="0000FF"/>
                </a:solidFill>
              </a:rPr>
              <a:t>student-data-grids</a:t>
            </a:r>
            <a:endParaRPr b="1" i="1" sz="12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6689" y="2141850"/>
            <a:ext cx="3017363" cy="2023069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4" name="Google Shape;25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919" y="2046806"/>
            <a:ext cx="5038424" cy="226526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5" name="Google Shape;255;p31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b="1" sz="1700"/>
          </a:p>
        </p:txBody>
      </p:sp>
      <p:sp>
        <p:nvSpPr>
          <p:cNvPr id="256" name="Google Shape;256;p31"/>
          <p:cNvSpPr txBox="1"/>
          <p:nvPr/>
        </p:nvSpPr>
        <p:spPr>
          <a:xfrm>
            <a:off x="2898431" y="746400"/>
            <a:ext cx="3072900" cy="10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Click the </a:t>
            </a:r>
            <a:r>
              <a:rPr b="1"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Site Navigation</a:t>
            </a: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 to start.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Dashboards and Distributions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Data Grids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</a:t>
            </a: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7" name="Google Shape;257;p31"/>
          <p:cNvCxnSpPr/>
          <p:nvPr/>
        </p:nvCxnSpPr>
        <p:spPr>
          <a:xfrm flipH="1">
            <a:off x="1212019" y="1757850"/>
            <a:ext cx="2432100" cy="1452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8" name="Google Shape;258;p31"/>
          <p:cNvCxnSpPr/>
          <p:nvPr/>
        </p:nvCxnSpPr>
        <p:spPr>
          <a:xfrm flipH="1">
            <a:off x="1814194" y="1765875"/>
            <a:ext cx="1821900" cy="2175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Group 10202@2x.png" id="259" name="Google Shape;259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7708" y="150453"/>
            <a:ext cx="767512" cy="76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1"/>
          <p:cNvSpPr/>
          <p:nvPr/>
        </p:nvSpPr>
        <p:spPr>
          <a:xfrm>
            <a:off x="5971481" y="2487413"/>
            <a:ext cx="1470300" cy="349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61" name="Google Shape;261;p31"/>
          <p:cNvSpPr txBox="1"/>
          <p:nvPr/>
        </p:nvSpPr>
        <p:spPr>
          <a:xfrm>
            <a:off x="6208500" y="1071131"/>
            <a:ext cx="25794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If you are already in the </a:t>
            </a:r>
            <a:r>
              <a:rPr b="1"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DD bundle</a:t>
            </a:r>
            <a:r>
              <a:rPr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, click the app name to open a bundle list.</a:t>
            </a:r>
            <a:endParaRPr sz="17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31"/>
          <p:cNvCxnSpPr>
            <a:stCxn id="260" idx="2"/>
          </p:cNvCxnSpPr>
          <p:nvPr/>
        </p:nvCxnSpPr>
        <p:spPr>
          <a:xfrm>
            <a:off x="6706631" y="2836613"/>
            <a:ext cx="845400" cy="1023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3" name="Google Shape;26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919" y="1178794"/>
            <a:ext cx="2432025" cy="57905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Data Grid?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 txBox="1"/>
          <p:nvPr>
            <p:ph idx="2" type="body"/>
          </p:nvPr>
        </p:nvSpPr>
        <p:spPr>
          <a:xfrm>
            <a:off x="4009825" y="1232675"/>
            <a:ext cx="4636800" cy="33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Collection of data points about students defined by the user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Table/Spreadsheet:</a:t>
            </a:r>
            <a:endParaRPr b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</a:t>
            </a:r>
            <a:r>
              <a:rPr lang="en" sz="1600"/>
              <a:t>urface on a </a:t>
            </a:r>
            <a:r>
              <a:rPr b="1" lang="en" sz="1600"/>
              <a:t>Homeroom Dashboard</a:t>
            </a:r>
            <a:endParaRPr b="1"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Accessed in the Student Data Grid Application by other users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Distributed to user inboxes securely as needed or on a scheduled basis.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Combine disparate data points (e.g. demographics, assessment scores, attendance, grades, graduation requirements, discipline)</a:t>
            </a:r>
            <a:endParaRPr sz="1600"/>
          </a:p>
        </p:txBody>
      </p:sp>
      <p:sp>
        <p:nvSpPr>
          <p:cNvPr id="274" name="Google Shape;274;p33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Data Grid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50" y="682825"/>
            <a:ext cx="8807302" cy="3543975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Parts of a Data Grid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6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Dataset / Data Source</a:t>
            </a:r>
            <a:endParaRPr sz="1800"/>
          </a:p>
        </p:txBody>
      </p:sp>
      <p:sp>
        <p:nvSpPr>
          <p:cNvPr id="290" name="Google Shape;290;p36"/>
          <p:cNvSpPr txBox="1"/>
          <p:nvPr>
            <p:ph type="title"/>
          </p:nvPr>
        </p:nvSpPr>
        <p:spPr>
          <a:xfrm>
            <a:off x="3967200" y="250500"/>
            <a:ext cx="5049300" cy="7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" sz="1800"/>
              <a:t>Dataset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is where the data to be used in the columns is identified and filtered.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1" name="Google Shape;291;p36"/>
          <p:cNvSpPr txBox="1"/>
          <p:nvPr>
            <p:ph idx="3" type="body"/>
          </p:nvPr>
        </p:nvSpPr>
        <p:spPr>
          <a:xfrm>
            <a:off x="4194700" y="1206050"/>
            <a:ext cx="4502700" cy="33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Use the Dataset to: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Select</a:t>
            </a:r>
            <a:r>
              <a:rPr lang="en" sz="1800"/>
              <a:t> data points and/or aggregate columns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Filter desired data records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Display data point records as multiple rows or as column sets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Ordinal order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Identify Default Column Header Groups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Edit, Clone or Delete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