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Lato"/>
      <p:regular r:id="rId28"/>
      <p:bold r:id="rId29"/>
      <p:italic r:id="rId30"/>
      <p:boldItalic r:id="rId31"/>
    </p:embeddedFont>
    <p:embeddedFont>
      <p:font typeface="Lato Black"/>
      <p:bold r:id="rId32"/>
      <p:boldItalic r:id="rId33"/>
    </p:embeddedFont>
    <p:embeddedFont>
      <p:font typeface="PT Sans"/>
      <p:regular r:id="rId34"/>
      <p:bold r:id="rId35"/>
      <p:italic r:id="rId36"/>
      <p:boldItalic r:id="rId37"/>
    </p:embeddedFont>
    <p:embeddedFont>
      <p:font typeface="Varela"/>
      <p:regular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Teri Larew"/>
  <p:cmAuthor clrIdx="1" id="1" initials="" lastIdx="1" name="Debbie Tearle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Lato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5.xml"/><Relationship Id="rId33" Type="http://schemas.openxmlformats.org/officeDocument/2006/relationships/font" Target="fonts/LatoBlack-boldItalic.fntdata"/><Relationship Id="rId10" Type="http://schemas.openxmlformats.org/officeDocument/2006/relationships/slide" Target="slides/slide4.xml"/><Relationship Id="rId32" Type="http://schemas.openxmlformats.org/officeDocument/2006/relationships/font" Target="fonts/LatoBlack-bold.fntdata"/><Relationship Id="rId13" Type="http://schemas.openxmlformats.org/officeDocument/2006/relationships/slide" Target="slides/slide7.xml"/><Relationship Id="rId35" Type="http://schemas.openxmlformats.org/officeDocument/2006/relationships/font" Target="fonts/PTSans-bold.fntdata"/><Relationship Id="rId12" Type="http://schemas.openxmlformats.org/officeDocument/2006/relationships/slide" Target="slides/slide6.xml"/><Relationship Id="rId34" Type="http://schemas.openxmlformats.org/officeDocument/2006/relationships/font" Target="fonts/PTSans-regular.fntdata"/><Relationship Id="rId15" Type="http://schemas.openxmlformats.org/officeDocument/2006/relationships/slide" Target="slides/slide9.xml"/><Relationship Id="rId37" Type="http://schemas.openxmlformats.org/officeDocument/2006/relationships/font" Target="fonts/PTSans-boldItalic.fntdata"/><Relationship Id="rId14" Type="http://schemas.openxmlformats.org/officeDocument/2006/relationships/slide" Target="slides/slide8.xml"/><Relationship Id="rId36" Type="http://schemas.openxmlformats.org/officeDocument/2006/relationships/font" Target="fonts/PTSans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Varela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5-02-26T23:49:08.893">
    <p:pos x="6000" y="0"/>
    <p:text>@debbie@schooldata.net  fixed see slide 15/16
_Reassigned to debbie@schooldata.net_</p:text>
  </p:cm>
  <p:cm authorId="1" idx="1" dt="2025-02-26T23:49:08.893">
    <p:pos x="6000" y="0"/>
    <p:text>you rock @teri.larew@schooldata.net , this is perfect!
_Reassigned to teri.larew@schooldata.net_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3741b8268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3741b8268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3219db10bb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3219db10bb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3219db10bb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3219db10bb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3219db10bb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3219db10bb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219db10bb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219db10bb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Currently, there is a bug to add from the calendar page, but on the delivery record there is a setting to Add Days.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3219db10bb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3219db10bb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3219db10bb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3219db10bb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32253ff71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32253ff71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3219db10bb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3219db10bb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in response to the missing option that was in V2 some users used to generate reports sent to themselves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3219db10bb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3219db10bb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3219db10bb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3219db10bb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do not have access and feel you need it, reach out to your District’s Homeroom Data Administrator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31d67857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31d67857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3219db10bb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3219db10bb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3219db10bb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3219db10bb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219db10bb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219db10bb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219db10bb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3219db10bb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Data Table present here is the same that is surfaced in Homeroom.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2240dd7b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32240dd7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219db10bb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219db10bb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32240dd7b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32240dd7b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32240dd7b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32240dd7b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3219db10bb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3219db10bb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70.png"/><Relationship Id="rId4" Type="http://schemas.openxmlformats.org/officeDocument/2006/relationships/image" Target="../media/image9.png"/><Relationship Id="rId5" Type="http://schemas.openxmlformats.org/officeDocument/2006/relationships/image" Target="../media/image5.png"/><Relationship Id="rId6" Type="http://schemas.openxmlformats.org/officeDocument/2006/relationships/image" Target="../media/image4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2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9.png"/><Relationship Id="rId4" Type="http://schemas.openxmlformats.org/officeDocument/2006/relationships/image" Target="../media/image28.png"/><Relationship Id="rId5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jpg"/><Relationship Id="rId3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32.jpg"/><Relationship Id="rId6" Type="http://schemas.openxmlformats.org/officeDocument/2006/relationships/image" Target="../media/image52.jpg"/><Relationship Id="rId7" Type="http://schemas.openxmlformats.org/officeDocument/2006/relationships/image" Target="../media/image3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8.png"/><Relationship Id="rId3" Type="http://schemas.openxmlformats.org/officeDocument/2006/relationships/image" Target="../media/image44.png"/><Relationship Id="rId4" Type="http://schemas.openxmlformats.org/officeDocument/2006/relationships/image" Target="../media/image3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60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4.jpg"/><Relationship Id="rId4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4.jpg"/><Relationship Id="rId4" Type="http://schemas.openxmlformats.org/officeDocument/2006/relationships/image" Target="../media/image5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8.jpg"/><Relationship Id="rId4" Type="http://schemas.openxmlformats.org/officeDocument/2006/relationships/image" Target="../media/image5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6.png"/><Relationship Id="rId3" Type="http://schemas.openxmlformats.org/officeDocument/2006/relationships/image" Target="../media/image5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jpg"/><Relationship Id="rId3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54.png"/><Relationship Id="rId5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1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20.png"/><Relationship Id="rId5" Type="http://schemas.openxmlformats.org/officeDocument/2006/relationships/image" Target="../media/image12.png"/><Relationship Id="rId6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40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png"/><Relationship Id="rId4" Type="http://schemas.openxmlformats.org/officeDocument/2006/relationships/image" Target="../media/image22.png"/><Relationship Id="rId5" Type="http://schemas.openxmlformats.org/officeDocument/2006/relationships/image" Target="../media/image53.png"/><Relationship Id="rId6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24" name="Google Shape;124;p14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26" name="Google Shape;126;p14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27" name="Google Shape;127;p14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32" name="Google Shape;13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37" name="Google Shape;137;p1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" name="Google Shape;149;p1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0" name="Google Shape;150;p17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5" name="Google Shape;155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8" name="Google Shape;168;p2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9" name="Google Shape;16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4" name="Google Shape;174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5" name="Google Shape;175;p22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2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2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3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3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3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3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5" name="Google Shape;1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2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00" name="Google Shape;200;p24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2" name="Google Shape;202;p2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5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11" name="Google Shape;211;p25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13" name="Google Shape;213;p25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5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9" name="Google Shape;219;p26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1" name="Google Shape;221;p26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2" name="Google Shape;222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26" name="Google Shape;226;p27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7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28" name="Google Shape;228;p27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9" name="Google Shape;229;p27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0" name="Google Shape;230;p27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1" name="Google Shape;231;p27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2" name="Google Shape;232;p27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33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png"/><Relationship Id="rId4" Type="http://schemas.openxmlformats.org/officeDocument/2006/relationships/image" Target="../media/image6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3.png"/><Relationship Id="rId4" Type="http://schemas.openxmlformats.org/officeDocument/2006/relationships/image" Target="../media/image5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4.png"/><Relationship Id="rId4" Type="http://schemas.openxmlformats.org/officeDocument/2006/relationships/image" Target="../media/image55.png"/><Relationship Id="rId5" Type="http://schemas.openxmlformats.org/officeDocument/2006/relationships/image" Target="../media/image5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4.png"/><Relationship Id="rId4" Type="http://schemas.openxmlformats.org/officeDocument/2006/relationships/image" Target="../media/image65.png"/><Relationship Id="rId5" Type="http://schemas.openxmlformats.org/officeDocument/2006/relationships/image" Target="../media/image5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3.png"/><Relationship Id="rId4" Type="http://schemas.openxmlformats.org/officeDocument/2006/relationships/image" Target="../media/image6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Relationship Id="rId3" Type="http://schemas.openxmlformats.org/officeDocument/2006/relationships/comments" Target="../comments/comment1.xml"/><Relationship Id="rId4" Type="http://schemas.openxmlformats.org/officeDocument/2006/relationships/image" Target="../media/image69.png"/><Relationship Id="rId5" Type="http://schemas.openxmlformats.org/officeDocument/2006/relationships/image" Target="../media/image6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2.png"/><Relationship Id="rId4" Type="http://schemas.openxmlformats.org/officeDocument/2006/relationships/image" Target="../media/image66.png"/><Relationship Id="rId5" Type="http://schemas.openxmlformats.org/officeDocument/2006/relationships/image" Target="../media/image7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7.png"/><Relationship Id="rId4" Type="http://schemas.openxmlformats.org/officeDocument/2006/relationships/image" Target="../media/image6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7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8.png"/><Relationship Id="rId4" Type="http://schemas.openxmlformats.org/officeDocument/2006/relationships/image" Target="../media/image5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5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/>
          <p:nvPr>
            <p:ph type="title"/>
          </p:nvPr>
        </p:nvSpPr>
        <p:spPr>
          <a:xfrm>
            <a:off x="678350" y="2837800"/>
            <a:ext cx="3055200" cy="13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Connect Student Data Grids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Using Data Grids</a:t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800" y="2385500"/>
            <a:ext cx="6743100" cy="2381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6" name="Google Shape;296;p37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Delivery Record</a:t>
            </a:r>
            <a:endParaRPr/>
          </a:p>
        </p:txBody>
      </p:sp>
      <p:sp>
        <p:nvSpPr>
          <p:cNvPr id="297" name="Google Shape;297;p37"/>
          <p:cNvSpPr txBox="1"/>
          <p:nvPr>
            <p:ph idx="1" type="body"/>
          </p:nvPr>
        </p:nvSpPr>
        <p:spPr>
          <a:xfrm>
            <a:off x="4518800" y="1024100"/>
            <a:ext cx="4380900" cy="341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Click the </a:t>
            </a:r>
            <a:r>
              <a:rPr b="1" lang="en"/>
              <a:t>Deliveries tab</a:t>
            </a:r>
            <a:endParaRPr b="1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Click </a:t>
            </a:r>
            <a:r>
              <a:rPr b="1" lang="en"/>
              <a:t>Add Record</a:t>
            </a:r>
            <a:endParaRPr b="1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Give the delivery record a </a:t>
            </a:r>
            <a:r>
              <a:rPr b="1" lang="en"/>
              <a:t>Label </a:t>
            </a:r>
            <a:r>
              <a:rPr lang="en"/>
              <a:t>(name) and </a:t>
            </a:r>
            <a:r>
              <a:rPr b="1" lang="en"/>
              <a:t>Save</a:t>
            </a:r>
            <a:endParaRPr b="1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the</a:t>
            </a:r>
            <a:r>
              <a:rPr b="1" lang="en"/>
              <a:t> Details tab: </a:t>
            </a:r>
            <a:endParaRPr b="1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Optional but recommended:</a:t>
            </a:r>
            <a:endParaRPr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Exported File Name </a:t>
            </a:r>
            <a:endParaRPr/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(do not enter a file extension)</a:t>
            </a:r>
            <a:endParaRPr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Email Subject </a:t>
            </a:r>
            <a:endParaRPr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Email Content (reminder of use)</a:t>
            </a:r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932" y="1203188"/>
            <a:ext cx="2874075" cy="9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/>
          <p:nvPr/>
        </p:nvSpPr>
        <p:spPr>
          <a:xfrm>
            <a:off x="461150" y="2873275"/>
            <a:ext cx="532200" cy="159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9650" y="1122425"/>
            <a:ext cx="6227124" cy="3196351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dash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5" name="Google Shape;305;p38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Additional Optional Areas</a:t>
            </a:r>
            <a:endParaRPr/>
          </a:p>
        </p:txBody>
      </p:sp>
      <p:sp>
        <p:nvSpPr>
          <p:cNvPr id="306" name="Google Shape;306;p38"/>
          <p:cNvSpPr txBox="1"/>
          <p:nvPr>
            <p:ph idx="1" type="body"/>
          </p:nvPr>
        </p:nvSpPr>
        <p:spPr>
          <a:xfrm>
            <a:off x="323775" y="1374550"/>
            <a:ext cx="2317200" cy="25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Multiple Data Grid Option</a:t>
            </a:r>
            <a:endParaRPr b="1" sz="16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Multiple District files</a:t>
            </a:r>
            <a:endParaRPr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Merge</a:t>
            </a:r>
            <a:endParaRPr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Combine</a:t>
            </a:r>
            <a:endParaRPr sz="14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Email </a:t>
            </a:r>
            <a:r>
              <a:rPr b="1" lang="en" sz="1600"/>
              <a:t>Override</a:t>
            </a:r>
            <a:endParaRPr b="1" sz="16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Testing</a:t>
            </a:r>
            <a:endParaRPr sz="1400"/>
          </a:p>
        </p:txBody>
      </p:sp>
      <p:pic>
        <p:nvPicPr>
          <p:cNvPr id="307" name="Google Shape;307;p38"/>
          <p:cNvPicPr preferRelativeResize="0"/>
          <p:nvPr/>
        </p:nvPicPr>
        <p:blipFill rotWithShape="1">
          <a:blip r:embed="rId4">
            <a:alphaModFix/>
          </a:blip>
          <a:srcRect b="9882" l="2609" r="21747" t="12543"/>
          <a:stretch/>
        </p:blipFill>
        <p:spPr>
          <a:xfrm>
            <a:off x="6289375" y="3059425"/>
            <a:ext cx="2621249" cy="932775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308" name="Google Shape;308;p38"/>
          <p:cNvSpPr/>
          <p:nvPr/>
        </p:nvSpPr>
        <p:spPr>
          <a:xfrm rot="5400000">
            <a:off x="7451650" y="1581100"/>
            <a:ext cx="296700" cy="2536200"/>
          </a:xfrm>
          <a:prstGeom prst="leftBrace">
            <a:avLst>
              <a:gd fmla="val 50000" name="adj1"/>
              <a:gd fmla="val 46877" name="adj2"/>
            </a:avLst>
          </a:prstGeom>
          <a:noFill/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8"/>
          <p:cNvSpPr/>
          <p:nvPr/>
        </p:nvSpPr>
        <p:spPr>
          <a:xfrm>
            <a:off x="2953075" y="1764750"/>
            <a:ext cx="629700" cy="177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8"/>
          <p:cNvSpPr/>
          <p:nvPr/>
        </p:nvSpPr>
        <p:spPr>
          <a:xfrm>
            <a:off x="7085625" y="2243625"/>
            <a:ext cx="1489800" cy="239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5338600" y="3254600"/>
            <a:ext cx="887100" cy="177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"/>
          <p:cNvSpPr txBox="1"/>
          <p:nvPr>
            <p:ph idx="1" type="body"/>
          </p:nvPr>
        </p:nvSpPr>
        <p:spPr>
          <a:xfrm>
            <a:off x="624200" y="283775"/>
            <a:ext cx="6567900" cy="6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Automated Delivery - Example Email Setup</a:t>
            </a:r>
            <a:endParaRPr b="1" sz="2400"/>
          </a:p>
        </p:txBody>
      </p:sp>
      <p:pic>
        <p:nvPicPr>
          <p:cNvPr id="317" name="Google Shape;317;p39"/>
          <p:cNvPicPr preferRelativeResize="0"/>
          <p:nvPr/>
        </p:nvPicPr>
        <p:blipFill rotWithShape="1">
          <a:blip r:embed="rId3">
            <a:alphaModFix/>
          </a:blip>
          <a:srcRect b="0" l="23029" r="0" t="25606"/>
          <a:stretch/>
        </p:blipFill>
        <p:spPr>
          <a:xfrm>
            <a:off x="290275" y="1042900"/>
            <a:ext cx="8480275" cy="25801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18" name="Google Shape;31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3011" y="2252600"/>
            <a:ext cx="2939613" cy="2296725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sp>
        <p:nvSpPr>
          <p:cNvPr id="319" name="Google Shape;319;p39"/>
          <p:cNvSpPr/>
          <p:nvPr/>
        </p:nvSpPr>
        <p:spPr>
          <a:xfrm>
            <a:off x="6030300" y="1339075"/>
            <a:ext cx="2598300" cy="505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0" name="Google Shape;320;p39"/>
          <p:cNvCxnSpPr/>
          <p:nvPr/>
        </p:nvCxnSpPr>
        <p:spPr>
          <a:xfrm>
            <a:off x="7329450" y="1844575"/>
            <a:ext cx="4500" cy="558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21" name="Google Shape;32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5400" y="3808388"/>
            <a:ext cx="3076575" cy="112395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sp>
        <p:nvSpPr>
          <p:cNvPr id="322" name="Google Shape;322;p39"/>
          <p:cNvSpPr/>
          <p:nvPr/>
        </p:nvSpPr>
        <p:spPr>
          <a:xfrm>
            <a:off x="736050" y="1906650"/>
            <a:ext cx="2456400" cy="505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3" name="Google Shape;323;p39"/>
          <p:cNvCxnSpPr/>
          <p:nvPr/>
        </p:nvCxnSpPr>
        <p:spPr>
          <a:xfrm>
            <a:off x="1791350" y="2483075"/>
            <a:ext cx="0" cy="1250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4" name="Google Shape;324;p39"/>
          <p:cNvSpPr/>
          <p:nvPr/>
        </p:nvSpPr>
        <p:spPr>
          <a:xfrm>
            <a:off x="736050" y="2412150"/>
            <a:ext cx="4860000" cy="984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5" name="Google Shape;325;p39"/>
          <p:cNvCxnSpPr/>
          <p:nvPr/>
        </p:nvCxnSpPr>
        <p:spPr>
          <a:xfrm>
            <a:off x="5631250" y="2687025"/>
            <a:ext cx="3903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0"/>
          <p:cNvSpPr txBox="1"/>
          <p:nvPr>
            <p:ph idx="1" type="body"/>
          </p:nvPr>
        </p:nvSpPr>
        <p:spPr>
          <a:xfrm>
            <a:off x="606450" y="851350"/>
            <a:ext cx="3206700" cy="99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Click the </a:t>
            </a:r>
            <a:r>
              <a:rPr b="1" lang="en" sz="1600"/>
              <a:t>Schedule tab</a:t>
            </a:r>
            <a:endParaRPr b="1"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Click a date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Select a time and </a:t>
            </a:r>
            <a:r>
              <a:rPr b="1" lang="en" sz="1600"/>
              <a:t>Save</a:t>
            </a:r>
            <a:r>
              <a:rPr lang="en" sz="1600"/>
              <a:t>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1" name="Google Shape;331;p40"/>
          <p:cNvPicPr preferRelativeResize="0"/>
          <p:nvPr/>
        </p:nvPicPr>
        <p:blipFill rotWithShape="1">
          <a:blip r:embed="rId3">
            <a:alphaModFix/>
          </a:blip>
          <a:srcRect b="21777" l="0" r="0" t="0"/>
          <a:stretch/>
        </p:blipFill>
        <p:spPr>
          <a:xfrm>
            <a:off x="487700" y="2153550"/>
            <a:ext cx="6031175" cy="2764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32" name="Google Shape;33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8450" y="266050"/>
            <a:ext cx="4953649" cy="24514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sp>
        <p:nvSpPr>
          <p:cNvPr id="333" name="Google Shape;333;p40"/>
          <p:cNvSpPr/>
          <p:nvPr/>
        </p:nvSpPr>
        <p:spPr>
          <a:xfrm>
            <a:off x="1277000" y="2190425"/>
            <a:ext cx="727200" cy="204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4" name="Google Shape;33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22321" y="3263475"/>
            <a:ext cx="1099350" cy="1099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5" name="Google Shape;335;p40"/>
          <p:cNvCxnSpPr/>
          <p:nvPr/>
        </p:nvCxnSpPr>
        <p:spPr>
          <a:xfrm flipH="1" rot="10800000">
            <a:off x="4948400" y="2829075"/>
            <a:ext cx="408000" cy="7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6" name="Google Shape;336;p40"/>
          <p:cNvSpPr txBox="1"/>
          <p:nvPr/>
        </p:nvSpPr>
        <p:spPr>
          <a:xfrm>
            <a:off x="328125" y="203975"/>
            <a:ext cx="510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Schedule Deliveries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375" y="1033825"/>
            <a:ext cx="7629475" cy="35425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42" name="Google Shape;342;p41"/>
          <p:cNvSpPr txBox="1"/>
          <p:nvPr>
            <p:ph idx="1" type="body"/>
          </p:nvPr>
        </p:nvSpPr>
        <p:spPr>
          <a:xfrm>
            <a:off x="4668350" y="479125"/>
            <a:ext cx="3304200" cy="142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</a:t>
            </a:r>
            <a:r>
              <a:rPr b="1" lang="en"/>
              <a:t>Recipient tab</a:t>
            </a:r>
            <a:endParaRPr b="1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Select a </a:t>
            </a:r>
            <a:r>
              <a:rPr b="1" lang="en"/>
              <a:t>Recipient Type</a:t>
            </a:r>
            <a:endParaRPr b="1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Fill in the required field 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(dependent on the type selected)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</a:t>
            </a:r>
            <a:r>
              <a:rPr b="1" lang="en"/>
              <a:t>Save</a:t>
            </a:r>
            <a:endParaRPr b="1"/>
          </a:p>
        </p:txBody>
      </p:sp>
      <p:sp>
        <p:nvSpPr>
          <p:cNvPr id="343" name="Google Shape;343;p41"/>
          <p:cNvSpPr/>
          <p:nvPr/>
        </p:nvSpPr>
        <p:spPr>
          <a:xfrm>
            <a:off x="1835700" y="1033825"/>
            <a:ext cx="744900" cy="195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41"/>
          <p:cNvSpPr/>
          <p:nvPr/>
        </p:nvSpPr>
        <p:spPr>
          <a:xfrm>
            <a:off x="594150" y="1853450"/>
            <a:ext cx="1019700" cy="292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41"/>
          <p:cNvSpPr/>
          <p:nvPr/>
        </p:nvSpPr>
        <p:spPr>
          <a:xfrm>
            <a:off x="2376650" y="2944200"/>
            <a:ext cx="5595900" cy="14277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41"/>
          <p:cNvSpPr txBox="1"/>
          <p:nvPr/>
        </p:nvSpPr>
        <p:spPr>
          <a:xfrm>
            <a:off x="656250" y="283775"/>
            <a:ext cx="33786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Select a Recipient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42"/>
          <p:cNvPicPr preferRelativeResize="0"/>
          <p:nvPr/>
        </p:nvPicPr>
        <p:blipFill rotWithShape="1">
          <a:blip r:embed="rId3">
            <a:alphaModFix/>
          </a:blip>
          <a:srcRect b="2733" l="0" r="0" t="0"/>
          <a:stretch/>
        </p:blipFill>
        <p:spPr>
          <a:xfrm>
            <a:off x="295950" y="1809075"/>
            <a:ext cx="7809501" cy="2808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52" name="Google Shape;352;p42"/>
          <p:cNvSpPr txBox="1"/>
          <p:nvPr>
            <p:ph idx="1" type="body"/>
          </p:nvPr>
        </p:nvSpPr>
        <p:spPr>
          <a:xfrm>
            <a:off x="195100" y="177875"/>
            <a:ext cx="5517600" cy="21012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Testing:</a:t>
            </a:r>
            <a:endParaRPr b="1" sz="16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</a:t>
            </a:r>
            <a:r>
              <a:rPr b="1" lang="en"/>
              <a:t>Recipients Setup</a:t>
            </a:r>
            <a:r>
              <a:rPr lang="en"/>
              <a:t>, close the delivery record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</a:t>
            </a:r>
            <a:r>
              <a:rPr b="1" lang="en"/>
              <a:t>Row Actions Gear</a:t>
            </a:r>
            <a:r>
              <a:rPr lang="en"/>
              <a:t> and choose</a:t>
            </a:r>
            <a:r>
              <a:rPr b="1" lang="en"/>
              <a:t> Run Now</a:t>
            </a:r>
            <a:endParaRPr b="1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Enter YOUR email in the Email Override.  </a:t>
            </a:r>
            <a:endParaRPr b="1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Note: If you do not it will send to all recipients!</a:t>
            </a:r>
            <a:endParaRPr b="1">
              <a:solidFill>
                <a:srgbClr val="FF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Click Save.</a:t>
            </a:r>
            <a:endParaRPr b="1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 Data Delivery Validation Package will be send to your email. 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Click the Download Now button to download the file.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3" name="Google Shape;353;p42"/>
          <p:cNvSpPr/>
          <p:nvPr/>
        </p:nvSpPr>
        <p:spPr>
          <a:xfrm>
            <a:off x="7330550" y="2279100"/>
            <a:ext cx="774900" cy="257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42"/>
          <p:cNvSpPr/>
          <p:nvPr/>
        </p:nvSpPr>
        <p:spPr>
          <a:xfrm>
            <a:off x="7396050" y="3405400"/>
            <a:ext cx="204000" cy="168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42"/>
          <p:cNvSpPr/>
          <p:nvPr/>
        </p:nvSpPr>
        <p:spPr>
          <a:xfrm>
            <a:off x="6358325" y="4097050"/>
            <a:ext cx="612000" cy="159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6" name="Google Shape;356;p42"/>
          <p:cNvPicPr preferRelativeResize="0"/>
          <p:nvPr/>
        </p:nvPicPr>
        <p:blipFill rotWithShape="1">
          <a:blip r:embed="rId4">
            <a:alphaModFix/>
          </a:blip>
          <a:srcRect b="7901" l="0" r="0" t="10305"/>
          <a:stretch/>
        </p:blipFill>
        <p:spPr>
          <a:xfrm>
            <a:off x="2929863" y="2339575"/>
            <a:ext cx="3160075" cy="16067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57" name="Google Shape;357;p42"/>
          <p:cNvCxnSpPr>
            <a:stCxn id="355" idx="1"/>
          </p:cNvCxnSpPr>
          <p:nvPr/>
        </p:nvCxnSpPr>
        <p:spPr>
          <a:xfrm rot="10800000">
            <a:off x="4957325" y="3015250"/>
            <a:ext cx="1401000" cy="1161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8" name="Google Shape;358;p42"/>
          <p:cNvSpPr txBox="1"/>
          <p:nvPr/>
        </p:nvSpPr>
        <p:spPr>
          <a:xfrm>
            <a:off x="5766300" y="177875"/>
            <a:ext cx="3028200" cy="169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Tips: Other Row Actions Gear Options: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Configure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Delete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Add Dates: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add one or more dates at once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Clone: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Clone to another type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59" name="Google Shape;359;p42"/>
          <p:cNvCxnSpPr/>
          <p:nvPr/>
        </p:nvCxnSpPr>
        <p:spPr>
          <a:xfrm flipH="1">
            <a:off x="6925975" y="1684950"/>
            <a:ext cx="62100" cy="1818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3"/>
          <p:cNvSpPr txBox="1"/>
          <p:nvPr>
            <p:ph idx="1" type="body"/>
          </p:nvPr>
        </p:nvSpPr>
        <p:spPr>
          <a:xfrm>
            <a:off x="177375" y="177875"/>
            <a:ext cx="8034600" cy="4251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Tracking Scheduled/Completed Deliveries</a:t>
            </a:r>
            <a:endParaRPr b="1" sz="2400"/>
          </a:p>
        </p:txBody>
      </p:sp>
      <p:pic>
        <p:nvPicPr>
          <p:cNvPr id="365" name="Google Shape;36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488" y="2011800"/>
            <a:ext cx="7795025" cy="24338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66" name="Google Shape;366;p43"/>
          <p:cNvSpPr txBox="1"/>
          <p:nvPr/>
        </p:nvSpPr>
        <p:spPr>
          <a:xfrm>
            <a:off x="1069950" y="620403"/>
            <a:ext cx="70041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Data Delivery Completion Summary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will be sent to your email address.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Download Now button to authenticate and download the file.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arrow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view scheduled and completed deliveries.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Row Actions Gear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View Recipients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arrow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to download file sent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7" name="Google Shape;367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7225" y="2078636"/>
            <a:ext cx="5294249" cy="1206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68" name="Google Shape;368;p43"/>
          <p:cNvCxnSpPr/>
          <p:nvPr/>
        </p:nvCxnSpPr>
        <p:spPr>
          <a:xfrm rot="10800000">
            <a:off x="8007925" y="3352175"/>
            <a:ext cx="17700" cy="461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4"/>
          <p:cNvSpPr txBox="1"/>
          <p:nvPr>
            <p:ph idx="1" type="body"/>
          </p:nvPr>
        </p:nvSpPr>
        <p:spPr>
          <a:xfrm>
            <a:off x="2619500" y="416800"/>
            <a:ext cx="6310800" cy="15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Create Delivery Record with Recipients as: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Specific Persons</a:t>
            </a:r>
            <a:endParaRPr b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Specific Application Users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Row Action Gear and choose </a:t>
            </a:r>
            <a:r>
              <a:rPr b="1" lang="en"/>
              <a:t>Run Now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Fill in the form as needed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(If the email created is only you - no need for Email override 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Repeat step 2 &amp; 3 for each</a:t>
            </a:r>
            <a:endParaRPr/>
          </a:p>
        </p:txBody>
      </p:sp>
      <p:pic>
        <p:nvPicPr>
          <p:cNvPr id="374" name="Google Shape;374;p44"/>
          <p:cNvPicPr preferRelativeResize="0"/>
          <p:nvPr/>
        </p:nvPicPr>
        <p:blipFill rotWithShape="1">
          <a:blip r:embed="rId3">
            <a:alphaModFix/>
          </a:blip>
          <a:srcRect b="4886" l="44054" r="7012" t="51371"/>
          <a:stretch/>
        </p:blipFill>
        <p:spPr>
          <a:xfrm>
            <a:off x="251750" y="2081624"/>
            <a:ext cx="3570399" cy="12791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75" name="Google Shape;375;p44"/>
          <p:cNvPicPr preferRelativeResize="0"/>
          <p:nvPr/>
        </p:nvPicPr>
        <p:blipFill rotWithShape="1">
          <a:blip r:embed="rId4">
            <a:alphaModFix/>
          </a:blip>
          <a:srcRect b="0" l="0" r="15526" t="0"/>
          <a:stretch/>
        </p:blipFill>
        <p:spPr>
          <a:xfrm>
            <a:off x="4341450" y="2137150"/>
            <a:ext cx="4410975" cy="18059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76" name="Google Shape;376;p44"/>
          <p:cNvSpPr txBox="1"/>
          <p:nvPr/>
        </p:nvSpPr>
        <p:spPr>
          <a:xfrm>
            <a:off x="363600" y="2926475"/>
            <a:ext cx="257100" cy="363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b="1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77" name="Google Shape;377;p44"/>
          <p:cNvCxnSpPr/>
          <p:nvPr/>
        </p:nvCxnSpPr>
        <p:spPr>
          <a:xfrm>
            <a:off x="913425" y="2279100"/>
            <a:ext cx="762600" cy="603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8" name="Google Shape;378;p44"/>
          <p:cNvCxnSpPr/>
          <p:nvPr/>
        </p:nvCxnSpPr>
        <p:spPr>
          <a:xfrm flipH="1">
            <a:off x="2314600" y="2296850"/>
            <a:ext cx="1046400" cy="549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9" name="Google Shape;379;p44"/>
          <p:cNvSpPr txBox="1"/>
          <p:nvPr/>
        </p:nvSpPr>
        <p:spPr>
          <a:xfrm>
            <a:off x="5276525" y="2252550"/>
            <a:ext cx="257100" cy="3192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b="1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80" name="Google Shape;380;p44"/>
          <p:cNvPicPr preferRelativeResize="0"/>
          <p:nvPr/>
        </p:nvPicPr>
        <p:blipFill rotWithShape="1">
          <a:blip r:embed="rId5">
            <a:alphaModFix/>
          </a:blip>
          <a:srcRect b="15324" l="68973" r="0" t="39392"/>
          <a:stretch/>
        </p:blipFill>
        <p:spPr>
          <a:xfrm>
            <a:off x="913425" y="3451975"/>
            <a:ext cx="2740227" cy="14787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1" name="Google Shape;381;p44"/>
          <p:cNvSpPr/>
          <p:nvPr/>
        </p:nvSpPr>
        <p:spPr>
          <a:xfrm>
            <a:off x="1676025" y="4735550"/>
            <a:ext cx="620700" cy="1419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44"/>
          <p:cNvSpPr/>
          <p:nvPr/>
        </p:nvSpPr>
        <p:spPr>
          <a:xfrm>
            <a:off x="2820075" y="3964050"/>
            <a:ext cx="257100" cy="2217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44"/>
          <p:cNvSpPr txBox="1"/>
          <p:nvPr/>
        </p:nvSpPr>
        <p:spPr>
          <a:xfrm>
            <a:off x="1073050" y="4301025"/>
            <a:ext cx="328200" cy="3192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b="1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4" name="Google Shape;384;p44"/>
          <p:cNvSpPr/>
          <p:nvPr/>
        </p:nvSpPr>
        <p:spPr>
          <a:xfrm>
            <a:off x="1427775" y="2917600"/>
            <a:ext cx="2261400" cy="363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44"/>
          <p:cNvSpPr/>
          <p:nvPr/>
        </p:nvSpPr>
        <p:spPr>
          <a:xfrm>
            <a:off x="5799225" y="2403200"/>
            <a:ext cx="2953200" cy="8160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6" name="Google Shape;386;p44"/>
          <p:cNvCxnSpPr/>
          <p:nvPr/>
        </p:nvCxnSpPr>
        <p:spPr>
          <a:xfrm flipH="1" rot="10800000">
            <a:off x="3733450" y="3423100"/>
            <a:ext cx="2296800" cy="1108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7" name="Google Shape;387;p44"/>
          <p:cNvSpPr txBox="1"/>
          <p:nvPr/>
        </p:nvSpPr>
        <p:spPr>
          <a:xfrm>
            <a:off x="372450" y="97550"/>
            <a:ext cx="70944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Download Reports with Varied File Names and Groups</a:t>
            </a:r>
            <a:endParaRPr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5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Administrators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6"/>
          <p:cNvSpPr txBox="1"/>
          <p:nvPr>
            <p:ph type="title"/>
          </p:nvPr>
        </p:nvSpPr>
        <p:spPr>
          <a:xfrm>
            <a:off x="772925" y="394700"/>
            <a:ext cx="48051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as District Data Grid</a:t>
            </a:r>
            <a:endParaRPr/>
          </a:p>
        </p:txBody>
      </p:sp>
      <p:pic>
        <p:nvPicPr>
          <p:cNvPr id="398" name="Google Shape;39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00" y="2802425"/>
            <a:ext cx="5410538" cy="22200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pic>
        <p:nvPicPr>
          <p:cNvPr id="399" name="Google Shape;39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1250" y="1065800"/>
            <a:ext cx="3187118" cy="1505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0" name="Google Shape;400;p46"/>
          <p:cNvCxnSpPr/>
          <p:nvPr/>
        </p:nvCxnSpPr>
        <p:spPr>
          <a:xfrm flipH="1">
            <a:off x="3981650" y="2394400"/>
            <a:ext cx="9000" cy="59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1" name="Google Shape;401;p46"/>
          <p:cNvSpPr txBox="1"/>
          <p:nvPr/>
        </p:nvSpPr>
        <p:spPr>
          <a:xfrm>
            <a:off x="5836850" y="1065800"/>
            <a:ext cx="3066600" cy="31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Users with SDG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Data Administrator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permissions can set a student data grid as a District Data Grid available to all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From the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Configure Student Data page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Details tab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set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Is District Level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to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Yes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Save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Users with SDG Data Administrator permissions can edit any District Data Grid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idx="1" type="body"/>
          </p:nvPr>
        </p:nvSpPr>
        <p:spPr>
          <a:xfrm>
            <a:off x="328125" y="1622875"/>
            <a:ext cx="4460700" cy="252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Welcome &amp; Getting Started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Downloading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Collaborate: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Copy To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Sharing With Others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Deliveries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 Administrators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7"/>
          <p:cNvSpPr txBox="1"/>
          <p:nvPr>
            <p:ph idx="2" type="body"/>
          </p:nvPr>
        </p:nvSpPr>
        <p:spPr>
          <a:xfrm>
            <a:off x="592500" y="1103250"/>
            <a:ext cx="7025100" cy="6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Once a Student Data Grid is created send a </a:t>
            </a:r>
            <a:r>
              <a:rPr lang="en" sz="1600"/>
              <a:t>ticket</a:t>
            </a:r>
            <a:r>
              <a:rPr lang="en" sz="1600"/>
              <a:t> to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support@schooldata.net</a:t>
            </a:r>
            <a:r>
              <a:rPr lang="en" sz="1600"/>
              <a:t> requesting it be added to your Homeroom Dashboard.</a:t>
            </a:r>
            <a:endParaRPr sz="1600"/>
          </a:p>
        </p:txBody>
      </p:sp>
      <p:sp>
        <p:nvSpPr>
          <p:cNvPr id="407" name="Google Shape;407;p47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7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Homeroom Dashboard</a:t>
            </a:r>
            <a:endParaRPr/>
          </a:p>
        </p:txBody>
      </p:sp>
      <p:pic>
        <p:nvPicPr>
          <p:cNvPr id="409" name="Google Shape;40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1100" y="1862300"/>
            <a:ext cx="5722202" cy="2642674"/>
          </a:xfrm>
          <a:prstGeom prst="rect">
            <a:avLst/>
          </a:prstGeom>
          <a:noFill/>
          <a:ln>
            <a:noFill/>
          </a:ln>
          <a:effectLst>
            <a:outerShdw blurRad="371475" rotWithShape="0" algn="bl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8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8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416" name="Google Shape;416;p48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WHAT QUESTIONS EMERGED?</a:t>
            </a:r>
            <a:endParaRPr b="1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WHAT ARE YOU HOPING TO DO WE HAVEN’T YET COVERED?</a:t>
            </a:r>
            <a:endParaRPr b="1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Downloading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1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Downloading</a:t>
            </a:r>
            <a:endParaRPr/>
          </a:p>
        </p:txBody>
      </p:sp>
      <p:pic>
        <p:nvPicPr>
          <p:cNvPr id="254" name="Google Shape;25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7501" y="532076"/>
            <a:ext cx="4466175" cy="1195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5" name="Google Shape;25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9575" y="2416150"/>
            <a:ext cx="4147001" cy="17784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256" name="Google Shape;256;p31"/>
          <p:cNvCxnSpPr/>
          <p:nvPr/>
        </p:nvCxnSpPr>
        <p:spPr>
          <a:xfrm flipH="1">
            <a:off x="8185375" y="1560800"/>
            <a:ext cx="274800" cy="80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7" name="Google Shape;257;p31"/>
          <p:cNvSpPr txBox="1"/>
          <p:nvPr/>
        </p:nvSpPr>
        <p:spPr>
          <a:xfrm>
            <a:off x="514350" y="1232675"/>
            <a:ext cx="3520500" cy="30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View Tab</a:t>
            </a:r>
            <a:endParaRPr b="1"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Download Data Table icon</a:t>
            </a:r>
            <a:endParaRPr b="1"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 the desired student download option by clicking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checkboxes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Save</a:t>
            </a:r>
            <a:endParaRPr b="1"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TIP: 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generate a spreadsheet with files names differently, use the Deliveries tab.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Collaborate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036081"/>
            <a:ext cx="4162851" cy="87056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3"/>
          <p:cNvSpPr txBox="1"/>
          <p:nvPr>
            <p:ph type="title"/>
          </p:nvPr>
        </p:nvSpPr>
        <p:spPr>
          <a:xfrm>
            <a:off x="772925" y="394700"/>
            <a:ext cx="48051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Copy To/Share With Other Users</a:t>
            </a:r>
            <a:endParaRPr/>
          </a:p>
        </p:txBody>
      </p:sp>
      <p:pic>
        <p:nvPicPr>
          <p:cNvPr id="269" name="Google Shape;269;p33"/>
          <p:cNvPicPr preferRelativeResize="0"/>
          <p:nvPr/>
        </p:nvPicPr>
        <p:blipFill rotWithShape="1">
          <a:blip r:embed="rId4">
            <a:alphaModFix/>
          </a:blip>
          <a:srcRect b="11824" l="0" r="0" t="0"/>
          <a:stretch/>
        </p:blipFill>
        <p:spPr>
          <a:xfrm>
            <a:off x="6202800" y="3378100"/>
            <a:ext cx="2157031" cy="7770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70" name="Google Shape;270;p33"/>
          <p:cNvPicPr preferRelativeResize="0"/>
          <p:nvPr/>
        </p:nvPicPr>
        <p:blipFill rotWithShape="1">
          <a:blip r:embed="rId5">
            <a:alphaModFix/>
          </a:blip>
          <a:srcRect b="11824" l="0" r="5740" t="0"/>
          <a:stretch/>
        </p:blipFill>
        <p:spPr>
          <a:xfrm>
            <a:off x="5827764" y="2253875"/>
            <a:ext cx="2907075" cy="7770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lgDash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71" name="Google Shape;271;p33"/>
          <p:cNvSpPr txBox="1"/>
          <p:nvPr/>
        </p:nvSpPr>
        <p:spPr>
          <a:xfrm>
            <a:off x="461825" y="1622875"/>
            <a:ext cx="5116200" cy="26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Configure Student Data Grid page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lick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Collaborate tab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choose one of the following: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Copy To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Duplicate grid is sent to user that can be independently edited 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Row Action Gear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allows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Configure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or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Delete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Share With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Duplicate grid is sent to user that allows viewing of future edits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Row Action Gear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allows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View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or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Copy to Me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TIP: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edit a shared copy, first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Copy to Me 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able below logs users copied to/shared with and date.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4"/>
          <p:cNvSpPr txBox="1"/>
          <p:nvPr>
            <p:ph type="title"/>
          </p:nvPr>
        </p:nvSpPr>
        <p:spPr>
          <a:xfrm>
            <a:off x="772925" y="394700"/>
            <a:ext cx="48051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Copy To/Share With Other Users</a:t>
            </a:r>
            <a:endParaRPr/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0774" y="1023625"/>
            <a:ext cx="1908326" cy="309624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4"/>
          <p:cNvSpPr txBox="1"/>
          <p:nvPr/>
        </p:nvSpPr>
        <p:spPr>
          <a:xfrm>
            <a:off x="772925" y="2030775"/>
            <a:ext cx="55692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Locate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Created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grids in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My Student Data Grids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Locate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Copied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grids in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My Student Data Grids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Locate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Shared With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grids in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Student Data Grids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Shared with Me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5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Deliveries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6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Automated Deliveries</a:t>
            </a:r>
            <a:endParaRPr/>
          </a:p>
        </p:txBody>
      </p:sp>
      <p:sp>
        <p:nvSpPr>
          <p:cNvPr id="289" name="Google Shape;289;p36"/>
          <p:cNvSpPr txBox="1"/>
          <p:nvPr>
            <p:ph idx="3" type="body"/>
          </p:nvPr>
        </p:nvSpPr>
        <p:spPr>
          <a:xfrm>
            <a:off x="692300" y="1414950"/>
            <a:ext cx="4402800" cy="23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Send the same Student Data Grid to different groups of users on different delivery schedules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View and track a list of processing/completed deliveries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Access recipient delivery files from the delivery table</a:t>
            </a:r>
            <a:endParaRPr sz="1800"/>
          </a:p>
        </p:txBody>
      </p:sp>
      <p:sp>
        <p:nvSpPr>
          <p:cNvPr id="290" name="Google Shape;290;p36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Deliveries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