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Lato"/>
      <p:regular r:id="rId28"/>
      <p:bold r:id="rId29"/>
      <p:italic r:id="rId30"/>
      <p:boldItalic r:id="rId31"/>
    </p:embeddedFont>
    <p:embeddedFont>
      <p:font typeface="Lato Black"/>
      <p:bold r:id="rId32"/>
      <p:boldItalic r:id="rId33"/>
    </p:embeddedFont>
    <p:embeddedFont>
      <p:font typeface="PT Sans"/>
      <p:regular r:id="rId34"/>
      <p:bold r:id="rId35"/>
      <p:italic r:id="rId36"/>
      <p:boldItalic r:id="rId37"/>
    </p:embeddedFont>
    <p:embeddedFont>
      <p:font typeface="Varela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Teri Larew"/>
  <p:cmAuthor clrIdx="1" id="1" initials="" lastIdx="1" name="Debbie Tearl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a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5.xml"/><Relationship Id="rId33" Type="http://schemas.openxmlformats.org/officeDocument/2006/relationships/font" Target="fonts/LatoBlack-boldItalic.fntdata"/><Relationship Id="rId10" Type="http://schemas.openxmlformats.org/officeDocument/2006/relationships/slide" Target="slides/slide4.xml"/><Relationship Id="rId32" Type="http://schemas.openxmlformats.org/officeDocument/2006/relationships/font" Target="fonts/LatoBlack-bold.fntdata"/><Relationship Id="rId13" Type="http://schemas.openxmlformats.org/officeDocument/2006/relationships/slide" Target="slides/slide7.xml"/><Relationship Id="rId35" Type="http://schemas.openxmlformats.org/officeDocument/2006/relationships/font" Target="fonts/PTSans-bold.fntdata"/><Relationship Id="rId12" Type="http://schemas.openxmlformats.org/officeDocument/2006/relationships/slide" Target="slides/slide6.xml"/><Relationship Id="rId34" Type="http://schemas.openxmlformats.org/officeDocument/2006/relationships/font" Target="fonts/PTSans-regular.fntdata"/><Relationship Id="rId15" Type="http://schemas.openxmlformats.org/officeDocument/2006/relationships/slide" Target="slides/slide9.xml"/><Relationship Id="rId37" Type="http://schemas.openxmlformats.org/officeDocument/2006/relationships/font" Target="fonts/PTSans-boldItalic.fntdata"/><Relationship Id="rId14" Type="http://schemas.openxmlformats.org/officeDocument/2006/relationships/slide" Target="slides/slide8.xml"/><Relationship Id="rId36" Type="http://schemas.openxmlformats.org/officeDocument/2006/relationships/font" Target="fonts/PT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Varel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2-26T23:49:08.893">
    <p:pos x="6000" y="0"/>
    <p:text>@debbie@schooldata.net  fixed see slide 15/16
_Reassigned to debbie@schooldata.net_</p:text>
  </p:cm>
  <p:cm authorId="1" idx="1" dt="2025-02-26T23:49:08.893">
    <p:pos x="6000" y="0"/>
    <p:text>you rock @teri.larew@schooldata.net , this is perfect!
_Reassigned to teri.larew@schooldata.net_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741b8268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741b8268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219db10b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3219db10b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219db10b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3219db10b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219db10b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219db10b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219db10b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3219db10b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Currently, there is a bug to add from the calendar page, but on the delivery record there is a setting to Add Days.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219db10b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3219db10b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219db10b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3219db10b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2253ff71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32253ff71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3219db10b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3219db10b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in response to the missing option that was in V2 some users used to generate reports sent to themselves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219db10b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219db10b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219db10b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3219db10b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 not have access and feel you need it, reach out to your District’s Homeroom Data Administrator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1d67857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1d67857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219db10b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3219db10b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219db10bb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3219db10b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3219db10b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3219db10b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219db10b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219db10b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Data Table present here is the same that is surfaced in Homeroom.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2240dd7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32240dd7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219db10b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219db10b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2240dd7b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32240dd7b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2240dd7b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32240dd7b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219db10b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219db10b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0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5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jpg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32.jpg"/><Relationship Id="rId6" Type="http://schemas.openxmlformats.org/officeDocument/2006/relationships/image" Target="../media/image52.jpg"/><Relationship Id="rId7" Type="http://schemas.openxmlformats.org/officeDocument/2006/relationships/image" Target="../media/image3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8.png"/><Relationship Id="rId3" Type="http://schemas.openxmlformats.org/officeDocument/2006/relationships/image" Target="../media/image44.png"/><Relationship Id="rId4" Type="http://schemas.openxmlformats.org/officeDocument/2006/relationships/image" Target="../media/image3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0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34.jp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34.jpg"/><Relationship Id="rId4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38.jpg"/><Relationship Id="rId4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6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hyperlink" Target="mailto:support@schooldata.net" TargetMode="External"/><Relationship Id="rId4" Type="http://schemas.openxmlformats.org/officeDocument/2006/relationships/image" Target="../media/image54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53.png"/><Relationship Id="rId6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Course Registration 1">
  <p:cSld name="CUSTOM_47_1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7" name="Google Shape;7;p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9" name="Google Shape;9;p2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Course Registration and Resources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369" y="884306"/>
            <a:ext cx="4189333" cy="274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667" y="3989426"/>
            <a:ext cx="2964944" cy="45796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" name="Google Shape;12;p2"/>
          <p:cNvCxnSpPr/>
          <p:nvPr/>
        </p:nvCxnSpPr>
        <p:spPr>
          <a:xfrm>
            <a:off x="5431110" y="3304472"/>
            <a:ext cx="468300" cy="662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" name="Google Shape;13;p2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5237" y="3164400"/>
            <a:ext cx="3253175" cy="18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89450" y="1408225"/>
            <a:ext cx="4010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Self Directed Learning">
  <p:cSld name="CUSTOM_9_1_2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95" name="Google Shape;95;p11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97" name="Google Shape;97;p11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8" name="Google Shape;98;p11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99" name="Google Shape;9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/>
        </p:nvSpPr>
        <p:spPr>
          <a:xfrm>
            <a:off x="343475" y="309125"/>
            <a:ext cx="65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Self Directed Learning</a:t>
            </a:r>
            <a:endParaRPr sz="800"/>
          </a:p>
        </p:txBody>
      </p:sp>
      <p:sp>
        <p:nvSpPr>
          <p:cNvPr id="101" name="Google Shape;101;p11"/>
          <p:cNvSpPr txBox="1"/>
          <p:nvPr/>
        </p:nvSpPr>
        <p:spPr>
          <a:xfrm>
            <a:off x="306950" y="1217150"/>
            <a:ext cx="624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To access </a:t>
            </a:r>
            <a:r>
              <a:rPr b="1"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Self Directed Learning</a:t>
            </a:r>
            <a:r>
              <a:rPr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, click the bottom left corner on the left navigation: </a:t>
            </a:r>
            <a:endParaRPr sz="20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10984" t="0"/>
          <a:stretch/>
        </p:blipFill>
        <p:spPr>
          <a:xfrm>
            <a:off x="6903869" y="900763"/>
            <a:ext cx="1738350" cy="906412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3" name="Google Shape;103;p11"/>
          <p:cNvPicPr preferRelativeResize="0"/>
          <p:nvPr/>
        </p:nvPicPr>
        <p:blipFill rotWithShape="1">
          <a:blip r:embed="rId5">
            <a:alphaModFix/>
          </a:blip>
          <a:srcRect b="10450" l="0" r="0" t="0"/>
          <a:stretch/>
        </p:blipFill>
        <p:spPr>
          <a:xfrm>
            <a:off x="446312" y="2017562"/>
            <a:ext cx="4893242" cy="264632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" name="Google Shape;104;p11"/>
          <p:cNvSpPr txBox="1"/>
          <p:nvPr/>
        </p:nvSpPr>
        <p:spPr>
          <a:xfrm>
            <a:off x="5733825" y="2537100"/>
            <a:ext cx="300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Written directions will describe tasks. Some tasks include short videos.  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Contents are searchable.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Tasks can be checked off to the far right as completed or bookmark.</a:t>
            </a:r>
            <a:endParaRPr/>
          </a:p>
        </p:txBody>
      </p:sp>
      <p:cxnSp>
        <p:nvCxnSpPr>
          <p:cNvPr id="105" name="Google Shape;105;p11"/>
          <p:cNvCxnSpPr/>
          <p:nvPr/>
        </p:nvCxnSpPr>
        <p:spPr>
          <a:xfrm flipH="1">
            <a:off x="5022869" y="1733744"/>
            <a:ext cx="1881000" cy="70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Help Desk">
  <p:cSld name="OBJECT_1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/>
          <p:nvPr/>
        </p:nvSpPr>
        <p:spPr>
          <a:xfrm>
            <a:off x="469150" y="4035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Help Desk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469150" y="1202625"/>
            <a:ext cx="3000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Access our Help Desk by clicking on the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life preserver icon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in the top right corner.  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Visit our Help Center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(Help Articles)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Request Help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(Email, Create Ticket)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View my Requests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(List of all your tickets in the system)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12"/>
          <p:cNvPicPr preferRelativeResize="0"/>
          <p:nvPr/>
        </p:nvPicPr>
        <p:blipFill rotWithShape="1">
          <a:blip r:embed="rId2">
            <a:alphaModFix/>
          </a:blip>
          <a:srcRect b="22504" l="0" r="0" t="0"/>
          <a:stretch/>
        </p:blipFill>
        <p:spPr>
          <a:xfrm>
            <a:off x="4421588" y="320664"/>
            <a:ext cx="3415650" cy="919200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0" name="Google Shape;110;p12"/>
          <p:cNvPicPr preferRelativeResize="0"/>
          <p:nvPr/>
        </p:nvPicPr>
        <p:blipFill rotWithShape="1">
          <a:blip r:embed="rId3">
            <a:alphaModFix/>
          </a:blip>
          <a:srcRect b="18586" l="0" r="0" t="0"/>
          <a:stretch/>
        </p:blipFill>
        <p:spPr>
          <a:xfrm>
            <a:off x="5537134" y="1173694"/>
            <a:ext cx="3469674" cy="1994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4">
            <a:alphaModFix/>
          </a:blip>
          <a:srcRect b="14828" l="0" r="0" t="0"/>
          <a:stretch/>
        </p:blipFill>
        <p:spPr>
          <a:xfrm>
            <a:off x="4781813" y="2493938"/>
            <a:ext cx="3131271" cy="1994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12" name="Google Shape;112;p12"/>
          <p:cNvCxnSpPr/>
          <p:nvPr/>
        </p:nvCxnSpPr>
        <p:spPr>
          <a:xfrm flipH="1" rot="10800000">
            <a:off x="3245825" y="513625"/>
            <a:ext cx="3108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3" name="Google Shape;11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1751" y="47120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Title Page">
  <p:cSld name="BLANK_1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30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>
            <a:off x="9225" y="1717300"/>
            <a:ext cx="3998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Welcome</a:t>
            </a:r>
            <a:endParaRPr/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163" y="4644186"/>
            <a:ext cx="1572430" cy="309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>
            <p:ph type="title"/>
          </p:nvPr>
        </p:nvSpPr>
        <p:spPr>
          <a:xfrm>
            <a:off x="678350" y="3271575"/>
            <a:ext cx="2902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2 1">
  <p:cSld name="2_Custom Layout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/>
          <p:nvPr/>
        </p:nvSpPr>
        <p:spPr>
          <a:xfrm>
            <a:off x="0" y="0"/>
            <a:ext cx="91440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300">
                <a:solidFill>
                  <a:srgbClr val="ECA30B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b="1" lang="en" sz="10300">
                <a:solidFill>
                  <a:srgbClr val="00A09D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10300">
                <a:solidFill>
                  <a:srgbClr val="95B952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b="1" lang="en" sz="10300">
                <a:solidFill>
                  <a:srgbClr val="467CBB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b="1" lang="en" sz="10300">
                <a:solidFill>
                  <a:srgbClr val="ECA30B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b="1" lang="en" sz="10300">
                <a:solidFill>
                  <a:srgbClr val="00A09D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10300">
                <a:solidFill>
                  <a:srgbClr val="95B952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10300">
                <a:solidFill>
                  <a:srgbClr val="467CBB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/>
          </a:p>
        </p:txBody>
      </p:sp>
      <p:pic>
        <p:nvPicPr>
          <p:cNvPr descr="iStock-1169954700 copy.jpg" id="123" name="Google Shape;123;p14"/>
          <p:cNvPicPr preferRelativeResize="0"/>
          <p:nvPr/>
        </p:nvPicPr>
        <p:blipFill rotWithShape="1">
          <a:blip r:embed="rId2">
            <a:alphaModFix/>
          </a:blip>
          <a:srcRect b="0" l="14648" r="29099" t="0"/>
          <a:stretch/>
        </p:blipFill>
        <p:spPr>
          <a:xfrm>
            <a:off x="0" y="271424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028962526-expanded copy.jpg" id="124" name="Google Shape;124;p14"/>
          <p:cNvPicPr preferRelativeResize="0"/>
          <p:nvPr/>
        </p:nvPicPr>
        <p:blipFill rotWithShape="1">
          <a:blip r:embed="rId3">
            <a:alphaModFix/>
          </a:blip>
          <a:srcRect b="14533" l="22589" r="30912" t="14533"/>
          <a:stretch/>
        </p:blipFill>
        <p:spPr>
          <a:xfrm>
            <a:off x="1828800" y="2714245"/>
            <a:ext cx="1828800" cy="1828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64188539 copy.jpg" id="125" name="Google Shape;125;p14"/>
          <p:cNvPicPr preferRelativeResize="0"/>
          <p:nvPr/>
        </p:nvPicPr>
        <p:blipFill rotWithShape="1">
          <a:blip r:embed="rId4">
            <a:alphaModFix/>
          </a:blip>
          <a:srcRect b="0" l="4732" r="28619" t="0"/>
          <a:stretch/>
        </p:blipFill>
        <p:spPr>
          <a:xfrm>
            <a:off x="3657600" y="2714245"/>
            <a:ext cx="1828800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391720644-expanded copy.jpg" id="126" name="Google Shape;126;p14"/>
          <p:cNvPicPr preferRelativeResize="0"/>
          <p:nvPr/>
        </p:nvPicPr>
        <p:blipFill rotWithShape="1">
          <a:blip r:embed="rId5">
            <a:alphaModFix/>
          </a:blip>
          <a:srcRect b="2288" l="26863" r="14031" t="9691"/>
          <a:stretch/>
        </p:blipFill>
        <p:spPr>
          <a:xfrm>
            <a:off x="5486399" y="270990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451420203 copy.jpg" id="127" name="Google Shape;127;p14"/>
          <p:cNvPicPr preferRelativeResize="0"/>
          <p:nvPr/>
        </p:nvPicPr>
        <p:blipFill rotWithShape="1">
          <a:blip r:embed="rId6">
            <a:alphaModFix/>
          </a:blip>
          <a:srcRect b="41845" l="16203" r="2943" t="5411"/>
          <a:stretch/>
        </p:blipFill>
        <p:spPr>
          <a:xfrm>
            <a:off x="7315200" y="2714245"/>
            <a:ext cx="1828800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6094" y="1596637"/>
            <a:ext cx="856631" cy="1022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898875" y="1742200"/>
            <a:ext cx="55929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name, district, role and at least one thing you are hoping to walk away with from today’s training.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Agenda Page">
  <p:cSld name="26_Custom Layout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/>
          <p:nvPr/>
        </p:nvSpPr>
        <p:spPr>
          <a:xfrm>
            <a:off x="6838031" y="0"/>
            <a:ext cx="2306100" cy="5143500"/>
          </a:xfrm>
          <a:prstGeom prst="rect">
            <a:avLst/>
          </a:prstGeom>
          <a:solidFill>
            <a:srgbClr val="ECA30B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c.pdf" id="132" name="Google Shape;13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2282" y="1054821"/>
            <a:ext cx="4504938" cy="346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080" y="1361288"/>
            <a:ext cx="3489336" cy="18543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ogo-dark-sds-connect.svg" id="134" name="Google Shape;13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326" y="264860"/>
            <a:ext cx="1912950" cy="3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/>
          <p:nvPr/>
        </p:nvSpPr>
        <p:spPr>
          <a:xfrm>
            <a:off x="377831" y="830300"/>
            <a:ext cx="441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Lato"/>
              <a:buNone/>
            </a:pPr>
            <a:r>
              <a:rPr b="1" lang="en" sz="30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sz="3000"/>
          </a:p>
        </p:txBody>
      </p:sp>
      <p:grpSp>
        <p:nvGrpSpPr>
          <p:cNvPr id="136" name="Google Shape;136;p15"/>
          <p:cNvGrpSpPr/>
          <p:nvPr/>
        </p:nvGrpSpPr>
        <p:grpSpPr>
          <a:xfrm>
            <a:off x="662329" y="4282985"/>
            <a:ext cx="734311" cy="131681"/>
            <a:chOff x="-112049" y="0"/>
            <a:chExt cx="458400" cy="46800"/>
          </a:xfrm>
        </p:grpSpPr>
        <p:sp>
          <p:nvSpPr>
            <p:cNvPr id="137" name="Google Shape;137;p15"/>
            <p:cNvSpPr/>
            <p:nvPr/>
          </p:nvSpPr>
          <p:spPr>
            <a:xfrm>
              <a:off x="-1" y="27"/>
              <a:ext cx="116700" cy="4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A843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E1A843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116580" y="27"/>
              <a:ext cx="115500" cy="46500"/>
            </a:xfrm>
            <a:prstGeom prst="rect">
              <a:avLst/>
            </a:prstGeom>
            <a:solidFill>
              <a:srgbClr val="95B95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5B952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95B952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30851" y="0"/>
              <a:ext cx="115500" cy="46800"/>
            </a:xfrm>
            <a:prstGeom prst="rect">
              <a:avLst/>
            </a:prstGeom>
            <a:solidFill>
              <a:srgbClr val="71C1E5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12049" y="0"/>
              <a:ext cx="115500" cy="46800"/>
            </a:xfrm>
            <a:prstGeom prst="rect">
              <a:avLst/>
            </a:prstGeom>
            <a:solidFill>
              <a:srgbClr val="E38B3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50100" y="1442575"/>
            <a:ext cx="31341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Transition Card 1">
  <p:cSld name="CUSTOM_26_3_2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 rotWithShape="1">
          <a:blip r:embed="rId2">
            <a:alphaModFix/>
          </a:blip>
          <a:srcRect b="8947" l="0" r="1039" t="94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/>
          <p:nvPr/>
        </p:nvSpPr>
        <p:spPr>
          <a:xfrm>
            <a:off x="0" y="34978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b="1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Transition Title 2">
  <p:cSld name="CUSTOM_7_2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>
            <a:off x="4227388" y="2876084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0" name="Google Shape;150;p17"/>
          <p:cNvSpPr txBox="1"/>
          <p:nvPr>
            <p:ph type="title"/>
          </p:nvPr>
        </p:nvSpPr>
        <p:spPr>
          <a:xfrm>
            <a:off x="2014125" y="1974975"/>
            <a:ext cx="51435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ato"/>
              <a:buNone/>
              <a:defRPr b="1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Blank with footer 1">
  <p:cSld name="BIG_NUMBER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9488" y="4705323"/>
            <a:ext cx="1572430" cy="309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624200" y="532650"/>
            <a:ext cx="7840200" cy="3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Watermark Background 1">
  <p:cSld name="CUSTOM_5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55" name="Google Shape;155;p19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815625" y="599250"/>
            <a:ext cx="7723500" cy="3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Blank with Line and Footer">
  <p:cSld name="CUSTOM_6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0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2" name="Google Shape;162;p20"/>
          <p:cNvSpPr txBox="1"/>
          <p:nvPr>
            <p:ph type="title"/>
          </p:nvPr>
        </p:nvSpPr>
        <p:spPr>
          <a:xfrm>
            <a:off x="592500" y="403575"/>
            <a:ext cx="44178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790675" y="1331650"/>
            <a:ext cx="38868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My Courses ">
  <p:cSld name="CUSTOM_48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8" name="Google Shape;18;p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704125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0" name="Google Shape;20;p3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" name="Google Shape;21;p3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My Courses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598850" y="1347725"/>
            <a:ext cx="37134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My Records → My Courses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View Course Details pdf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Email Questions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Cancel Registration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Complete Course Evaluation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194" y="321882"/>
            <a:ext cx="4443617" cy="307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891" y="3470531"/>
            <a:ext cx="1964063" cy="1123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 flipH="1">
            <a:off x="6929794" y="3143850"/>
            <a:ext cx="1006500" cy="968100"/>
          </a:xfrm>
          <a:prstGeom prst="straightConnector1">
            <a:avLst/>
          </a:prstGeom>
          <a:noFill/>
          <a:ln cap="flat" cmpd="sng" w="28575">
            <a:solidFill>
              <a:srgbClr val="002F4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" name="Google Shape;2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Watermark with line and foot">
  <p:cSld name="CUSTOM_9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65" name="Google Shape;165;p21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67" name="Google Shape;167;p21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8" name="Google Shape;168;p21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1"/>
          <p:cNvSpPr txBox="1"/>
          <p:nvPr>
            <p:ph type="title"/>
          </p:nvPr>
        </p:nvSpPr>
        <p:spPr>
          <a:xfrm>
            <a:off x="592500" y="334875"/>
            <a:ext cx="41304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1"/>
          <p:cNvSpPr txBox="1"/>
          <p:nvPr>
            <p:ph idx="2" type="body"/>
          </p:nvPr>
        </p:nvSpPr>
        <p:spPr>
          <a:xfrm>
            <a:off x="832275" y="1298350"/>
            <a:ext cx="3570600" cy="30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Content Left Side">
  <p:cSld name="CUSTOM_9_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74" name="Google Shape;174;p2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068777864.jpg"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27929" r="16032" t="0"/>
          <a:stretch/>
        </p:blipFill>
        <p:spPr>
          <a:xfrm>
            <a:off x="5623080" y="0"/>
            <a:ext cx="3519697" cy="419293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6440100" y="3080275"/>
            <a:ext cx="2703900" cy="798900"/>
          </a:xfrm>
          <a:prstGeom prst="rect">
            <a:avLst/>
          </a:prstGeom>
          <a:solidFill>
            <a:srgbClr val="F0B926">
              <a:alpha val="7961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77" name="Google Shape;177;p22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8" name="Google Shape;178;p22"/>
          <p:cNvSpPr txBox="1"/>
          <p:nvPr>
            <p:ph type="title"/>
          </p:nvPr>
        </p:nvSpPr>
        <p:spPr>
          <a:xfrm>
            <a:off x="692296" y="440075"/>
            <a:ext cx="4777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22"/>
          <p:cNvSpPr txBox="1"/>
          <p:nvPr>
            <p:ph idx="1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" name="Google Shape;180;p22"/>
          <p:cNvSpPr txBox="1"/>
          <p:nvPr>
            <p:ph idx="2" type="subTitle"/>
          </p:nvPr>
        </p:nvSpPr>
        <p:spPr>
          <a:xfrm>
            <a:off x="6630413" y="3212040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1" name="Google Shape;181;p2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>
            <p:ph idx="3" type="body"/>
          </p:nvPr>
        </p:nvSpPr>
        <p:spPr>
          <a:xfrm>
            <a:off x="807325" y="1939225"/>
            <a:ext cx="4402800" cy="23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Content Right Side">
  <p:cSld name="CUSTOM_10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85" name="Google Shape;185;p2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3"/>
          <p:cNvGrpSpPr/>
          <p:nvPr/>
        </p:nvGrpSpPr>
        <p:grpSpPr>
          <a:xfrm>
            <a:off x="3330" y="0"/>
            <a:ext cx="3520816" cy="4192929"/>
            <a:chOff x="0" y="0"/>
            <a:chExt cx="4694421" cy="5590573"/>
          </a:xfrm>
        </p:grpSpPr>
        <p:pic>
          <p:nvPicPr>
            <p:cNvPr descr="iStock-1068777864.jpg" id="187" name="Google Shape;187;p23"/>
            <p:cNvPicPr preferRelativeResize="0"/>
            <p:nvPr/>
          </p:nvPicPr>
          <p:blipFill rotWithShape="1">
            <a:blip r:embed="rId3">
              <a:alphaModFix/>
            </a:blip>
            <a:srcRect b="0" l="27929" r="16032" t="0"/>
            <a:stretch/>
          </p:blipFill>
          <p:spPr>
            <a:xfrm>
              <a:off x="0" y="0"/>
              <a:ext cx="4692931" cy="5590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3"/>
            <p:cNvSpPr/>
            <p:nvPr/>
          </p:nvSpPr>
          <p:spPr>
            <a:xfrm>
              <a:off x="1008021" y="4107031"/>
              <a:ext cx="3686400" cy="1065000"/>
            </a:xfrm>
            <a:prstGeom prst="rect">
              <a:avLst/>
            </a:prstGeom>
            <a:solidFill>
              <a:srgbClr val="F0B926">
                <a:alpha val="7961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Varela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endParaRPr>
            </a:p>
          </p:txBody>
        </p:sp>
      </p:grpSp>
      <p:cxnSp>
        <p:nvCxnSpPr>
          <p:cNvPr id="189" name="Google Shape;189;p23"/>
          <p:cNvCxnSpPr/>
          <p:nvPr/>
        </p:nvCxnSpPr>
        <p:spPr>
          <a:xfrm>
            <a:off x="4132137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23"/>
          <p:cNvSpPr txBox="1"/>
          <p:nvPr>
            <p:ph idx="1" type="subTitle"/>
          </p:nvPr>
        </p:nvSpPr>
        <p:spPr>
          <a:xfrm>
            <a:off x="1010578" y="3203829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92" name="Google Shape;192;p23"/>
          <p:cNvCxnSpPr/>
          <p:nvPr/>
        </p:nvCxnSpPr>
        <p:spPr>
          <a:xfrm>
            <a:off x="4182144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3" name="Google Shape;193;p23"/>
          <p:cNvSpPr txBox="1"/>
          <p:nvPr>
            <p:ph type="title"/>
          </p:nvPr>
        </p:nvSpPr>
        <p:spPr>
          <a:xfrm>
            <a:off x="3967198" y="414300"/>
            <a:ext cx="5049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23"/>
          <p:cNvSpPr txBox="1"/>
          <p:nvPr>
            <p:ph idx="2" type="subTitle"/>
          </p:nvPr>
        </p:nvSpPr>
        <p:spPr>
          <a:xfrm>
            <a:off x="4111800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95" name="Google Shape;1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3"/>
          <p:cNvSpPr txBox="1"/>
          <p:nvPr>
            <p:ph idx="3" type="body"/>
          </p:nvPr>
        </p:nvSpPr>
        <p:spPr>
          <a:xfrm>
            <a:off x="4194700" y="1914250"/>
            <a:ext cx="4502700" cy="24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 Right Content 2">
  <p:cSld name="CUSTOM_13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99" name="Google Shape;199;p24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218988058.jpg" id="200" name="Google Shape;200;p24"/>
          <p:cNvPicPr preferRelativeResize="0"/>
          <p:nvPr/>
        </p:nvPicPr>
        <p:blipFill rotWithShape="1">
          <a:blip r:embed="rId3">
            <a:alphaModFix/>
          </a:blip>
          <a:srcRect b="0" l="11310" r="32727" t="0"/>
          <a:stretch/>
        </p:blipFill>
        <p:spPr>
          <a:xfrm>
            <a:off x="3331" y="0"/>
            <a:ext cx="3519698" cy="4192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4"/>
          <p:cNvCxnSpPr/>
          <p:nvPr/>
        </p:nvCxnSpPr>
        <p:spPr>
          <a:xfrm>
            <a:off x="412261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2" name="Google Shape;202;p24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03" name="Google Shape;203;p24"/>
          <p:cNvSpPr txBox="1"/>
          <p:nvPr>
            <p:ph type="title"/>
          </p:nvPr>
        </p:nvSpPr>
        <p:spPr>
          <a:xfrm>
            <a:off x="3920050" y="527550"/>
            <a:ext cx="46368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4" name="Google Shape;204;p24"/>
          <p:cNvSpPr txBox="1"/>
          <p:nvPr>
            <p:ph idx="1" type="subTitle"/>
          </p:nvPr>
        </p:nvSpPr>
        <p:spPr>
          <a:xfrm>
            <a:off x="40332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351" y="47846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>
            <p:ph idx="2" type="body"/>
          </p:nvPr>
        </p:nvSpPr>
        <p:spPr>
          <a:xfrm>
            <a:off x="4169725" y="1972500"/>
            <a:ext cx="4476900" cy="23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 Question 1">
  <p:cSld name="CUSTOM_9_1_1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/>
        </p:nvPicPr>
        <p:blipFill rotWithShape="1">
          <a:blip r:embed="rId2">
            <a:alphaModFix/>
          </a:blip>
          <a:srcRect b="14602" l="0" r="0" t="0"/>
          <a:stretch/>
        </p:blipFill>
        <p:spPr>
          <a:xfrm>
            <a:off x="5869" y="-1594"/>
            <a:ext cx="9144000" cy="4555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/>
          <p:nvPr/>
        </p:nvSpPr>
        <p:spPr>
          <a:xfrm>
            <a:off x="-9731" y="-9731"/>
            <a:ext cx="9144000" cy="4555200"/>
          </a:xfrm>
          <a:prstGeom prst="rect">
            <a:avLst/>
          </a:prstGeom>
          <a:solidFill>
            <a:srgbClr val="FFFFFF">
              <a:alpha val="810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0" name="Google Shape;210;p25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11" name="Google Shape;211;p25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2" name="Google Shape;212;p25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13" name="Google Shape;213;p25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5"/>
          <p:cNvSpPr txBox="1"/>
          <p:nvPr>
            <p:ph idx="2" type="body"/>
          </p:nvPr>
        </p:nvSpPr>
        <p:spPr>
          <a:xfrm>
            <a:off x="823950" y="1306675"/>
            <a:ext cx="7232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 Question 2">
  <p:cSld name="CUSTOM_43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2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Stock-670415178.jpg" id="219" name="Google Shape;219;p26"/>
          <p:cNvPicPr preferRelativeResize="0"/>
          <p:nvPr/>
        </p:nvPicPr>
        <p:blipFill rotWithShape="1">
          <a:blip r:embed="rId2">
            <a:alphaModFix/>
          </a:blip>
          <a:srcRect b="35627" l="0" r="0" t="18513"/>
          <a:stretch/>
        </p:blipFill>
        <p:spPr>
          <a:xfrm>
            <a:off x="-2169" y="1421794"/>
            <a:ext cx="9148286" cy="28578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2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1" name="Google Shape;221;p26"/>
          <p:cNvSpPr txBox="1"/>
          <p:nvPr>
            <p:ph type="title"/>
          </p:nvPr>
        </p:nvSpPr>
        <p:spPr>
          <a:xfrm>
            <a:off x="692288" y="440063"/>
            <a:ext cx="4299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26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Content Left Side 1">
  <p:cSld name="CUSTOM_9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26" name="Google Shape;226;p27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28" name="Google Shape;228;p27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9" name="Google Shape;229;p27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0" name="Google Shape;230;p27"/>
          <p:cNvSpPr txBox="1"/>
          <p:nvPr>
            <p:ph idx="1" type="body"/>
          </p:nvPr>
        </p:nvSpPr>
        <p:spPr>
          <a:xfrm>
            <a:off x="701888" y="1571607"/>
            <a:ext cx="4137000" cy="29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1" name="Google Shape;231;p27"/>
          <p:cNvSpPr txBox="1"/>
          <p:nvPr>
            <p:ph idx="2" type="subTitle"/>
          </p:nvPr>
        </p:nvSpPr>
        <p:spPr>
          <a:xfrm>
            <a:off x="718515" y="1401378"/>
            <a:ext cx="732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100">
                <a:solidFill>
                  <a:srgbClr val="55595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2" name="Google Shape;232;p27"/>
          <p:cNvSpPr txBox="1"/>
          <p:nvPr>
            <p:ph idx="3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Clock Hour Transcripts">
  <p:cSld name="CUSTOM_49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9" name="Google Shape;29;p4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31" name="Google Shape;31;p4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" name="Google Shape;32;p4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Clock Hour Transcripts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560275" y="1528677"/>
            <a:ext cx="43539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My Records → Reports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Print Transcripts / Certificates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Available 2 weeks after course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Contact 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support@schooldata.net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with questions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 b="0" l="0" r="26756" t="0"/>
          <a:stretch/>
        </p:blipFill>
        <p:spPr>
          <a:xfrm>
            <a:off x="5132438" y="1164891"/>
            <a:ext cx="3541932" cy="281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Attendance Verification - Zoom">
  <p:cSld name="CUSTOM_50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37" name="Google Shape;37;p5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39" name="Google Shape;39;p5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0" name="Google Shape;40;p5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Attendance Verification for Clock Hours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788875" y="1992150"/>
            <a:ext cx="3693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Zoo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: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Participants button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at bottom of screen 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Hover over your name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the ellipsis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(...) or More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Rename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First/Last Name, District</a:t>
            </a:r>
            <a:r>
              <a:rPr lang="en" sz="1500">
                <a:latin typeface="Lato"/>
                <a:ea typeface="Lato"/>
                <a:cs typeface="Lato"/>
                <a:sym typeface="Lato"/>
              </a:rPr>
              <a:t>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Change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718525" y="1203100"/>
            <a:ext cx="7927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Before logging off, be sure your NAME and EMAIL address used for </a:t>
            </a: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registration</a:t>
            </a: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 is reflected so the instructor knows who attended.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700" y="3086299"/>
            <a:ext cx="3563400" cy="80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6750" y="2433988"/>
            <a:ext cx="35623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Attendance Verification - GoTo">
  <p:cSld name="CUSTOM_50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47" name="Google Shape;47;p6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Attendance Verification for Clock Hours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788875" y="2078800"/>
            <a:ext cx="32361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GoTo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: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Select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Settings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On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Profile tab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, change name.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First/Last Name and District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718525" y="1203100"/>
            <a:ext cx="7927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Before logging off, be sure your NAME and EMAIL address used for registration is reflected so the instructor knows who attended.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325" y="2078800"/>
            <a:ext cx="2284975" cy="23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Zoom Chat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403575" y="291950"/>
            <a:ext cx="4740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Zoom Chat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125" y="834313"/>
            <a:ext cx="3205025" cy="5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650" y="1459300"/>
            <a:ext cx="2529775" cy="10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/>
        </p:nvSpPr>
        <p:spPr>
          <a:xfrm>
            <a:off x="1537050" y="1829000"/>
            <a:ext cx="41475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Toolbar &gt; Click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Chat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Dropdown menu &gt;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Everyone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(or select the participant you want to chat directly.)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Click 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Enter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or the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Send icon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550" y="782250"/>
            <a:ext cx="1104096" cy="6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GoTo Chat 1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403575" y="291950"/>
            <a:ext cx="4740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GoTo Chat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1537050" y="1829000"/>
            <a:ext cx="35721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Toolbar &gt;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Chat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Dropdown menu &gt;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Everyone (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 select the participant you want to chat)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Enter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75" y="838300"/>
            <a:ext cx="1015325" cy="5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75" y="698350"/>
            <a:ext cx="1976600" cy="42648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475" y="752775"/>
            <a:ext cx="2448559" cy="778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8" name="Google Shape;68;p8"/>
          <p:cNvCxnSpPr/>
          <p:nvPr/>
        </p:nvCxnSpPr>
        <p:spPr>
          <a:xfrm flipH="1" rot="10800000">
            <a:off x="3837800" y="4783000"/>
            <a:ext cx="1691700" cy="3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9" name="Google Shape;6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2576" y="4691848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How to Log In">
  <p:cSld name="TITLE_AND_BOD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240425" y="257600"/>
            <a:ext cx="3769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How to Log In</a:t>
            </a:r>
            <a:endParaRPr sz="800"/>
          </a:p>
        </p:txBody>
      </p:sp>
      <p:pic>
        <p:nvPicPr>
          <p:cNvPr id="72" name="Google Shape;7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1713" y="2606975"/>
            <a:ext cx="3723878" cy="181842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" name="Google Shape;73;p9"/>
          <p:cNvPicPr preferRelativeResize="0"/>
          <p:nvPr/>
        </p:nvPicPr>
        <p:blipFill rotWithShape="1">
          <a:blip r:embed="rId3">
            <a:alphaModFix/>
          </a:blip>
          <a:srcRect b="0" l="0" r="1127" t="0"/>
          <a:stretch/>
        </p:blipFill>
        <p:spPr>
          <a:xfrm>
            <a:off x="4571925" y="2606975"/>
            <a:ext cx="4251769" cy="1818425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4" name="Google Shape;74;p9"/>
          <p:cNvSpPr txBox="1"/>
          <p:nvPr/>
        </p:nvSpPr>
        <p:spPr>
          <a:xfrm>
            <a:off x="1700200" y="1266525"/>
            <a:ext cx="552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The login page will be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one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of these examples: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240425" y="1798150"/>
            <a:ext cx="410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Enter username or email from the SIS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4571863" y="1859950"/>
            <a:ext cx="4251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OR 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Click Authenticate With District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521725" y="4634650"/>
            <a:ext cx="642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*Note: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 Reset Password option, if necessary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/>
          <p:nvPr>
            <p:ph idx="1" type="body"/>
          </p:nvPr>
        </p:nvSpPr>
        <p:spPr>
          <a:xfrm>
            <a:off x="521725" y="813800"/>
            <a:ext cx="7299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Site Navigation">
  <p:cSld name="CUSTOM_9_1_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81" name="Google Shape;81;p10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-5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83" name="Google Shape;83;p10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4" name="Google Shape;84;p10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85" name="Google Shape;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452350" y="2490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Site Navigation</a:t>
            </a:r>
            <a:endParaRPr sz="800"/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75" y="1165396"/>
            <a:ext cx="2852075" cy="5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/>
          <p:nvPr/>
        </p:nvSpPr>
        <p:spPr>
          <a:xfrm>
            <a:off x="3452350" y="895500"/>
            <a:ext cx="538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Site Navigation icon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to start.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on the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Application Bundle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next click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desired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Application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then click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Launch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5">
            <a:alphaModFix/>
          </a:blip>
          <a:srcRect b="6524" l="0" r="0" t="0"/>
          <a:stretch/>
        </p:blipFill>
        <p:spPr>
          <a:xfrm>
            <a:off x="423919" y="2133188"/>
            <a:ext cx="4675275" cy="230221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0" name="Google Shape;9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3844" y="2007562"/>
            <a:ext cx="2999333" cy="246287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91" name="Google Shape;91;p10"/>
          <p:cNvCxnSpPr/>
          <p:nvPr/>
        </p:nvCxnSpPr>
        <p:spPr>
          <a:xfrm>
            <a:off x="4953525" y="1852669"/>
            <a:ext cx="730200" cy="90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0"/>
          <p:cNvCxnSpPr/>
          <p:nvPr/>
        </p:nvCxnSpPr>
        <p:spPr>
          <a:xfrm>
            <a:off x="4969219" y="1868363"/>
            <a:ext cx="2284500" cy="777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0"/>
          <p:cNvCxnSpPr/>
          <p:nvPr/>
        </p:nvCxnSpPr>
        <p:spPr>
          <a:xfrm flipH="1" rot="10800000">
            <a:off x="6448700" y="3348750"/>
            <a:ext cx="687000" cy="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png"/><Relationship Id="rId4" Type="http://schemas.openxmlformats.org/officeDocument/2006/relationships/image" Target="../media/image6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3.png"/><Relationship Id="rId4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4.png"/><Relationship Id="rId4" Type="http://schemas.openxmlformats.org/officeDocument/2006/relationships/image" Target="../media/image55.png"/><Relationship Id="rId5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4.png"/><Relationship Id="rId4" Type="http://schemas.openxmlformats.org/officeDocument/2006/relationships/image" Target="../media/image65.png"/><Relationship Id="rId5" Type="http://schemas.openxmlformats.org/officeDocument/2006/relationships/image" Target="../media/image5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3.png"/><Relationship Id="rId4" Type="http://schemas.openxmlformats.org/officeDocument/2006/relationships/image" Target="../media/image6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1.xml"/><Relationship Id="rId4" Type="http://schemas.openxmlformats.org/officeDocument/2006/relationships/image" Target="../media/image69.png"/><Relationship Id="rId5" Type="http://schemas.openxmlformats.org/officeDocument/2006/relationships/image" Target="../media/image6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2.png"/><Relationship Id="rId4" Type="http://schemas.openxmlformats.org/officeDocument/2006/relationships/image" Target="../media/image66.png"/><Relationship Id="rId5" Type="http://schemas.openxmlformats.org/officeDocument/2006/relationships/image" Target="../media/image7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7.png"/><Relationship Id="rId4" Type="http://schemas.openxmlformats.org/officeDocument/2006/relationships/image" Target="../media/image6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support@schooldata.net" TargetMode="External"/><Relationship Id="rId4" Type="http://schemas.openxmlformats.org/officeDocument/2006/relationships/image" Target="../media/image7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png"/><Relationship Id="rId4" Type="http://schemas.openxmlformats.org/officeDocument/2006/relationships/image" Target="../media/image5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5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678350" y="2837800"/>
            <a:ext cx="3055200" cy="13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Connect Student Data Grids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Using Data Grids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00" y="2385500"/>
            <a:ext cx="6743100" cy="2381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96" name="Google Shape;296;p37"/>
          <p:cNvSpPr txBox="1"/>
          <p:nvPr>
            <p:ph type="title"/>
          </p:nvPr>
        </p:nvSpPr>
        <p:spPr>
          <a:xfrm>
            <a:off x="592500" y="403575"/>
            <a:ext cx="44178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Delivery Record</a:t>
            </a:r>
            <a:endParaRPr/>
          </a:p>
        </p:txBody>
      </p:sp>
      <p:sp>
        <p:nvSpPr>
          <p:cNvPr id="297" name="Google Shape;297;p37"/>
          <p:cNvSpPr txBox="1"/>
          <p:nvPr>
            <p:ph idx="1" type="body"/>
          </p:nvPr>
        </p:nvSpPr>
        <p:spPr>
          <a:xfrm>
            <a:off x="4518800" y="1024100"/>
            <a:ext cx="4380900" cy="341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the </a:t>
            </a:r>
            <a:r>
              <a:rPr b="1" lang="en"/>
              <a:t>Deliveries tab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</a:t>
            </a:r>
            <a:r>
              <a:rPr b="1" lang="en"/>
              <a:t>Add Record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the delivery record a </a:t>
            </a:r>
            <a:r>
              <a:rPr b="1" lang="en"/>
              <a:t>Label </a:t>
            </a:r>
            <a:r>
              <a:rPr lang="en"/>
              <a:t>(name) and </a:t>
            </a:r>
            <a:r>
              <a:rPr b="1" lang="en"/>
              <a:t>Save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</a:t>
            </a:r>
            <a:r>
              <a:rPr b="1" lang="en"/>
              <a:t> Details tab: </a:t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but recommended: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Exported File Name 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(do not enter a file extension)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Email Subject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Email Content (reminder of use)</a:t>
            </a:r>
            <a:endParaRPr/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932" y="1203188"/>
            <a:ext cx="2874075" cy="9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/>
          <p:nvPr/>
        </p:nvSpPr>
        <p:spPr>
          <a:xfrm>
            <a:off x="461150" y="2873275"/>
            <a:ext cx="532200" cy="159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650" y="1122425"/>
            <a:ext cx="6227124" cy="3196351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5" name="Google Shape;305;p38"/>
          <p:cNvSpPr txBox="1"/>
          <p:nvPr>
            <p:ph type="title"/>
          </p:nvPr>
        </p:nvSpPr>
        <p:spPr>
          <a:xfrm>
            <a:off x="592500" y="403575"/>
            <a:ext cx="44178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Optional Areas</a:t>
            </a:r>
            <a:endParaRPr/>
          </a:p>
        </p:txBody>
      </p:sp>
      <p:sp>
        <p:nvSpPr>
          <p:cNvPr id="306" name="Google Shape;306;p38"/>
          <p:cNvSpPr txBox="1"/>
          <p:nvPr>
            <p:ph idx="1" type="body"/>
          </p:nvPr>
        </p:nvSpPr>
        <p:spPr>
          <a:xfrm>
            <a:off x="323775" y="1374550"/>
            <a:ext cx="2317200" cy="25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Multiple Data Grid Option</a:t>
            </a:r>
            <a:endParaRPr b="1"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Multiple District files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Merge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Combine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Email </a:t>
            </a:r>
            <a:r>
              <a:rPr b="1" lang="en" sz="1600"/>
              <a:t>Override</a:t>
            </a:r>
            <a:endParaRPr b="1"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Testing</a:t>
            </a:r>
            <a:endParaRPr sz="1400"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4">
            <a:alphaModFix/>
          </a:blip>
          <a:srcRect b="9882" l="2609" r="21747" t="12543"/>
          <a:stretch/>
        </p:blipFill>
        <p:spPr>
          <a:xfrm>
            <a:off x="6289375" y="3059425"/>
            <a:ext cx="2621249" cy="932775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08" name="Google Shape;308;p38"/>
          <p:cNvSpPr/>
          <p:nvPr/>
        </p:nvSpPr>
        <p:spPr>
          <a:xfrm rot="5400000">
            <a:off x="7451650" y="1581100"/>
            <a:ext cx="296700" cy="2536200"/>
          </a:xfrm>
          <a:prstGeom prst="leftBrace">
            <a:avLst>
              <a:gd fmla="val 50000" name="adj1"/>
              <a:gd fmla="val 46877" name="adj2"/>
            </a:avLst>
          </a:prstGeom>
          <a:noFill/>
          <a:ln cap="flat" cmpd="sng" w="9525">
            <a:solidFill>
              <a:srgbClr val="A7A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8"/>
          <p:cNvSpPr/>
          <p:nvPr/>
        </p:nvSpPr>
        <p:spPr>
          <a:xfrm>
            <a:off x="2953075" y="1764750"/>
            <a:ext cx="629700" cy="177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8"/>
          <p:cNvSpPr/>
          <p:nvPr/>
        </p:nvSpPr>
        <p:spPr>
          <a:xfrm>
            <a:off x="7085625" y="2243625"/>
            <a:ext cx="1489800" cy="239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8"/>
          <p:cNvSpPr/>
          <p:nvPr/>
        </p:nvSpPr>
        <p:spPr>
          <a:xfrm>
            <a:off x="5338600" y="3254600"/>
            <a:ext cx="887100" cy="177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idx="1" type="body"/>
          </p:nvPr>
        </p:nvSpPr>
        <p:spPr>
          <a:xfrm>
            <a:off x="624200" y="283775"/>
            <a:ext cx="6567900" cy="6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Automated Delivery - Example Email Setup</a:t>
            </a:r>
            <a:endParaRPr b="1" sz="2400"/>
          </a:p>
        </p:txBody>
      </p:sp>
      <p:pic>
        <p:nvPicPr>
          <p:cNvPr id="317" name="Google Shape;317;p39"/>
          <p:cNvPicPr preferRelativeResize="0"/>
          <p:nvPr/>
        </p:nvPicPr>
        <p:blipFill rotWithShape="1">
          <a:blip r:embed="rId3">
            <a:alphaModFix/>
          </a:blip>
          <a:srcRect b="0" l="23029" r="0" t="25606"/>
          <a:stretch/>
        </p:blipFill>
        <p:spPr>
          <a:xfrm>
            <a:off x="290275" y="1042900"/>
            <a:ext cx="8480275" cy="25801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8" name="Google Shape;31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011" y="2252600"/>
            <a:ext cx="2939613" cy="2296725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lgDash"/>
            <a:round/>
            <a:headEnd len="sm" w="sm" type="none"/>
            <a:tailEnd len="sm" w="sm" type="none"/>
          </a:ln>
        </p:spPr>
      </p:pic>
      <p:sp>
        <p:nvSpPr>
          <p:cNvPr id="319" name="Google Shape;319;p39"/>
          <p:cNvSpPr/>
          <p:nvPr/>
        </p:nvSpPr>
        <p:spPr>
          <a:xfrm>
            <a:off x="6030300" y="1339075"/>
            <a:ext cx="2598300" cy="505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0" name="Google Shape;320;p39"/>
          <p:cNvCxnSpPr/>
          <p:nvPr/>
        </p:nvCxnSpPr>
        <p:spPr>
          <a:xfrm>
            <a:off x="7329450" y="1844575"/>
            <a:ext cx="4500" cy="558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21" name="Google Shape;32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5400" y="3808388"/>
            <a:ext cx="3076575" cy="1123950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lgDash"/>
            <a:round/>
            <a:headEnd len="sm" w="sm" type="none"/>
            <a:tailEnd len="sm" w="sm" type="none"/>
          </a:ln>
        </p:spPr>
      </p:pic>
      <p:sp>
        <p:nvSpPr>
          <p:cNvPr id="322" name="Google Shape;322;p39"/>
          <p:cNvSpPr/>
          <p:nvPr/>
        </p:nvSpPr>
        <p:spPr>
          <a:xfrm>
            <a:off x="736050" y="1906650"/>
            <a:ext cx="2456400" cy="505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3" name="Google Shape;323;p39"/>
          <p:cNvCxnSpPr/>
          <p:nvPr/>
        </p:nvCxnSpPr>
        <p:spPr>
          <a:xfrm>
            <a:off x="1791350" y="2483075"/>
            <a:ext cx="0" cy="1250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4" name="Google Shape;324;p39"/>
          <p:cNvSpPr/>
          <p:nvPr/>
        </p:nvSpPr>
        <p:spPr>
          <a:xfrm>
            <a:off x="736050" y="2412150"/>
            <a:ext cx="4860000" cy="984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5" name="Google Shape;325;p39"/>
          <p:cNvCxnSpPr/>
          <p:nvPr/>
        </p:nvCxnSpPr>
        <p:spPr>
          <a:xfrm>
            <a:off x="5631250" y="2687025"/>
            <a:ext cx="3903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>
            <p:ph idx="1" type="body"/>
          </p:nvPr>
        </p:nvSpPr>
        <p:spPr>
          <a:xfrm>
            <a:off x="606450" y="851350"/>
            <a:ext cx="32067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Click the </a:t>
            </a:r>
            <a:r>
              <a:rPr b="1" lang="en" sz="1600"/>
              <a:t>Schedule tab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Click a date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Select a time and </a:t>
            </a:r>
            <a:r>
              <a:rPr b="1" lang="en" sz="1600"/>
              <a:t>Save</a:t>
            </a:r>
            <a:r>
              <a:rPr lang="en" sz="1600"/>
              <a:t>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40"/>
          <p:cNvPicPr preferRelativeResize="0"/>
          <p:nvPr/>
        </p:nvPicPr>
        <p:blipFill rotWithShape="1">
          <a:blip r:embed="rId3">
            <a:alphaModFix/>
          </a:blip>
          <a:srcRect b="21777" l="0" r="0" t="0"/>
          <a:stretch/>
        </p:blipFill>
        <p:spPr>
          <a:xfrm>
            <a:off x="487700" y="2153550"/>
            <a:ext cx="6031175" cy="2764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2" name="Google Shape;33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8450" y="266050"/>
            <a:ext cx="4953649" cy="2451400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lgDash"/>
            <a:round/>
            <a:headEnd len="sm" w="sm" type="none"/>
            <a:tailEnd len="sm" w="sm" type="none"/>
          </a:ln>
        </p:spPr>
      </p:pic>
      <p:sp>
        <p:nvSpPr>
          <p:cNvPr id="333" name="Google Shape;333;p40"/>
          <p:cNvSpPr/>
          <p:nvPr/>
        </p:nvSpPr>
        <p:spPr>
          <a:xfrm>
            <a:off x="1277000" y="2190425"/>
            <a:ext cx="727200" cy="204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2321" y="3263475"/>
            <a:ext cx="1099350" cy="109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40"/>
          <p:cNvCxnSpPr/>
          <p:nvPr/>
        </p:nvCxnSpPr>
        <p:spPr>
          <a:xfrm flipH="1" rot="10800000">
            <a:off x="4948400" y="2829075"/>
            <a:ext cx="408000" cy="73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6" name="Google Shape;336;p40"/>
          <p:cNvSpPr txBox="1"/>
          <p:nvPr/>
        </p:nvSpPr>
        <p:spPr>
          <a:xfrm>
            <a:off x="328125" y="203975"/>
            <a:ext cx="510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Schedule Deliveries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75" y="1033825"/>
            <a:ext cx="7629475" cy="35425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42" name="Google Shape;342;p41"/>
          <p:cNvSpPr txBox="1"/>
          <p:nvPr>
            <p:ph idx="1" type="body"/>
          </p:nvPr>
        </p:nvSpPr>
        <p:spPr>
          <a:xfrm>
            <a:off x="4668350" y="479125"/>
            <a:ext cx="3304200" cy="142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Click the </a:t>
            </a:r>
            <a:r>
              <a:rPr b="1" lang="en"/>
              <a:t>Recipient tab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Select a </a:t>
            </a:r>
            <a:r>
              <a:rPr b="1" lang="en"/>
              <a:t>Recipient Type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Fill in the required field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(dependent on the type selected)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Click </a:t>
            </a:r>
            <a:r>
              <a:rPr b="1" lang="en"/>
              <a:t>Save</a:t>
            </a:r>
            <a:endParaRPr b="1"/>
          </a:p>
        </p:txBody>
      </p:sp>
      <p:sp>
        <p:nvSpPr>
          <p:cNvPr id="343" name="Google Shape;343;p41"/>
          <p:cNvSpPr/>
          <p:nvPr/>
        </p:nvSpPr>
        <p:spPr>
          <a:xfrm>
            <a:off x="1835700" y="1033825"/>
            <a:ext cx="744900" cy="195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1"/>
          <p:cNvSpPr/>
          <p:nvPr/>
        </p:nvSpPr>
        <p:spPr>
          <a:xfrm>
            <a:off x="594150" y="1853450"/>
            <a:ext cx="1019700" cy="292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1"/>
          <p:cNvSpPr/>
          <p:nvPr/>
        </p:nvSpPr>
        <p:spPr>
          <a:xfrm>
            <a:off x="2376650" y="2944200"/>
            <a:ext cx="5595900" cy="1427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1"/>
          <p:cNvSpPr txBox="1"/>
          <p:nvPr/>
        </p:nvSpPr>
        <p:spPr>
          <a:xfrm>
            <a:off x="656250" y="283775"/>
            <a:ext cx="3378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Select a Recipient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2"/>
          <p:cNvPicPr preferRelativeResize="0"/>
          <p:nvPr/>
        </p:nvPicPr>
        <p:blipFill rotWithShape="1">
          <a:blip r:embed="rId3">
            <a:alphaModFix/>
          </a:blip>
          <a:srcRect b="2733" l="0" r="0" t="0"/>
          <a:stretch/>
        </p:blipFill>
        <p:spPr>
          <a:xfrm>
            <a:off x="295950" y="1809075"/>
            <a:ext cx="7809501" cy="2808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52" name="Google Shape;352;p42"/>
          <p:cNvSpPr txBox="1"/>
          <p:nvPr>
            <p:ph idx="1" type="body"/>
          </p:nvPr>
        </p:nvSpPr>
        <p:spPr>
          <a:xfrm>
            <a:off x="195100" y="177875"/>
            <a:ext cx="5517600" cy="2101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Testing:</a:t>
            </a:r>
            <a:endParaRPr b="1"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After </a:t>
            </a:r>
            <a:r>
              <a:rPr b="1" lang="en"/>
              <a:t>Recipients Setup</a:t>
            </a:r>
            <a:r>
              <a:rPr lang="en"/>
              <a:t>, close the delivery record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Click the </a:t>
            </a:r>
            <a:r>
              <a:rPr b="1" lang="en"/>
              <a:t>Row Actions Gear</a:t>
            </a:r>
            <a:r>
              <a:rPr lang="en"/>
              <a:t> and choose</a:t>
            </a:r>
            <a:r>
              <a:rPr b="1" lang="en"/>
              <a:t> Run Now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Enter YOUR email in the Email Override.  </a:t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Note: If you do not it will send to all recipients!</a:t>
            </a:r>
            <a:endParaRPr b="1">
              <a:solidFill>
                <a:srgbClr val="FF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Click Save.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 Data Delivery Validation Package will be send to your email. 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Click the Download Now button to download the file.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3" name="Google Shape;353;p42"/>
          <p:cNvSpPr/>
          <p:nvPr/>
        </p:nvSpPr>
        <p:spPr>
          <a:xfrm>
            <a:off x="7330550" y="2279100"/>
            <a:ext cx="774900" cy="25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2"/>
          <p:cNvSpPr/>
          <p:nvPr/>
        </p:nvSpPr>
        <p:spPr>
          <a:xfrm>
            <a:off x="7396050" y="3405400"/>
            <a:ext cx="204000" cy="168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6358325" y="4097050"/>
            <a:ext cx="612000" cy="15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p42"/>
          <p:cNvPicPr preferRelativeResize="0"/>
          <p:nvPr/>
        </p:nvPicPr>
        <p:blipFill rotWithShape="1">
          <a:blip r:embed="rId4">
            <a:alphaModFix/>
          </a:blip>
          <a:srcRect b="7901" l="0" r="0" t="10305"/>
          <a:stretch/>
        </p:blipFill>
        <p:spPr>
          <a:xfrm>
            <a:off x="2929863" y="2339575"/>
            <a:ext cx="3160075" cy="1606700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357" name="Google Shape;357;p42"/>
          <p:cNvCxnSpPr>
            <a:stCxn id="355" idx="1"/>
          </p:cNvCxnSpPr>
          <p:nvPr/>
        </p:nvCxnSpPr>
        <p:spPr>
          <a:xfrm rot="10800000">
            <a:off x="4957325" y="3015250"/>
            <a:ext cx="1401000" cy="1161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8" name="Google Shape;358;p42"/>
          <p:cNvSpPr txBox="1"/>
          <p:nvPr/>
        </p:nvSpPr>
        <p:spPr>
          <a:xfrm>
            <a:off x="5766300" y="177875"/>
            <a:ext cx="3028200" cy="169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Tips: Other Row Actions Gear Options: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Configure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Delete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 Dates: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add one or more dates at once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Clone: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Clone to another type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9" name="Google Shape;359;p42"/>
          <p:cNvCxnSpPr/>
          <p:nvPr/>
        </p:nvCxnSpPr>
        <p:spPr>
          <a:xfrm flipH="1">
            <a:off x="6925975" y="1684950"/>
            <a:ext cx="62100" cy="18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"/>
          <p:cNvSpPr txBox="1"/>
          <p:nvPr>
            <p:ph idx="1" type="body"/>
          </p:nvPr>
        </p:nvSpPr>
        <p:spPr>
          <a:xfrm>
            <a:off x="177375" y="177875"/>
            <a:ext cx="8034600" cy="425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Tracking Scheduled/Completed Deliveries</a:t>
            </a:r>
            <a:endParaRPr b="1" sz="2400"/>
          </a:p>
        </p:txBody>
      </p:sp>
      <p:pic>
        <p:nvPicPr>
          <p:cNvPr id="365" name="Google Shape;36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88" y="2011800"/>
            <a:ext cx="7795025" cy="2433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66" name="Google Shape;366;p43"/>
          <p:cNvSpPr txBox="1"/>
          <p:nvPr/>
        </p:nvSpPr>
        <p:spPr>
          <a:xfrm>
            <a:off x="1069950" y="620403"/>
            <a:ext cx="70041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Data Delivery Completion Summary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will be sent to your email address.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the Download Now button to authenticate and download the file.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arrow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view scheduled and completed deliveries.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Row Actions Gear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View Recipients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arrow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download file sent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7" name="Google Shape;36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7225" y="2078636"/>
            <a:ext cx="5294249" cy="120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368" name="Google Shape;368;p43"/>
          <p:cNvCxnSpPr/>
          <p:nvPr/>
        </p:nvCxnSpPr>
        <p:spPr>
          <a:xfrm rot="10800000">
            <a:off x="8007925" y="3352175"/>
            <a:ext cx="17700" cy="46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/>
          <p:nvPr>
            <p:ph idx="1" type="body"/>
          </p:nvPr>
        </p:nvSpPr>
        <p:spPr>
          <a:xfrm>
            <a:off x="2619500" y="416800"/>
            <a:ext cx="6310800" cy="15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Create Delivery Record with Recipients as: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Specific Persons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Specific Application Users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Click the Row Action Gear and choose </a:t>
            </a:r>
            <a:r>
              <a:rPr b="1" lang="en"/>
              <a:t>Run Now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Fill in the form as needed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(If the email created is only you - no need for Email override 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Repeat step 2 &amp; 3 for each</a:t>
            </a:r>
            <a:endParaRPr/>
          </a:p>
        </p:txBody>
      </p:sp>
      <p:pic>
        <p:nvPicPr>
          <p:cNvPr id="374" name="Google Shape;374;p44"/>
          <p:cNvPicPr preferRelativeResize="0"/>
          <p:nvPr/>
        </p:nvPicPr>
        <p:blipFill rotWithShape="1">
          <a:blip r:embed="rId3">
            <a:alphaModFix/>
          </a:blip>
          <a:srcRect b="4886" l="44054" r="7012" t="51371"/>
          <a:stretch/>
        </p:blipFill>
        <p:spPr>
          <a:xfrm>
            <a:off x="251750" y="2081624"/>
            <a:ext cx="3570399" cy="1279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5" name="Google Shape;375;p44"/>
          <p:cNvPicPr preferRelativeResize="0"/>
          <p:nvPr/>
        </p:nvPicPr>
        <p:blipFill rotWithShape="1">
          <a:blip r:embed="rId4">
            <a:alphaModFix/>
          </a:blip>
          <a:srcRect b="0" l="0" r="15526" t="0"/>
          <a:stretch/>
        </p:blipFill>
        <p:spPr>
          <a:xfrm>
            <a:off x="4341450" y="2137150"/>
            <a:ext cx="4410975" cy="18059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76" name="Google Shape;376;p44"/>
          <p:cNvSpPr txBox="1"/>
          <p:nvPr/>
        </p:nvSpPr>
        <p:spPr>
          <a:xfrm>
            <a:off x="363600" y="2926475"/>
            <a:ext cx="257100" cy="363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7" name="Google Shape;377;p44"/>
          <p:cNvCxnSpPr/>
          <p:nvPr/>
        </p:nvCxnSpPr>
        <p:spPr>
          <a:xfrm>
            <a:off x="913425" y="2279100"/>
            <a:ext cx="762600" cy="603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p44"/>
          <p:cNvCxnSpPr/>
          <p:nvPr/>
        </p:nvCxnSpPr>
        <p:spPr>
          <a:xfrm flipH="1">
            <a:off x="2314600" y="2296850"/>
            <a:ext cx="1046400" cy="54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9" name="Google Shape;379;p44"/>
          <p:cNvSpPr txBox="1"/>
          <p:nvPr/>
        </p:nvSpPr>
        <p:spPr>
          <a:xfrm>
            <a:off x="5276525" y="2252550"/>
            <a:ext cx="257100" cy="319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 rotWithShape="1">
          <a:blip r:embed="rId5">
            <a:alphaModFix/>
          </a:blip>
          <a:srcRect b="15324" l="68973" r="0" t="39392"/>
          <a:stretch/>
        </p:blipFill>
        <p:spPr>
          <a:xfrm>
            <a:off x="913425" y="3451975"/>
            <a:ext cx="2740227" cy="1478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1" name="Google Shape;381;p44"/>
          <p:cNvSpPr/>
          <p:nvPr/>
        </p:nvSpPr>
        <p:spPr>
          <a:xfrm>
            <a:off x="1676025" y="4735550"/>
            <a:ext cx="620700" cy="141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4"/>
          <p:cNvSpPr/>
          <p:nvPr/>
        </p:nvSpPr>
        <p:spPr>
          <a:xfrm>
            <a:off x="2820075" y="3964050"/>
            <a:ext cx="257100" cy="22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4"/>
          <p:cNvSpPr txBox="1"/>
          <p:nvPr/>
        </p:nvSpPr>
        <p:spPr>
          <a:xfrm>
            <a:off x="1073050" y="4301025"/>
            <a:ext cx="328200" cy="319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44"/>
          <p:cNvSpPr/>
          <p:nvPr/>
        </p:nvSpPr>
        <p:spPr>
          <a:xfrm>
            <a:off x="1427775" y="2917600"/>
            <a:ext cx="2261400" cy="363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4"/>
          <p:cNvSpPr/>
          <p:nvPr/>
        </p:nvSpPr>
        <p:spPr>
          <a:xfrm>
            <a:off x="5799225" y="2403200"/>
            <a:ext cx="2953200" cy="816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6" name="Google Shape;386;p44"/>
          <p:cNvCxnSpPr/>
          <p:nvPr/>
        </p:nvCxnSpPr>
        <p:spPr>
          <a:xfrm flipH="1" rot="10800000">
            <a:off x="3733450" y="3423100"/>
            <a:ext cx="2296800" cy="1108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7" name="Google Shape;387;p44"/>
          <p:cNvSpPr txBox="1"/>
          <p:nvPr/>
        </p:nvSpPr>
        <p:spPr>
          <a:xfrm>
            <a:off x="372450" y="97550"/>
            <a:ext cx="7094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Download Reports with Varied File Names and Groups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Administrators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/>
          <p:nvPr>
            <p:ph type="title"/>
          </p:nvPr>
        </p:nvSpPr>
        <p:spPr>
          <a:xfrm>
            <a:off x="772925" y="394700"/>
            <a:ext cx="48051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as District Data Grid</a:t>
            </a:r>
            <a:endParaRPr/>
          </a:p>
        </p:txBody>
      </p:sp>
      <p:pic>
        <p:nvPicPr>
          <p:cNvPr id="398" name="Google Shape;39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00" y="2802425"/>
            <a:ext cx="5410538" cy="22200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399" name="Google Shape;39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250" y="1065800"/>
            <a:ext cx="3187118" cy="150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46"/>
          <p:cNvCxnSpPr/>
          <p:nvPr/>
        </p:nvCxnSpPr>
        <p:spPr>
          <a:xfrm flipH="1">
            <a:off x="3981650" y="2394400"/>
            <a:ext cx="9000" cy="59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46"/>
          <p:cNvSpPr txBox="1"/>
          <p:nvPr/>
        </p:nvSpPr>
        <p:spPr>
          <a:xfrm>
            <a:off x="5836850" y="1065800"/>
            <a:ext cx="30666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Users with SDG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Data Administrator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permissions can set a student data grid as a District Data Grid available to all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From the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Configure Student Data page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 the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Details tab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set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District Level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click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Save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Users with SDG Data Administrator permissions can edit any District Data Grid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328125" y="1622875"/>
            <a:ext cx="4460700" cy="25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Welcome &amp; Getting Started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Downloading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Collaborate: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Copy To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Sharing With Others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Deliveries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Administrators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7"/>
          <p:cNvSpPr txBox="1"/>
          <p:nvPr>
            <p:ph idx="2" type="body"/>
          </p:nvPr>
        </p:nvSpPr>
        <p:spPr>
          <a:xfrm>
            <a:off x="592500" y="1103250"/>
            <a:ext cx="7025100" cy="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Once a Student Data Grid is created send a </a:t>
            </a:r>
            <a:r>
              <a:rPr lang="en" sz="1600"/>
              <a:t>ticket</a:t>
            </a:r>
            <a:r>
              <a:rPr lang="en" sz="1600"/>
              <a:t> to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support@schooldata.net</a:t>
            </a:r>
            <a:r>
              <a:rPr lang="en" sz="1600"/>
              <a:t> requesting it be added to your Homeroom Dashboard.</a:t>
            </a:r>
            <a:endParaRPr sz="1600"/>
          </a:p>
        </p:txBody>
      </p:sp>
      <p:sp>
        <p:nvSpPr>
          <p:cNvPr id="407" name="Google Shape;407;p47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7"/>
          <p:cNvSpPr txBox="1"/>
          <p:nvPr>
            <p:ph type="title"/>
          </p:nvPr>
        </p:nvSpPr>
        <p:spPr>
          <a:xfrm>
            <a:off x="592500" y="334875"/>
            <a:ext cx="41304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Homeroom Dashboard</a:t>
            </a:r>
            <a:endParaRPr/>
          </a:p>
        </p:txBody>
      </p:sp>
      <p:pic>
        <p:nvPicPr>
          <p:cNvPr id="409" name="Google Shape;40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100" y="1862300"/>
            <a:ext cx="5722202" cy="2642674"/>
          </a:xfrm>
          <a:prstGeom prst="rect">
            <a:avLst/>
          </a:prstGeom>
          <a:noFill/>
          <a:ln>
            <a:noFill/>
          </a:ln>
          <a:effectLst>
            <a:outerShdw blurRad="371475" rotWithShape="0" algn="bl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8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416" name="Google Shape;416;p48"/>
          <p:cNvSpPr txBox="1"/>
          <p:nvPr>
            <p:ph idx="2" type="body"/>
          </p:nvPr>
        </p:nvSpPr>
        <p:spPr>
          <a:xfrm>
            <a:off x="823950" y="1306675"/>
            <a:ext cx="72324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WHAT QUESTIONS EMERGED?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WHAT ARE YOU HOPING TO DO WE HAVEN’T YET COVERED?</a:t>
            </a:r>
            <a:endParaRPr b="1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592500" y="403575"/>
            <a:ext cx="44178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Downloading</a:t>
            </a:r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501" y="532076"/>
            <a:ext cx="4466175" cy="1195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5" name="Google Shape;2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575" y="2416150"/>
            <a:ext cx="4147001" cy="1778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256" name="Google Shape;256;p31"/>
          <p:cNvCxnSpPr/>
          <p:nvPr/>
        </p:nvCxnSpPr>
        <p:spPr>
          <a:xfrm flipH="1">
            <a:off x="8185375" y="1560800"/>
            <a:ext cx="274800" cy="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31"/>
          <p:cNvSpPr txBox="1"/>
          <p:nvPr/>
        </p:nvSpPr>
        <p:spPr>
          <a:xfrm>
            <a:off x="514350" y="1232675"/>
            <a:ext cx="3520500" cy="30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View Tab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Download Data Table icon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desired student download option by clicking the </a:t>
            </a: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checkboxes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Save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TIP: 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generate a spreadsheet with files names differently, use the Deliveries tab.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36081"/>
            <a:ext cx="4162851" cy="87056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 txBox="1"/>
          <p:nvPr>
            <p:ph type="title"/>
          </p:nvPr>
        </p:nvSpPr>
        <p:spPr>
          <a:xfrm>
            <a:off x="772925" y="394700"/>
            <a:ext cx="48051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To/Share With Other Users</a:t>
            </a:r>
            <a:endParaRPr/>
          </a:p>
        </p:txBody>
      </p:sp>
      <p:pic>
        <p:nvPicPr>
          <p:cNvPr id="269" name="Google Shape;269;p33"/>
          <p:cNvPicPr preferRelativeResize="0"/>
          <p:nvPr/>
        </p:nvPicPr>
        <p:blipFill rotWithShape="1">
          <a:blip r:embed="rId4">
            <a:alphaModFix/>
          </a:blip>
          <a:srcRect b="11824" l="0" r="0" t="0"/>
          <a:stretch/>
        </p:blipFill>
        <p:spPr>
          <a:xfrm>
            <a:off x="6202800" y="3378100"/>
            <a:ext cx="2157031" cy="777000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lg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0" name="Google Shape;270;p33"/>
          <p:cNvPicPr preferRelativeResize="0"/>
          <p:nvPr/>
        </p:nvPicPr>
        <p:blipFill rotWithShape="1">
          <a:blip r:embed="rId5">
            <a:alphaModFix/>
          </a:blip>
          <a:srcRect b="11824" l="0" r="5740" t="0"/>
          <a:stretch/>
        </p:blipFill>
        <p:spPr>
          <a:xfrm>
            <a:off x="5827764" y="2253875"/>
            <a:ext cx="2907075" cy="777000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lg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71" name="Google Shape;271;p33"/>
          <p:cNvSpPr txBox="1"/>
          <p:nvPr/>
        </p:nvSpPr>
        <p:spPr>
          <a:xfrm>
            <a:off x="461825" y="1622875"/>
            <a:ext cx="5116200" cy="2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Configure Student Data Grid page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lick the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Collaborate tab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choose one of the following: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Copy To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Duplicate grid is sent to user that can be independently edited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Row Action Gear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allows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Configure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or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Delete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Share With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Duplicate grid is sent to user that allows viewing of future edits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Row Action Gear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allows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View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or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Copy to Me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TIP: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edit a shared copy, first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Copy to Me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able below logs users copied to/shared with and date.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type="title"/>
          </p:nvPr>
        </p:nvSpPr>
        <p:spPr>
          <a:xfrm>
            <a:off x="772925" y="394700"/>
            <a:ext cx="48051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To/Share With Other Users</a:t>
            </a:r>
            <a:endParaRPr/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0774" y="1023625"/>
            <a:ext cx="1908326" cy="30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4"/>
          <p:cNvSpPr txBox="1"/>
          <p:nvPr/>
        </p:nvSpPr>
        <p:spPr>
          <a:xfrm>
            <a:off x="772925" y="2030775"/>
            <a:ext cx="55692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Locate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Created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grids in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My Student Data Grids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Locate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Copied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grids in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My Student Data Grids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Locate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Shared With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grids in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 Data Grids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Shared with Me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type="title"/>
          </p:nvPr>
        </p:nvSpPr>
        <p:spPr>
          <a:xfrm>
            <a:off x="692296" y="440075"/>
            <a:ext cx="4777500" cy="440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Automated Deliveries</a:t>
            </a:r>
            <a:endParaRPr/>
          </a:p>
        </p:txBody>
      </p:sp>
      <p:sp>
        <p:nvSpPr>
          <p:cNvPr id="289" name="Google Shape;289;p36"/>
          <p:cNvSpPr txBox="1"/>
          <p:nvPr>
            <p:ph idx="3" type="body"/>
          </p:nvPr>
        </p:nvSpPr>
        <p:spPr>
          <a:xfrm>
            <a:off x="692300" y="1414950"/>
            <a:ext cx="4402800" cy="23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Send the same Student Data Grid to different groups of users on different delivery schedules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View and track a list of processing/completed deliveries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Access recipient delivery files from the delivery table</a:t>
            </a:r>
            <a:endParaRPr sz="1800"/>
          </a:p>
        </p:txBody>
      </p:sp>
      <p:sp>
        <p:nvSpPr>
          <p:cNvPr id="290" name="Google Shape;290;p36"/>
          <p:cNvSpPr txBox="1"/>
          <p:nvPr>
            <p:ph idx="2" type="subTitle"/>
          </p:nvPr>
        </p:nvSpPr>
        <p:spPr>
          <a:xfrm>
            <a:off x="6630413" y="3212040"/>
            <a:ext cx="2413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Deliveries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hool Data Connec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