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Lato"/>
      <p:regular r:id="rId25"/>
      <p:bold r:id="rId26"/>
      <p:italic r:id="rId27"/>
      <p:boldItalic r:id="rId28"/>
    </p:embeddedFont>
    <p:embeddedFont>
      <p:font typeface="Lato Light"/>
      <p:regular r:id="rId29"/>
      <p:bold r:id="rId30"/>
      <p:italic r:id="rId31"/>
      <p:boldItalic r:id="rId32"/>
    </p:embeddedFont>
    <p:embeddedFont>
      <p:font typeface="Lato Black"/>
      <p:bold r:id="rId33"/>
      <p:boldItalic r:id="rId34"/>
    </p:embeddedFont>
    <p:embeddedFont>
      <p:font typeface="PT Sans"/>
      <p:regular r:id="rId35"/>
      <p:bold r:id="rId36"/>
      <p:italic r:id="rId37"/>
      <p:boldItalic r:id="rId38"/>
    </p:embeddedFont>
    <p:embeddedFont>
      <p:font typeface="Varela"/>
      <p:regular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bold.fntdata"/><Relationship Id="rId25" Type="http://schemas.openxmlformats.org/officeDocument/2006/relationships/font" Target="fonts/Lato-regular.fntdata"/><Relationship Id="rId28" Type="http://schemas.openxmlformats.org/officeDocument/2006/relationships/font" Target="fonts/Lato-boldItalic.fntdata"/><Relationship Id="rId27" Type="http://schemas.openxmlformats.org/officeDocument/2006/relationships/font" Target="fonts/La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Light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Light-italic.fntdata"/><Relationship Id="rId30" Type="http://schemas.openxmlformats.org/officeDocument/2006/relationships/font" Target="fonts/LatoLight-bold.fntdata"/><Relationship Id="rId11" Type="http://schemas.openxmlformats.org/officeDocument/2006/relationships/slide" Target="slides/slide6.xml"/><Relationship Id="rId33" Type="http://schemas.openxmlformats.org/officeDocument/2006/relationships/font" Target="fonts/LatoBlack-bold.fntdata"/><Relationship Id="rId10" Type="http://schemas.openxmlformats.org/officeDocument/2006/relationships/slide" Target="slides/slide5.xml"/><Relationship Id="rId32" Type="http://schemas.openxmlformats.org/officeDocument/2006/relationships/font" Target="fonts/LatoLight-boldItalic.fntdata"/><Relationship Id="rId13" Type="http://schemas.openxmlformats.org/officeDocument/2006/relationships/slide" Target="slides/slide8.xml"/><Relationship Id="rId35" Type="http://schemas.openxmlformats.org/officeDocument/2006/relationships/font" Target="fonts/PTSans-regular.fntdata"/><Relationship Id="rId12" Type="http://schemas.openxmlformats.org/officeDocument/2006/relationships/slide" Target="slides/slide7.xml"/><Relationship Id="rId34" Type="http://schemas.openxmlformats.org/officeDocument/2006/relationships/font" Target="fonts/LatoBlack-boldItalic.fntdata"/><Relationship Id="rId15" Type="http://schemas.openxmlformats.org/officeDocument/2006/relationships/slide" Target="slides/slide10.xml"/><Relationship Id="rId37" Type="http://schemas.openxmlformats.org/officeDocument/2006/relationships/font" Target="fonts/PTSans-italic.fntdata"/><Relationship Id="rId14" Type="http://schemas.openxmlformats.org/officeDocument/2006/relationships/slide" Target="slides/slide9.xml"/><Relationship Id="rId36" Type="http://schemas.openxmlformats.org/officeDocument/2006/relationships/font" Target="fonts/PTSans-bold.fntdata"/><Relationship Id="rId17" Type="http://schemas.openxmlformats.org/officeDocument/2006/relationships/slide" Target="slides/slide12.xml"/><Relationship Id="rId39" Type="http://schemas.openxmlformats.org/officeDocument/2006/relationships/font" Target="fonts/Varela-regular.fntdata"/><Relationship Id="rId16" Type="http://schemas.openxmlformats.org/officeDocument/2006/relationships/slide" Target="slides/slide11.xml"/><Relationship Id="rId38" Type="http://schemas.openxmlformats.org/officeDocument/2006/relationships/font" Target="fonts/PTSans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upport.schooldata.net/hc/en-us/articles/13623225028627-Student-Group-from-a-File-Upload" TargetMode="Externa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upport.schooldata.net/hc/en-us/articles/360056259614-Create-and-Manage-a-Smart-Student-Group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upport.schooldata.net/hc/en-us/articles/13625526309267-Copy-Share-Student-Groups-to-Other-Users" TargetMode="Externa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upport.schooldata.net/hc/en-us/articles/13625526309267-Copy-Share-Student-Groups-to-Other-Users" TargetMode="Externa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upport.schooldata.net/hc/en-us/articles/13547641538323-Login-Activate-Reset-Password-Logout" TargetMode="Externa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upport.schooldata.net/hc/en-us/articles/360046573653-Student-Groups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upport.schooldata.net/hc/en-us/articles/31252467658131-Create-and-Manage-a-Static-Student-Group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2e91a8549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2e91a8549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Put name, district and your role at the district in the  chat.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28d301c574_0_49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28d301c574_0_49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https://support.schooldata.net/hc/en-us/articles/13623225028627-Student-Group-from-a-File-Upload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28d301c574_0_5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28d301c574_0_5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https://support.schooldata.net/hc/en-us/articles/360056259614-Create-and-Manage-a-Smart-Student-Group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2e91a85491_0_20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32e91a85491_0_205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2e91a85491_0_15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32e91a85491_0_15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2e91a85491_0_15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32e91a85491_0_15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https://support.schooldata.net/hc/en-us/articles/13625526309267-Copy-Share-Student-Groups-to-Other-Users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2e91a85491_0_15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2e91a85491_0_15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https://support.schooldata.net/hc/en-us/articles/13625526309267-Copy-Share-Student-Groups-to-Other-Users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28d301c574_0_47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328d301c574_0_47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2e91a85491_0_159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32e91a85491_0_159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2e91a85491_0_25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32e91a85491_0_25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28d301c574_0_5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328d301c574_0_5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2e91a85491_0_47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g32e91a85491_0_47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2e91a85491_0_60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2e91a85491_0_60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https://support.schooldata.net/hc/en-us/articles/13547641538323-Login-Activate-Reset-Password-Logout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2e91a85491_0_108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2e91a85491_0_108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28d301c574_0_4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28d301c574_0_4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2fec87ec76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32fec87ec7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28d301c574_0_4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28d301c574_0_45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https://support.schooldata.net/hc/en-us/articles/360046573653-Student-Groups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28d301c574_0_4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28d301c574_0_46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28d301c574_0_48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28d301c574_0_48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https://support.schooldata.net/hc/en-us/articles/31252467658131-Create-and-Manage-a-Static-Student-Group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37.png"/><Relationship Id="rId4" Type="http://schemas.openxmlformats.org/officeDocument/2006/relationships/image" Target="../media/image15.png"/><Relationship Id="rId5" Type="http://schemas.openxmlformats.org/officeDocument/2006/relationships/image" Target="../media/image4.png"/><Relationship Id="rId6" Type="http://schemas.openxmlformats.org/officeDocument/2006/relationships/image" Target="../media/image3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png"/><Relationship Id="rId4" Type="http://schemas.openxmlformats.org/officeDocument/2006/relationships/image" Target="../media/image21.png"/><Relationship Id="rId5" Type="http://schemas.openxmlformats.org/officeDocument/2006/relationships/image" Target="../media/image2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24.png"/><Relationship Id="rId4" Type="http://schemas.openxmlformats.org/officeDocument/2006/relationships/image" Target="../media/image27.png"/><Relationship Id="rId5" Type="http://schemas.openxmlformats.org/officeDocument/2006/relationships/image" Target="../media/image4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5.jpg"/><Relationship Id="rId3" Type="http://schemas.openxmlformats.org/officeDocument/2006/relationships/image" Target="../media/image23.png"/><Relationship Id="rId4" Type="http://schemas.openxmlformats.org/officeDocument/2006/relationships/image" Target="../media/image3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jpg"/><Relationship Id="rId3" Type="http://schemas.openxmlformats.org/officeDocument/2006/relationships/image" Target="../media/image43.jpg"/><Relationship Id="rId4" Type="http://schemas.openxmlformats.org/officeDocument/2006/relationships/image" Target="../media/image29.jpg"/><Relationship Id="rId5" Type="http://schemas.openxmlformats.org/officeDocument/2006/relationships/image" Target="../media/image28.jpg"/><Relationship Id="rId6" Type="http://schemas.openxmlformats.org/officeDocument/2006/relationships/image" Target="../media/image64.jpg"/><Relationship Id="rId7" Type="http://schemas.openxmlformats.org/officeDocument/2006/relationships/image" Target="../media/image3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7.png"/><Relationship Id="rId3" Type="http://schemas.openxmlformats.org/officeDocument/2006/relationships/image" Target="../media/image42.png"/><Relationship Id="rId4" Type="http://schemas.openxmlformats.org/officeDocument/2006/relationships/image" Target="../media/image3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7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9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36.png"/><Relationship Id="rId4" Type="http://schemas.openxmlformats.org/officeDocument/2006/relationships/image" Target="../media/image10.png"/><Relationship Id="rId5" Type="http://schemas.openxmlformats.org/officeDocument/2006/relationships/image" Target="../media/image4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35.jpg"/><Relationship Id="rId4" Type="http://schemas.openxmlformats.org/officeDocument/2006/relationships/image" Target="../media/image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35.jpg"/><Relationship Id="rId4" Type="http://schemas.openxmlformats.org/officeDocument/2006/relationships/image" Target="../media/image4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52.jpg"/><Relationship Id="rId4" Type="http://schemas.openxmlformats.org/officeDocument/2006/relationships/image" Target="../media/image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5.png"/><Relationship Id="rId3" Type="http://schemas.openxmlformats.org/officeDocument/2006/relationships/image" Target="../media/image4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jpg"/><Relationship Id="rId3" Type="http://schemas.openxmlformats.org/officeDocument/2006/relationships/image" Target="../media/image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0.png"/><Relationship Id="rId3" Type="http://schemas.openxmlformats.org/officeDocument/2006/relationships/image" Target="../media/image54.png"/><Relationship Id="rId4" Type="http://schemas.openxmlformats.org/officeDocument/2006/relationships/image" Target="../media/image51.png"/><Relationship Id="rId5" Type="http://schemas.openxmlformats.org/officeDocument/2006/relationships/image" Target="../media/image47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hyperlink" Target="mailto:support@schooldata.net" TargetMode="External"/><Relationship Id="rId4" Type="http://schemas.openxmlformats.org/officeDocument/2006/relationships/image" Target="../media/image50.png"/><Relationship Id="rId5" Type="http://schemas.openxmlformats.org/officeDocument/2006/relationships/image" Target="../media/image4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3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14.png"/><Relationship Id="rId6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2.png"/><Relationship Id="rId4" Type="http://schemas.openxmlformats.org/officeDocument/2006/relationships/image" Target="../media/image41.png"/><Relationship Id="rId5" Type="http://schemas.openxmlformats.org/officeDocument/2006/relationships/image" Target="../media/image5.png"/><Relationship Id="rId6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png"/><Relationship Id="rId4" Type="http://schemas.openxmlformats.org/officeDocument/2006/relationships/image" Target="../media/image20.png"/><Relationship Id="rId5" Type="http://schemas.openxmlformats.org/officeDocument/2006/relationships/image" Target="../media/image44.png"/><Relationship Id="rId6" Type="http://schemas.openxmlformats.org/officeDocument/2006/relationships/image" Target="../media/image2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 Course Registration 1">
  <p:cSld name="CUSTOM_47_1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7" name="Google Shape;7;p2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-28575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2"/>
          <p:cNvSpPr/>
          <p:nvPr/>
        </p:nvSpPr>
        <p:spPr>
          <a:xfrm>
            <a:off x="560269" y="4661306"/>
            <a:ext cx="8086200" cy="7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sp>
        <p:nvSpPr>
          <p:cNvPr id="9" name="Google Shape;9;p2"/>
          <p:cNvSpPr txBox="1"/>
          <p:nvPr/>
        </p:nvSpPr>
        <p:spPr>
          <a:xfrm>
            <a:off x="692288" y="440065"/>
            <a:ext cx="7326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ato Black"/>
                <a:ea typeface="Lato Black"/>
                <a:cs typeface="Lato Black"/>
                <a:sym typeface="Lato Black"/>
              </a:rPr>
              <a:t>Course Registration and Resources</a:t>
            </a:r>
            <a:endParaRPr sz="2400"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10" name="Google Shape;1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0369" y="884306"/>
            <a:ext cx="4189333" cy="2742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3667" y="3989426"/>
            <a:ext cx="2964944" cy="457961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2" name="Google Shape;12;p2"/>
          <p:cNvCxnSpPr/>
          <p:nvPr/>
        </p:nvCxnSpPr>
        <p:spPr>
          <a:xfrm>
            <a:off x="5431110" y="3304472"/>
            <a:ext cx="468300" cy="66240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" name="Google Shape;13;p2"/>
          <p:cNvCxnSpPr/>
          <p:nvPr/>
        </p:nvCxnSpPr>
        <p:spPr>
          <a:xfrm>
            <a:off x="788863" y="11139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98001" y="4772923"/>
            <a:ext cx="1362130" cy="271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5237" y="3164400"/>
            <a:ext cx="3253175" cy="187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/>
          <p:nvPr>
            <p:ph idx="1" type="body"/>
          </p:nvPr>
        </p:nvSpPr>
        <p:spPr>
          <a:xfrm>
            <a:off x="489450" y="1408225"/>
            <a:ext cx="4010100" cy="15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 Self Directed Learning">
  <p:cSld name="CUSTOM_9_1_2_1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95" name="Google Shape;95;p11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-28575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1"/>
          <p:cNvSpPr/>
          <p:nvPr/>
        </p:nvSpPr>
        <p:spPr>
          <a:xfrm>
            <a:off x="788863" y="4545470"/>
            <a:ext cx="7578000" cy="9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97" name="Google Shape;97;p11"/>
          <p:cNvCxnSpPr/>
          <p:nvPr/>
        </p:nvCxnSpPr>
        <p:spPr>
          <a:xfrm>
            <a:off x="788863" y="9996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98" name="Google Shape;98;p11"/>
          <p:cNvSpPr txBox="1"/>
          <p:nvPr>
            <p:ph idx="1" type="subTitle"/>
          </p:nvPr>
        </p:nvSpPr>
        <p:spPr>
          <a:xfrm>
            <a:off x="6036244" y="3212044"/>
            <a:ext cx="30075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1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pic>
        <p:nvPicPr>
          <p:cNvPr id="99" name="Google Shape;99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7626" y="4715973"/>
            <a:ext cx="1362130" cy="2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1"/>
          <p:cNvSpPr txBox="1"/>
          <p:nvPr/>
        </p:nvSpPr>
        <p:spPr>
          <a:xfrm>
            <a:off x="343475" y="309125"/>
            <a:ext cx="6560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Self Directed Learning</a:t>
            </a:r>
            <a:endParaRPr sz="800"/>
          </a:p>
        </p:txBody>
      </p:sp>
      <p:sp>
        <p:nvSpPr>
          <p:cNvPr id="101" name="Google Shape;101;p11"/>
          <p:cNvSpPr txBox="1"/>
          <p:nvPr/>
        </p:nvSpPr>
        <p:spPr>
          <a:xfrm>
            <a:off x="306950" y="1217150"/>
            <a:ext cx="6244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To access </a:t>
            </a:r>
            <a:r>
              <a:rPr b="1" lang="en" sz="20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Self Directed Learning</a:t>
            </a:r>
            <a:r>
              <a:rPr lang="en" sz="20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, click the bottom left corner on the left navigation: </a:t>
            </a:r>
            <a:endParaRPr sz="20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2" name="Google Shape;102;p11"/>
          <p:cNvPicPr preferRelativeResize="0"/>
          <p:nvPr/>
        </p:nvPicPr>
        <p:blipFill rotWithShape="1">
          <a:blip r:embed="rId4">
            <a:alphaModFix/>
          </a:blip>
          <a:srcRect b="0" l="0" r="10984" t="0"/>
          <a:stretch/>
        </p:blipFill>
        <p:spPr>
          <a:xfrm>
            <a:off x="6903869" y="900763"/>
            <a:ext cx="1738350" cy="906412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3" name="Google Shape;103;p11"/>
          <p:cNvPicPr preferRelativeResize="0"/>
          <p:nvPr/>
        </p:nvPicPr>
        <p:blipFill rotWithShape="1">
          <a:blip r:embed="rId5">
            <a:alphaModFix/>
          </a:blip>
          <a:srcRect b="10450" l="0" r="0" t="0"/>
          <a:stretch/>
        </p:blipFill>
        <p:spPr>
          <a:xfrm>
            <a:off x="446312" y="2017562"/>
            <a:ext cx="4893242" cy="2646320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04" name="Google Shape;104;p11"/>
          <p:cNvSpPr txBox="1"/>
          <p:nvPr/>
        </p:nvSpPr>
        <p:spPr>
          <a:xfrm>
            <a:off x="5733825" y="2537100"/>
            <a:ext cx="30000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Written directions will describe tasks. Some tasks include short videos.  </a:t>
            </a:r>
            <a:endParaRPr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Contents are searchable.</a:t>
            </a:r>
            <a:endParaRPr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Tasks can be checked off to the far right as completed or bookmark.</a:t>
            </a:r>
            <a:endParaRPr/>
          </a:p>
        </p:txBody>
      </p:sp>
      <p:cxnSp>
        <p:nvCxnSpPr>
          <p:cNvPr id="105" name="Google Shape;105;p11"/>
          <p:cNvCxnSpPr/>
          <p:nvPr/>
        </p:nvCxnSpPr>
        <p:spPr>
          <a:xfrm flipH="1">
            <a:off x="5022869" y="1733744"/>
            <a:ext cx="1881000" cy="700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 Help Desk">
  <p:cSld name="OBJECT_1">
    <p:bg>
      <p:bgPr>
        <a:solidFill>
          <a:schemeClr val="lt1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2"/>
          <p:cNvSpPr txBox="1"/>
          <p:nvPr/>
        </p:nvSpPr>
        <p:spPr>
          <a:xfrm>
            <a:off x="469150" y="40357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Help Desk</a:t>
            </a:r>
            <a:endParaRPr/>
          </a:p>
        </p:txBody>
      </p:sp>
      <p:sp>
        <p:nvSpPr>
          <p:cNvPr id="108" name="Google Shape;108;p12"/>
          <p:cNvSpPr txBox="1"/>
          <p:nvPr/>
        </p:nvSpPr>
        <p:spPr>
          <a:xfrm>
            <a:off x="469150" y="1202625"/>
            <a:ext cx="30000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Access our Help Desk by clicking on the </a:t>
            </a: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life preserver icon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in the top right corner.  </a:t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800"/>
              <a:buFont typeface="Calibri"/>
              <a:buChar char="●"/>
            </a:pP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Visit our Help Center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(Help Articles)</a:t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800"/>
              <a:buFont typeface="Calibri"/>
              <a:buChar char="●"/>
            </a:pP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Request Help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(Email, Create Ticket)</a:t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800"/>
              <a:buFont typeface="Calibri"/>
              <a:buChar char="●"/>
            </a:pP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View my Requests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(List of all your tickets in the system)</a:t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9" name="Google Shape;109;p12"/>
          <p:cNvPicPr preferRelativeResize="0"/>
          <p:nvPr/>
        </p:nvPicPr>
        <p:blipFill rotWithShape="1">
          <a:blip r:embed="rId2">
            <a:alphaModFix/>
          </a:blip>
          <a:srcRect b="22504" l="0" r="0" t="0"/>
          <a:stretch/>
        </p:blipFill>
        <p:spPr>
          <a:xfrm>
            <a:off x="4421588" y="320664"/>
            <a:ext cx="3415650" cy="919200"/>
          </a:xfrm>
          <a:prstGeom prst="rect">
            <a:avLst/>
          </a:prstGeom>
          <a:noFill/>
          <a:ln>
            <a:noFill/>
          </a:ln>
          <a:effectLst>
            <a:outerShdw blurRad="25717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10" name="Google Shape;110;p12"/>
          <p:cNvPicPr preferRelativeResize="0"/>
          <p:nvPr/>
        </p:nvPicPr>
        <p:blipFill rotWithShape="1">
          <a:blip r:embed="rId3">
            <a:alphaModFix/>
          </a:blip>
          <a:srcRect b="18586" l="0" r="0" t="0"/>
          <a:stretch/>
        </p:blipFill>
        <p:spPr>
          <a:xfrm>
            <a:off x="5537134" y="1173694"/>
            <a:ext cx="3469674" cy="199453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11" name="Google Shape;111;p12"/>
          <p:cNvPicPr preferRelativeResize="0"/>
          <p:nvPr/>
        </p:nvPicPr>
        <p:blipFill rotWithShape="1">
          <a:blip r:embed="rId4">
            <a:alphaModFix/>
          </a:blip>
          <a:srcRect b="14828" l="0" r="0" t="0"/>
          <a:stretch/>
        </p:blipFill>
        <p:spPr>
          <a:xfrm>
            <a:off x="4781813" y="2493938"/>
            <a:ext cx="3131271" cy="199453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22860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112" name="Google Shape;112;p12"/>
          <p:cNvCxnSpPr/>
          <p:nvPr/>
        </p:nvCxnSpPr>
        <p:spPr>
          <a:xfrm flipH="1" rot="10800000">
            <a:off x="3245825" y="513625"/>
            <a:ext cx="3108000" cy="1418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13" name="Google Shape;113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1751" y="4712023"/>
            <a:ext cx="1362130" cy="27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 Title Page">
  <p:cSld name="BLANK_1_2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6" name="Google Shape;116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230" y="0"/>
            <a:ext cx="913607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3"/>
          <p:cNvSpPr txBox="1"/>
          <p:nvPr/>
        </p:nvSpPr>
        <p:spPr>
          <a:xfrm>
            <a:off x="9225" y="1717300"/>
            <a:ext cx="39987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8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Welcome</a:t>
            </a:r>
            <a:endParaRPr/>
          </a:p>
        </p:txBody>
      </p:sp>
      <p:pic>
        <p:nvPicPr>
          <p:cNvPr id="119" name="Google Shape;11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4163" y="4644186"/>
            <a:ext cx="1572430" cy="30941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3"/>
          <p:cNvSpPr txBox="1"/>
          <p:nvPr>
            <p:ph type="title"/>
          </p:nvPr>
        </p:nvSpPr>
        <p:spPr>
          <a:xfrm>
            <a:off x="678350" y="3271575"/>
            <a:ext cx="2902500" cy="9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2 1">
  <p:cSld name="2_Custom Layout_1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4"/>
          <p:cNvSpPr txBox="1"/>
          <p:nvPr/>
        </p:nvSpPr>
        <p:spPr>
          <a:xfrm>
            <a:off x="0" y="0"/>
            <a:ext cx="9144000" cy="17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300">
                <a:solidFill>
                  <a:srgbClr val="ECA30B"/>
                </a:solidFill>
                <a:latin typeface="Lato"/>
                <a:ea typeface="Lato"/>
                <a:cs typeface="Lato"/>
                <a:sym typeface="Lato"/>
              </a:rPr>
              <a:t>W</a:t>
            </a:r>
            <a:r>
              <a:rPr b="1" lang="en" sz="10300">
                <a:solidFill>
                  <a:srgbClr val="00A09D"/>
                </a:solidFill>
                <a:latin typeface="Lato"/>
                <a:ea typeface="Lato"/>
                <a:cs typeface="Lato"/>
                <a:sym typeface="Lato"/>
              </a:rPr>
              <a:t>e</a:t>
            </a:r>
            <a:r>
              <a:rPr b="1" lang="en" sz="10300">
                <a:solidFill>
                  <a:srgbClr val="95B952"/>
                </a:solidFill>
                <a:latin typeface="Lato"/>
                <a:ea typeface="Lato"/>
                <a:cs typeface="Lato"/>
                <a:sym typeface="Lato"/>
              </a:rPr>
              <a:t>l</a:t>
            </a:r>
            <a:r>
              <a:rPr b="1" lang="en" sz="10300">
                <a:solidFill>
                  <a:srgbClr val="467CBB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r>
              <a:rPr b="1" lang="en" sz="10300">
                <a:solidFill>
                  <a:srgbClr val="ECA30B"/>
                </a:solidFill>
                <a:latin typeface="Lato"/>
                <a:ea typeface="Lato"/>
                <a:cs typeface="Lato"/>
                <a:sym typeface="Lato"/>
              </a:rPr>
              <a:t>o</a:t>
            </a:r>
            <a:r>
              <a:rPr b="1" lang="en" sz="10300">
                <a:solidFill>
                  <a:srgbClr val="00A09D"/>
                </a:solidFill>
                <a:latin typeface="Lato"/>
                <a:ea typeface="Lato"/>
                <a:cs typeface="Lato"/>
                <a:sym typeface="Lato"/>
              </a:rPr>
              <a:t>m</a:t>
            </a:r>
            <a:r>
              <a:rPr b="1" lang="en" sz="10300">
                <a:solidFill>
                  <a:srgbClr val="95B952"/>
                </a:solidFill>
                <a:latin typeface="Lato"/>
                <a:ea typeface="Lato"/>
                <a:cs typeface="Lato"/>
                <a:sym typeface="Lato"/>
              </a:rPr>
              <a:t>e</a:t>
            </a:r>
            <a:r>
              <a:rPr b="1" lang="en" sz="10300">
                <a:solidFill>
                  <a:srgbClr val="467CBB"/>
                </a:solidFill>
                <a:latin typeface="Lato"/>
                <a:ea typeface="Lato"/>
                <a:cs typeface="Lato"/>
                <a:sym typeface="Lato"/>
              </a:rPr>
              <a:t>!</a:t>
            </a:r>
            <a:endParaRPr/>
          </a:p>
        </p:txBody>
      </p:sp>
      <p:pic>
        <p:nvPicPr>
          <p:cNvPr descr="iStock-1169954700 copy.jpg" id="123" name="Google Shape;123;p14"/>
          <p:cNvPicPr preferRelativeResize="0"/>
          <p:nvPr/>
        </p:nvPicPr>
        <p:blipFill rotWithShape="1">
          <a:blip r:embed="rId2">
            <a:alphaModFix/>
          </a:blip>
          <a:srcRect b="0" l="14648" r="29099" t="0"/>
          <a:stretch/>
        </p:blipFill>
        <p:spPr>
          <a:xfrm>
            <a:off x="0" y="2714245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tock-1028962526-expanded copy.jpg" id="124" name="Google Shape;124;p14"/>
          <p:cNvPicPr preferRelativeResize="0"/>
          <p:nvPr/>
        </p:nvPicPr>
        <p:blipFill rotWithShape="1">
          <a:blip r:embed="rId3">
            <a:alphaModFix/>
          </a:blip>
          <a:srcRect b="14533" l="22589" r="30912" t="14533"/>
          <a:stretch/>
        </p:blipFill>
        <p:spPr>
          <a:xfrm>
            <a:off x="1828800" y="2714245"/>
            <a:ext cx="1828800" cy="18288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tock-164188539 copy.jpg" id="125" name="Google Shape;125;p14"/>
          <p:cNvPicPr preferRelativeResize="0"/>
          <p:nvPr/>
        </p:nvPicPr>
        <p:blipFill rotWithShape="1">
          <a:blip r:embed="rId4">
            <a:alphaModFix/>
          </a:blip>
          <a:srcRect b="0" l="4732" r="28619" t="0"/>
          <a:stretch/>
        </p:blipFill>
        <p:spPr>
          <a:xfrm>
            <a:off x="3657600" y="2714245"/>
            <a:ext cx="1828800" cy="18287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tock-1391720644-expanded copy.jpg" id="126" name="Google Shape;126;p14"/>
          <p:cNvPicPr preferRelativeResize="0"/>
          <p:nvPr/>
        </p:nvPicPr>
        <p:blipFill rotWithShape="1">
          <a:blip r:embed="rId5">
            <a:alphaModFix/>
          </a:blip>
          <a:srcRect b="2288" l="26863" r="14031" t="9691"/>
          <a:stretch/>
        </p:blipFill>
        <p:spPr>
          <a:xfrm>
            <a:off x="5486399" y="2709907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tock-451420203 copy.jpg" id="127" name="Google Shape;127;p14"/>
          <p:cNvPicPr preferRelativeResize="0"/>
          <p:nvPr/>
        </p:nvPicPr>
        <p:blipFill rotWithShape="1">
          <a:blip r:embed="rId6">
            <a:alphaModFix/>
          </a:blip>
          <a:srcRect b="41845" l="16203" r="2943" t="5411"/>
          <a:stretch/>
        </p:blipFill>
        <p:spPr>
          <a:xfrm>
            <a:off x="7315200" y="2714245"/>
            <a:ext cx="1828800" cy="1828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094" y="1596637"/>
            <a:ext cx="856631" cy="102283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4"/>
          <p:cNvSpPr txBox="1"/>
          <p:nvPr/>
        </p:nvSpPr>
        <p:spPr>
          <a:xfrm>
            <a:off x="898875" y="1742200"/>
            <a:ext cx="5592900" cy="7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Your name, district, role and at least one thing you are hoping to walk away with from today’s training.</a:t>
            </a:r>
            <a:endParaRPr b="1"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 Agenda Page">
  <p:cSld name="26_Custom Layout_1_1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5"/>
          <p:cNvSpPr/>
          <p:nvPr/>
        </p:nvSpPr>
        <p:spPr>
          <a:xfrm>
            <a:off x="6838031" y="0"/>
            <a:ext cx="2306100" cy="5143500"/>
          </a:xfrm>
          <a:prstGeom prst="rect">
            <a:avLst/>
          </a:prstGeom>
          <a:solidFill>
            <a:srgbClr val="ECA30B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c.pdf" id="132" name="Google Shape;132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2282" y="1054821"/>
            <a:ext cx="4504938" cy="3463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0080" y="1361288"/>
            <a:ext cx="3489336" cy="1854376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logo-dark-sds-connect.svg" id="134" name="Google Shape;13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2326" y="264860"/>
            <a:ext cx="1912950" cy="38002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5"/>
          <p:cNvSpPr txBox="1"/>
          <p:nvPr/>
        </p:nvSpPr>
        <p:spPr>
          <a:xfrm>
            <a:off x="377831" y="830300"/>
            <a:ext cx="44145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</a:pPr>
            <a:r>
              <a:rPr b="1" lang="en" sz="3000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rPr>
              <a:t>Agenda</a:t>
            </a:r>
            <a:endParaRPr sz="3000"/>
          </a:p>
        </p:txBody>
      </p:sp>
      <p:grpSp>
        <p:nvGrpSpPr>
          <p:cNvPr id="136" name="Google Shape;136;p15"/>
          <p:cNvGrpSpPr/>
          <p:nvPr/>
        </p:nvGrpSpPr>
        <p:grpSpPr>
          <a:xfrm>
            <a:off x="662329" y="4282985"/>
            <a:ext cx="734311" cy="131681"/>
            <a:chOff x="-112049" y="0"/>
            <a:chExt cx="458400" cy="46800"/>
          </a:xfrm>
        </p:grpSpPr>
        <p:sp>
          <p:nvSpPr>
            <p:cNvPr id="137" name="Google Shape;137;p15"/>
            <p:cNvSpPr/>
            <p:nvPr/>
          </p:nvSpPr>
          <p:spPr>
            <a:xfrm>
              <a:off x="-1" y="27"/>
              <a:ext cx="116700" cy="46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1A843"/>
                </a:buClr>
                <a:buSzPts val="1800"/>
                <a:buFont typeface="PT Sans"/>
                <a:buNone/>
              </a:pPr>
              <a:r>
                <a:t/>
              </a:r>
              <a:endParaRPr b="0" i="0" sz="1800" u="none" cap="none" strike="noStrike">
                <a:solidFill>
                  <a:srgbClr val="E1A843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138" name="Google Shape;138;p15"/>
            <p:cNvSpPr/>
            <p:nvPr/>
          </p:nvSpPr>
          <p:spPr>
            <a:xfrm>
              <a:off x="116580" y="27"/>
              <a:ext cx="115500" cy="46500"/>
            </a:xfrm>
            <a:prstGeom prst="rect">
              <a:avLst/>
            </a:prstGeom>
            <a:solidFill>
              <a:srgbClr val="95B952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5B952"/>
                </a:buClr>
                <a:buSzPts val="1800"/>
                <a:buFont typeface="PT Sans"/>
                <a:buNone/>
              </a:pPr>
              <a:r>
                <a:t/>
              </a:r>
              <a:endParaRPr b="0" i="0" sz="1800" u="none" cap="none" strike="noStrike">
                <a:solidFill>
                  <a:srgbClr val="95B952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139" name="Google Shape;139;p15"/>
            <p:cNvSpPr/>
            <p:nvPr/>
          </p:nvSpPr>
          <p:spPr>
            <a:xfrm>
              <a:off x="230851" y="0"/>
              <a:ext cx="115500" cy="46800"/>
            </a:xfrm>
            <a:prstGeom prst="rect">
              <a:avLst/>
            </a:prstGeom>
            <a:solidFill>
              <a:srgbClr val="71C1E5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PT Sans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140" name="Google Shape;140;p15"/>
            <p:cNvSpPr/>
            <p:nvPr/>
          </p:nvSpPr>
          <p:spPr>
            <a:xfrm>
              <a:off x="-112049" y="0"/>
              <a:ext cx="115500" cy="46800"/>
            </a:xfrm>
            <a:prstGeom prst="rect">
              <a:avLst/>
            </a:prstGeom>
            <a:solidFill>
              <a:srgbClr val="E38B3D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PT Sans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</p:grpSp>
      <p:sp>
        <p:nvSpPr>
          <p:cNvPr id="141" name="Google Shape;141;p15"/>
          <p:cNvSpPr txBox="1"/>
          <p:nvPr>
            <p:ph idx="1" type="body"/>
          </p:nvPr>
        </p:nvSpPr>
        <p:spPr>
          <a:xfrm>
            <a:off x="850100" y="1442575"/>
            <a:ext cx="3134100" cy="24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  <a:defRPr sz="1800">
                <a:latin typeface="Lato"/>
                <a:ea typeface="Lato"/>
                <a:cs typeface="Lato"/>
                <a:sym typeface="Lato"/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○"/>
              <a:defRPr sz="1800">
                <a:latin typeface="Lato"/>
                <a:ea typeface="Lato"/>
                <a:cs typeface="Lato"/>
                <a:sym typeface="Lato"/>
              </a:defRPr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■"/>
              <a:defRPr sz="1800">
                <a:latin typeface="Lato"/>
                <a:ea typeface="Lato"/>
                <a:cs typeface="Lato"/>
                <a:sym typeface="Lato"/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  <a:defRPr sz="1800">
                <a:latin typeface="Lato"/>
                <a:ea typeface="Lato"/>
                <a:cs typeface="Lato"/>
                <a:sym typeface="Lato"/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○"/>
              <a:defRPr sz="1800">
                <a:latin typeface="Lato"/>
                <a:ea typeface="Lato"/>
                <a:cs typeface="Lato"/>
                <a:sym typeface="Lato"/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■"/>
              <a:defRPr sz="1800">
                <a:latin typeface="Lato"/>
                <a:ea typeface="Lato"/>
                <a:cs typeface="Lato"/>
                <a:sym typeface="Lato"/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  <a:defRPr sz="1800">
                <a:latin typeface="Lato"/>
                <a:ea typeface="Lato"/>
                <a:cs typeface="Lato"/>
                <a:sym typeface="Lato"/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○"/>
              <a:defRPr sz="1800">
                <a:latin typeface="Lato"/>
                <a:ea typeface="Lato"/>
                <a:cs typeface="Lato"/>
                <a:sym typeface="Lato"/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■"/>
              <a:defRPr sz="1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 Transition Card 1">
  <p:cSld name="CUSTOM_26_3_2_1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6"/>
          <p:cNvPicPr preferRelativeResize="0"/>
          <p:nvPr/>
        </p:nvPicPr>
        <p:blipFill rotWithShape="1">
          <a:blip r:embed="rId2">
            <a:alphaModFix/>
          </a:blip>
          <a:srcRect b="8947" l="0" r="1039" t="941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6"/>
          <p:cNvSpPr/>
          <p:nvPr/>
        </p:nvSpPr>
        <p:spPr>
          <a:xfrm>
            <a:off x="0" y="349783"/>
            <a:ext cx="9144000" cy="4375200"/>
          </a:xfrm>
          <a:prstGeom prst="rect">
            <a:avLst/>
          </a:prstGeom>
          <a:solidFill>
            <a:srgbClr val="597696">
              <a:alpha val="80390"/>
            </a:srgbClr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7A"/>
              </a:buClr>
              <a:buSzPts val="1400"/>
              <a:buFont typeface="Avenir"/>
              <a:buNone/>
            </a:pPr>
            <a:r>
              <a:t/>
            </a:r>
            <a:endParaRPr b="1" i="0" sz="1400" u="none" cap="none" strike="noStrike">
              <a:solidFill>
                <a:srgbClr val="18447A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5" name="Google Shape;145;p16"/>
          <p:cNvSpPr txBox="1"/>
          <p:nvPr>
            <p:ph type="title"/>
          </p:nvPr>
        </p:nvSpPr>
        <p:spPr>
          <a:xfrm>
            <a:off x="1964175" y="2206800"/>
            <a:ext cx="5276700" cy="7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"/>
              <a:buNone/>
              <a:defRPr b="1" sz="3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 Transition Title 2">
  <p:cSld name="CUSTOM_7_2_1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9"/>
            <a:ext cx="9143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7"/>
          <p:cNvSpPr/>
          <p:nvPr/>
        </p:nvSpPr>
        <p:spPr>
          <a:xfrm>
            <a:off x="0" y="384133"/>
            <a:ext cx="9144000" cy="4375200"/>
          </a:xfrm>
          <a:prstGeom prst="rect">
            <a:avLst/>
          </a:prstGeom>
          <a:solidFill>
            <a:srgbClr val="597696">
              <a:alpha val="80390"/>
            </a:srgbClr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7A"/>
              </a:buClr>
              <a:buSzPts val="1400"/>
              <a:buFont typeface="Avenir"/>
              <a:buNone/>
            </a:pPr>
            <a:r>
              <a:t/>
            </a:r>
            <a:endParaRPr b="1" i="0" sz="1400" u="none" cap="none" strike="noStrike">
              <a:solidFill>
                <a:srgbClr val="18447A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149" name="Google Shape;149;p17"/>
          <p:cNvCxnSpPr/>
          <p:nvPr/>
        </p:nvCxnSpPr>
        <p:spPr>
          <a:xfrm>
            <a:off x="4227388" y="2876084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50" name="Google Shape;150;p17"/>
          <p:cNvSpPr txBox="1"/>
          <p:nvPr>
            <p:ph type="title"/>
          </p:nvPr>
        </p:nvSpPr>
        <p:spPr>
          <a:xfrm>
            <a:off x="2014125" y="1974975"/>
            <a:ext cx="5143500" cy="7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Lato"/>
              <a:buNone/>
              <a:defRPr b="1" sz="3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 Blank with footer 1">
  <p:cSld name="BIG_NUMBER_1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99488" y="4705323"/>
            <a:ext cx="1572430" cy="309413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8"/>
          <p:cNvSpPr txBox="1"/>
          <p:nvPr>
            <p:ph idx="1" type="body"/>
          </p:nvPr>
        </p:nvSpPr>
        <p:spPr>
          <a:xfrm>
            <a:off x="624200" y="532650"/>
            <a:ext cx="7840200" cy="37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 Watermark Background 1">
  <p:cSld name="CUSTOM_5_1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155" name="Google Shape;155;p19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-28575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7626" y="4715973"/>
            <a:ext cx="1362130" cy="2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9"/>
          <p:cNvSpPr txBox="1"/>
          <p:nvPr>
            <p:ph idx="1" type="body"/>
          </p:nvPr>
        </p:nvSpPr>
        <p:spPr>
          <a:xfrm>
            <a:off x="815625" y="599250"/>
            <a:ext cx="7723500" cy="35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 Blank with Line and Footer">
  <p:cSld name="CUSTOM_6_1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0"/>
          <p:cNvSpPr/>
          <p:nvPr/>
        </p:nvSpPr>
        <p:spPr>
          <a:xfrm>
            <a:off x="788863" y="4545470"/>
            <a:ext cx="7578000" cy="9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pic>
        <p:nvPicPr>
          <p:cNvPr id="160" name="Google Shape;160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57626" y="4715973"/>
            <a:ext cx="1362130" cy="2713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1" name="Google Shape;161;p20"/>
          <p:cNvCxnSpPr/>
          <p:nvPr/>
        </p:nvCxnSpPr>
        <p:spPr>
          <a:xfrm>
            <a:off x="788863" y="9996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62" name="Google Shape;162;p20"/>
          <p:cNvSpPr txBox="1"/>
          <p:nvPr>
            <p:ph type="title"/>
          </p:nvPr>
        </p:nvSpPr>
        <p:spPr>
          <a:xfrm>
            <a:off x="592500" y="403575"/>
            <a:ext cx="4417800" cy="4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b="1" sz="2400"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20"/>
          <p:cNvSpPr txBox="1"/>
          <p:nvPr>
            <p:ph idx="1" type="body"/>
          </p:nvPr>
        </p:nvSpPr>
        <p:spPr>
          <a:xfrm>
            <a:off x="790675" y="1331650"/>
            <a:ext cx="3886800" cy="29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  <a:defRPr sz="1800">
                <a:latin typeface="Lato"/>
                <a:ea typeface="Lato"/>
                <a:cs typeface="Lato"/>
                <a:sym typeface="Lato"/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○"/>
              <a:defRPr sz="1800"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 My Courses ">
  <p:cSld name="CUSTOM_48_1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18" name="Google Shape;18;p3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0" y="704125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/>
          <p:nvPr/>
        </p:nvSpPr>
        <p:spPr>
          <a:xfrm>
            <a:off x="560269" y="4661306"/>
            <a:ext cx="8086200" cy="7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20" name="Google Shape;20;p3"/>
          <p:cNvCxnSpPr/>
          <p:nvPr/>
        </p:nvCxnSpPr>
        <p:spPr>
          <a:xfrm>
            <a:off x="788863" y="11139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21" name="Google Shape;21;p3"/>
          <p:cNvSpPr txBox="1"/>
          <p:nvPr/>
        </p:nvSpPr>
        <p:spPr>
          <a:xfrm>
            <a:off x="692288" y="440065"/>
            <a:ext cx="7326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ato Black"/>
                <a:ea typeface="Lato Black"/>
                <a:cs typeface="Lato Black"/>
                <a:sym typeface="Lato Black"/>
              </a:rPr>
              <a:t>My Courses</a:t>
            </a:r>
            <a:endParaRPr sz="2400"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2" name="Google Shape;22;p3"/>
          <p:cNvSpPr txBox="1"/>
          <p:nvPr/>
        </p:nvSpPr>
        <p:spPr>
          <a:xfrm>
            <a:off x="598850" y="1347725"/>
            <a:ext cx="3713400" cy="20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2413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My Records → My Courses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2413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View Course Details pdf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2413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Email Questions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2413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Cancel Registration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2413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Complete Course Evaluation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5194" y="321882"/>
            <a:ext cx="4443617" cy="3079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4891" y="3470531"/>
            <a:ext cx="1964063" cy="11236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25;p3"/>
          <p:cNvCxnSpPr/>
          <p:nvPr/>
        </p:nvCxnSpPr>
        <p:spPr>
          <a:xfrm flipH="1">
            <a:off x="6929794" y="3143850"/>
            <a:ext cx="1006500" cy="968100"/>
          </a:xfrm>
          <a:prstGeom prst="straightConnector1">
            <a:avLst/>
          </a:prstGeom>
          <a:noFill/>
          <a:ln cap="flat" cmpd="sng" w="28575">
            <a:solidFill>
              <a:srgbClr val="002F4C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6" name="Google Shape;26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98001" y="4772923"/>
            <a:ext cx="1362130" cy="2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 Watermark with line and foot">
  <p:cSld name="CUSTOM_9_1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165" name="Google Shape;165;p21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-28575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1"/>
          <p:cNvSpPr/>
          <p:nvPr/>
        </p:nvSpPr>
        <p:spPr>
          <a:xfrm>
            <a:off x="788863" y="4545470"/>
            <a:ext cx="7578000" cy="9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167" name="Google Shape;167;p21"/>
          <p:cNvCxnSpPr/>
          <p:nvPr/>
        </p:nvCxnSpPr>
        <p:spPr>
          <a:xfrm>
            <a:off x="788863" y="9996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68" name="Google Shape;168;p21"/>
          <p:cNvSpPr txBox="1"/>
          <p:nvPr>
            <p:ph idx="1" type="subTitle"/>
          </p:nvPr>
        </p:nvSpPr>
        <p:spPr>
          <a:xfrm>
            <a:off x="6036244" y="3212044"/>
            <a:ext cx="30075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1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pic>
        <p:nvPicPr>
          <p:cNvPr id="169" name="Google Shape;16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7626" y="4715973"/>
            <a:ext cx="1362130" cy="2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1" name="Google Shape;171;p21"/>
          <p:cNvSpPr txBox="1"/>
          <p:nvPr>
            <p:ph type="title"/>
          </p:nvPr>
        </p:nvSpPr>
        <p:spPr>
          <a:xfrm>
            <a:off x="592500" y="334875"/>
            <a:ext cx="41304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21"/>
          <p:cNvSpPr txBox="1"/>
          <p:nvPr>
            <p:ph idx="2" type="body"/>
          </p:nvPr>
        </p:nvSpPr>
        <p:spPr>
          <a:xfrm>
            <a:off x="832275" y="1298350"/>
            <a:ext cx="3570600" cy="30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 Content Left Side">
  <p:cSld name="CUSTOM_9_2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174" name="Google Shape;174;p22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-28575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tock-1068777864.jpg" id="175" name="Google Shape;175;p22"/>
          <p:cNvPicPr preferRelativeResize="0"/>
          <p:nvPr/>
        </p:nvPicPr>
        <p:blipFill rotWithShape="1">
          <a:blip r:embed="rId3">
            <a:alphaModFix/>
          </a:blip>
          <a:srcRect b="0" l="27929" r="16032" t="0"/>
          <a:stretch/>
        </p:blipFill>
        <p:spPr>
          <a:xfrm>
            <a:off x="5623080" y="0"/>
            <a:ext cx="3519697" cy="419293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2"/>
          <p:cNvSpPr/>
          <p:nvPr/>
        </p:nvSpPr>
        <p:spPr>
          <a:xfrm>
            <a:off x="6440100" y="3080275"/>
            <a:ext cx="2703900" cy="798900"/>
          </a:xfrm>
          <a:prstGeom prst="rect">
            <a:avLst/>
          </a:prstGeom>
          <a:solidFill>
            <a:srgbClr val="F0B926">
              <a:alpha val="79610"/>
            </a:srgbClr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177" name="Google Shape;177;p22"/>
          <p:cNvCxnSpPr/>
          <p:nvPr/>
        </p:nvCxnSpPr>
        <p:spPr>
          <a:xfrm>
            <a:off x="788863" y="11139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78" name="Google Shape;178;p22"/>
          <p:cNvSpPr txBox="1"/>
          <p:nvPr>
            <p:ph type="title"/>
          </p:nvPr>
        </p:nvSpPr>
        <p:spPr>
          <a:xfrm>
            <a:off x="692296" y="440075"/>
            <a:ext cx="47775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2400"/>
              <a:buFont typeface="Lato Black"/>
              <a:buNone/>
              <a:defRPr sz="24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9" name="Google Shape;179;p22"/>
          <p:cNvSpPr txBox="1"/>
          <p:nvPr>
            <p:ph idx="1" type="subTitle"/>
          </p:nvPr>
        </p:nvSpPr>
        <p:spPr>
          <a:xfrm>
            <a:off x="718519" y="1260244"/>
            <a:ext cx="49047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1100"/>
              <a:buFont typeface="Lato"/>
              <a:buNone/>
              <a:defRPr b="1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0" name="Google Shape;180;p22"/>
          <p:cNvSpPr txBox="1"/>
          <p:nvPr>
            <p:ph idx="2" type="subTitle"/>
          </p:nvPr>
        </p:nvSpPr>
        <p:spPr>
          <a:xfrm>
            <a:off x="6630413" y="3212040"/>
            <a:ext cx="24135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1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81" name="Google Shape;181;p22"/>
          <p:cNvSpPr/>
          <p:nvPr/>
        </p:nvSpPr>
        <p:spPr>
          <a:xfrm>
            <a:off x="560269" y="4661306"/>
            <a:ext cx="8086200" cy="7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pic>
        <p:nvPicPr>
          <p:cNvPr id="182" name="Google Shape;18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7626" y="4715973"/>
            <a:ext cx="1362130" cy="2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2"/>
          <p:cNvSpPr txBox="1"/>
          <p:nvPr>
            <p:ph idx="3" type="body"/>
          </p:nvPr>
        </p:nvSpPr>
        <p:spPr>
          <a:xfrm>
            <a:off x="807325" y="1939225"/>
            <a:ext cx="4402800" cy="23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 Content Right Side">
  <p:cSld name="CUSTOM_10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185" name="Google Shape;185;p23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-28575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6" name="Google Shape;186;p23"/>
          <p:cNvGrpSpPr/>
          <p:nvPr/>
        </p:nvGrpSpPr>
        <p:grpSpPr>
          <a:xfrm>
            <a:off x="3330" y="0"/>
            <a:ext cx="3520816" cy="4192929"/>
            <a:chOff x="0" y="0"/>
            <a:chExt cx="4694421" cy="5590573"/>
          </a:xfrm>
        </p:grpSpPr>
        <p:pic>
          <p:nvPicPr>
            <p:cNvPr descr="iStock-1068777864.jpg" id="187" name="Google Shape;187;p23"/>
            <p:cNvPicPr preferRelativeResize="0"/>
            <p:nvPr/>
          </p:nvPicPr>
          <p:blipFill rotWithShape="1">
            <a:blip r:embed="rId3">
              <a:alphaModFix/>
            </a:blip>
            <a:srcRect b="0" l="27929" r="16032" t="0"/>
            <a:stretch/>
          </p:blipFill>
          <p:spPr>
            <a:xfrm>
              <a:off x="0" y="0"/>
              <a:ext cx="4692931" cy="55905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8" name="Google Shape;188;p23"/>
            <p:cNvSpPr/>
            <p:nvPr/>
          </p:nvSpPr>
          <p:spPr>
            <a:xfrm>
              <a:off x="1008021" y="4107031"/>
              <a:ext cx="3686400" cy="1065000"/>
            </a:xfrm>
            <a:prstGeom prst="rect">
              <a:avLst/>
            </a:prstGeom>
            <a:solidFill>
              <a:srgbClr val="F0B926">
                <a:alpha val="79610"/>
              </a:srgbClr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Varela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Varela"/>
                <a:ea typeface="Varela"/>
                <a:cs typeface="Varela"/>
                <a:sym typeface="Varela"/>
              </a:endParaRPr>
            </a:p>
          </p:txBody>
        </p:sp>
      </p:grpSp>
      <p:cxnSp>
        <p:nvCxnSpPr>
          <p:cNvPr id="189" name="Google Shape;189;p23"/>
          <p:cNvCxnSpPr/>
          <p:nvPr/>
        </p:nvCxnSpPr>
        <p:spPr>
          <a:xfrm>
            <a:off x="4132137" y="11139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0" name="Google Shape;190;p23"/>
          <p:cNvSpPr txBox="1"/>
          <p:nvPr>
            <p:ph idx="1" type="subTitle"/>
          </p:nvPr>
        </p:nvSpPr>
        <p:spPr>
          <a:xfrm>
            <a:off x="1010578" y="3203829"/>
            <a:ext cx="24135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1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91" name="Google Shape;191;p23"/>
          <p:cNvSpPr/>
          <p:nvPr/>
        </p:nvSpPr>
        <p:spPr>
          <a:xfrm>
            <a:off x="560269" y="4661306"/>
            <a:ext cx="8086200" cy="7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192" name="Google Shape;192;p23"/>
          <p:cNvCxnSpPr/>
          <p:nvPr/>
        </p:nvCxnSpPr>
        <p:spPr>
          <a:xfrm>
            <a:off x="4182144" y="11139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93" name="Google Shape;193;p23"/>
          <p:cNvSpPr txBox="1"/>
          <p:nvPr>
            <p:ph type="title"/>
          </p:nvPr>
        </p:nvSpPr>
        <p:spPr>
          <a:xfrm>
            <a:off x="3967198" y="414300"/>
            <a:ext cx="50493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2400"/>
              <a:buFont typeface="Lato Black"/>
              <a:buNone/>
              <a:defRPr sz="24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4" name="Google Shape;194;p23"/>
          <p:cNvSpPr txBox="1"/>
          <p:nvPr>
            <p:ph idx="2" type="subTitle"/>
          </p:nvPr>
        </p:nvSpPr>
        <p:spPr>
          <a:xfrm>
            <a:off x="4111800" y="1260244"/>
            <a:ext cx="49047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1100"/>
              <a:buFont typeface="Lato"/>
              <a:buNone/>
              <a:defRPr b="1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195" name="Google Shape;19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7626" y="4715973"/>
            <a:ext cx="1362130" cy="2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7" name="Google Shape;197;p23"/>
          <p:cNvSpPr txBox="1"/>
          <p:nvPr>
            <p:ph idx="3" type="body"/>
          </p:nvPr>
        </p:nvSpPr>
        <p:spPr>
          <a:xfrm>
            <a:off x="4194700" y="1914250"/>
            <a:ext cx="4502700" cy="24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 Right Content 2">
  <p:cSld name="CUSTOM_13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199" name="Google Shape;199;p24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-28575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tock-1218988058.jpg" id="200" name="Google Shape;200;p24"/>
          <p:cNvPicPr preferRelativeResize="0"/>
          <p:nvPr/>
        </p:nvPicPr>
        <p:blipFill rotWithShape="1">
          <a:blip r:embed="rId3">
            <a:alphaModFix/>
          </a:blip>
          <a:srcRect b="0" l="11310" r="32727" t="0"/>
          <a:stretch/>
        </p:blipFill>
        <p:spPr>
          <a:xfrm>
            <a:off x="3331" y="0"/>
            <a:ext cx="3519698" cy="41929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1" name="Google Shape;201;p24"/>
          <p:cNvCxnSpPr/>
          <p:nvPr/>
        </p:nvCxnSpPr>
        <p:spPr>
          <a:xfrm>
            <a:off x="4122613" y="11139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202" name="Google Shape;202;p24"/>
          <p:cNvSpPr/>
          <p:nvPr/>
        </p:nvSpPr>
        <p:spPr>
          <a:xfrm>
            <a:off x="560269" y="4661306"/>
            <a:ext cx="8086200" cy="7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sp>
        <p:nvSpPr>
          <p:cNvPr id="203" name="Google Shape;203;p24"/>
          <p:cNvSpPr txBox="1"/>
          <p:nvPr>
            <p:ph type="title"/>
          </p:nvPr>
        </p:nvSpPr>
        <p:spPr>
          <a:xfrm>
            <a:off x="3920050" y="527550"/>
            <a:ext cx="46368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2400"/>
              <a:buFont typeface="Lato Black"/>
              <a:buNone/>
              <a:defRPr sz="24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4" name="Google Shape;204;p24"/>
          <p:cNvSpPr txBox="1"/>
          <p:nvPr>
            <p:ph idx="1" type="subTitle"/>
          </p:nvPr>
        </p:nvSpPr>
        <p:spPr>
          <a:xfrm>
            <a:off x="4033219" y="1260244"/>
            <a:ext cx="49047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1100"/>
              <a:buFont typeface="Lato"/>
              <a:buNone/>
              <a:defRPr b="1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205" name="Google Shape;20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4351" y="4784673"/>
            <a:ext cx="1362130" cy="2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4"/>
          <p:cNvSpPr txBox="1"/>
          <p:nvPr>
            <p:ph idx="2" type="body"/>
          </p:nvPr>
        </p:nvSpPr>
        <p:spPr>
          <a:xfrm>
            <a:off x="4169725" y="1972500"/>
            <a:ext cx="4476900" cy="23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 Question 1">
  <p:cSld name="CUSTOM_9_1_1_1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5"/>
          <p:cNvPicPr preferRelativeResize="0"/>
          <p:nvPr/>
        </p:nvPicPr>
        <p:blipFill rotWithShape="1">
          <a:blip r:embed="rId2">
            <a:alphaModFix/>
          </a:blip>
          <a:srcRect b="14602" l="0" r="0" t="0"/>
          <a:stretch/>
        </p:blipFill>
        <p:spPr>
          <a:xfrm>
            <a:off x="5869" y="-1594"/>
            <a:ext cx="9144000" cy="4555124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5"/>
          <p:cNvSpPr/>
          <p:nvPr/>
        </p:nvSpPr>
        <p:spPr>
          <a:xfrm>
            <a:off x="-9731" y="-9731"/>
            <a:ext cx="9144000" cy="4555200"/>
          </a:xfrm>
          <a:prstGeom prst="rect">
            <a:avLst/>
          </a:prstGeom>
          <a:solidFill>
            <a:srgbClr val="FFFFFF">
              <a:alpha val="8101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10" name="Google Shape;210;p25"/>
          <p:cNvSpPr/>
          <p:nvPr/>
        </p:nvSpPr>
        <p:spPr>
          <a:xfrm>
            <a:off x="788863" y="4545470"/>
            <a:ext cx="7578000" cy="9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211" name="Google Shape;211;p25"/>
          <p:cNvCxnSpPr/>
          <p:nvPr/>
        </p:nvCxnSpPr>
        <p:spPr>
          <a:xfrm>
            <a:off x="788863" y="9996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212" name="Google Shape;212;p25"/>
          <p:cNvSpPr txBox="1"/>
          <p:nvPr>
            <p:ph type="title"/>
          </p:nvPr>
        </p:nvSpPr>
        <p:spPr>
          <a:xfrm>
            <a:off x="692288" y="440065"/>
            <a:ext cx="7326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2400"/>
              <a:buFont typeface="Lato Black"/>
              <a:buNone/>
              <a:defRPr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13" name="Google Shape;213;p25"/>
          <p:cNvSpPr txBox="1"/>
          <p:nvPr>
            <p:ph idx="1" type="subTitle"/>
          </p:nvPr>
        </p:nvSpPr>
        <p:spPr>
          <a:xfrm>
            <a:off x="6036244" y="3212044"/>
            <a:ext cx="30075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1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pic>
        <p:nvPicPr>
          <p:cNvPr id="214" name="Google Shape;21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7626" y="4715973"/>
            <a:ext cx="1362130" cy="2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6" name="Google Shape;216;p25"/>
          <p:cNvSpPr txBox="1"/>
          <p:nvPr>
            <p:ph idx="2" type="body"/>
          </p:nvPr>
        </p:nvSpPr>
        <p:spPr>
          <a:xfrm>
            <a:off x="823950" y="1306675"/>
            <a:ext cx="7232400" cy="15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 Question 2">
  <p:cSld name="CUSTOM_43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8" name="Google Shape;218;p26"/>
          <p:cNvCxnSpPr/>
          <p:nvPr/>
        </p:nvCxnSpPr>
        <p:spPr>
          <a:xfrm>
            <a:off x="788863" y="11139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iStock-670415178.jpg" id="219" name="Google Shape;219;p26"/>
          <p:cNvPicPr preferRelativeResize="0"/>
          <p:nvPr/>
        </p:nvPicPr>
        <p:blipFill rotWithShape="1">
          <a:blip r:embed="rId2">
            <a:alphaModFix/>
          </a:blip>
          <a:srcRect b="35627" l="0" r="0" t="18513"/>
          <a:stretch/>
        </p:blipFill>
        <p:spPr>
          <a:xfrm>
            <a:off x="-2169" y="1421794"/>
            <a:ext cx="9148286" cy="28578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0" name="Google Shape;220;p26"/>
          <p:cNvCxnSpPr/>
          <p:nvPr/>
        </p:nvCxnSpPr>
        <p:spPr>
          <a:xfrm>
            <a:off x="788863" y="11139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221" name="Google Shape;221;p26"/>
          <p:cNvSpPr txBox="1"/>
          <p:nvPr>
            <p:ph type="title"/>
          </p:nvPr>
        </p:nvSpPr>
        <p:spPr>
          <a:xfrm>
            <a:off x="692288" y="440063"/>
            <a:ext cx="42990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2400"/>
              <a:buFont typeface="Lato Black"/>
              <a:buNone/>
              <a:defRPr sz="24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2" name="Google Shape;222;p26"/>
          <p:cNvSpPr/>
          <p:nvPr/>
        </p:nvSpPr>
        <p:spPr>
          <a:xfrm>
            <a:off x="560269" y="4661306"/>
            <a:ext cx="8086200" cy="7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pic>
        <p:nvPicPr>
          <p:cNvPr id="223" name="Google Shape;22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7626" y="4715973"/>
            <a:ext cx="1362130" cy="2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buNone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>
              <a:buNone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>
              <a:buNone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>
              <a:buNone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>
              <a:buNone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>
              <a:buNone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>
              <a:buNone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>
              <a:buNone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7"/>
          <p:cNvSpPr/>
          <p:nvPr/>
        </p:nvSpPr>
        <p:spPr>
          <a:xfrm>
            <a:off x="0" y="3593425"/>
            <a:ext cx="9144000" cy="1550100"/>
          </a:xfrm>
          <a:prstGeom prst="rect">
            <a:avLst/>
          </a:prstGeom>
          <a:solidFill>
            <a:srgbClr val="FEC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7" name="Google Shape;227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>
              <a:buNone/>
              <a:defRPr sz="1100"/>
            </a:lvl1pPr>
            <a:lvl2pPr lvl="1">
              <a:buNone/>
              <a:defRPr sz="1100"/>
            </a:lvl2pPr>
            <a:lvl3pPr lvl="2">
              <a:buNone/>
              <a:defRPr sz="1100"/>
            </a:lvl3pPr>
            <a:lvl4pPr lvl="3">
              <a:buNone/>
              <a:defRPr sz="1100"/>
            </a:lvl4pPr>
            <a:lvl5pPr lvl="4">
              <a:buNone/>
              <a:defRPr sz="1100"/>
            </a:lvl5pPr>
            <a:lvl6pPr lvl="5">
              <a:buNone/>
              <a:defRPr sz="1100"/>
            </a:lvl6pPr>
            <a:lvl7pPr lvl="6">
              <a:buNone/>
              <a:defRPr sz="1100"/>
            </a:lvl7pPr>
            <a:lvl8pPr lvl="7">
              <a:buNone/>
              <a:defRPr sz="1100"/>
            </a:lvl8pPr>
            <a:lvl9pPr lvl="8">
              <a:buNone/>
              <a:defRPr sz="11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SDS_logo.png" id="228" name="Google Shape;228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4975" y="194750"/>
            <a:ext cx="859500" cy="442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c_monitor.png" id="229" name="Google Shape;22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66500" y="310824"/>
            <a:ext cx="5035800" cy="4020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7"/>
          <p:cNvSpPr txBox="1"/>
          <p:nvPr>
            <p:ph type="ctrTitle"/>
          </p:nvPr>
        </p:nvSpPr>
        <p:spPr>
          <a:xfrm>
            <a:off x="0" y="1021200"/>
            <a:ext cx="3566400" cy="13950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2F4C"/>
              </a:buClr>
              <a:buSzPts val="2300"/>
              <a:buChar char="●"/>
              <a:defRPr b="1" sz="2300">
                <a:solidFill>
                  <a:srgbClr val="002F4C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231" name="Google Shape;231;p27"/>
          <p:cNvSpPr txBox="1"/>
          <p:nvPr>
            <p:ph idx="1" type="subTitle"/>
          </p:nvPr>
        </p:nvSpPr>
        <p:spPr>
          <a:xfrm>
            <a:off x="0" y="2453125"/>
            <a:ext cx="35664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C52E"/>
              </a:buClr>
              <a:buSzPts val="2300"/>
              <a:buNone/>
              <a:defRPr b="1" sz="2300">
                <a:solidFill>
                  <a:srgbClr val="FEC52E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32" name="Google Shape;232;p27"/>
          <p:cNvSpPr/>
          <p:nvPr/>
        </p:nvSpPr>
        <p:spPr>
          <a:xfrm>
            <a:off x="644835" y="3352222"/>
            <a:ext cx="556200" cy="556200"/>
          </a:xfrm>
          <a:prstGeom prst="ellipse">
            <a:avLst/>
          </a:prstGeom>
          <a:solidFill>
            <a:srgbClr val="243039"/>
          </a:solidFill>
          <a:ln cap="flat" cmpd="sng" w="381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share_icon.png" id="233" name="Google Shape;233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9366" y="3498959"/>
            <a:ext cx="275100" cy="27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7"/>
          <p:cNvSpPr/>
          <p:nvPr/>
        </p:nvSpPr>
        <p:spPr>
          <a:xfrm>
            <a:off x="1501816" y="3359316"/>
            <a:ext cx="556200" cy="556200"/>
          </a:xfrm>
          <a:prstGeom prst="ellipse">
            <a:avLst/>
          </a:prstGeom>
          <a:solidFill>
            <a:srgbClr val="243039"/>
          </a:solidFill>
          <a:ln cap="flat" cmpd="sng" w="381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family.png" id="235" name="Google Shape;235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41105" y="3518279"/>
            <a:ext cx="274800" cy="2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7"/>
          <p:cNvSpPr txBox="1"/>
          <p:nvPr/>
        </p:nvSpPr>
        <p:spPr>
          <a:xfrm>
            <a:off x="559233" y="3964608"/>
            <a:ext cx="721200" cy="1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243039"/>
                </a:solidFill>
              </a:rPr>
              <a:t>SHARE</a:t>
            </a:r>
            <a:endParaRPr b="1" sz="800">
              <a:solidFill>
                <a:srgbClr val="243039"/>
              </a:solidFill>
            </a:endParaRPr>
          </a:p>
        </p:txBody>
      </p:sp>
      <p:sp>
        <p:nvSpPr>
          <p:cNvPr id="237" name="Google Shape;237;p27"/>
          <p:cNvSpPr txBox="1"/>
          <p:nvPr/>
        </p:nvSpPr>
        <p:spPr>
          <a:xfrm>
            <a:off x="1272202" y="3964600"/>
            <a:ext cx="1037700" cy="1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243039"/>
                </a:solidFill>
              </a:rPr>
              <a:t>COLLABORATE</a:t>
            </a:r>
            <a:endParaRPr b="1" sz="800">
              <a:solidFill>
                <a:srgbClr val="243039"/>
              </a:solidFill>
            </a:endParaRPr>
          </a:p>
        </p:txBody>
      </p:sp>
      <p:sp>
        <p:nvSpPr>
          <p:cNvPr id="238" name="Google Shape;238;p27"/>
          <p:cNvSpPr/>
          <p:nvPr/>
        </p:nvSpPr>
        <p:spPr>
          <a:xfrm>
            <a:off x="2351783" y="3353202"/>
            <a:ext cx="556200" cy="556200"/>
          </a:xfrm>
          <a:prstGeom prst="ellipse">
            <a:avLst/>
          </a:prstGeom>
          <a:solidFill>
            <a:srgbClr val="243039"/>
          </a:solidFill>
          <a:ln cap="flat" cmpd="sng" w="381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9" name="Google Shape;239;p27"/>
          <p:cNvSpPr txBox="1"/>
          <p:nvPr/>
        </p:nvSpPr>
        <p:spPr>
          <a:xfrm>
            <a:off x="2272295" y="3964608"/>
            <a:ext cx="721200" cy="1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243039"/>
                </a:solidFill>
              </a:rPr>
              <a:t>LEARN</a:t>
            </a:r>
            <a:endParaRPr b="1" sz="800">
              <a:solidFill>
                <a:srgbClr val="243039"/>
              </a:solidFill>
            </a:endParaRPr>
          </a:p>
        </p:txBody>
      </p:sp>
      <p:grpSp>
        <p:nvGrpSpPr>
          <p:cNvPr id="240" name="Google Shape;240;p27"/>
          <p:cNvGrpSpPr/>
          <p:nvPr/>
        </p:nvGrpSpPr>
        <p:grpSpPr>
          <a:xfrm>
            <a:off x="2498943" y="3511092"/>
            <a:ext cx="295397" cy="250615"/>
            <a:chOff x="1112838" y="3203576"/>
            <a:chExt cx="282487" cy="239662"/>
          </a:xfrm>
        </p:grpSpPr>
        <p:sp>
          <p:nvSpPr>
            <p:cNvPr id="241" name="Google Shape;241;p27"/>
            <p:cNvSpPr/>
            <p:nvPr/>
          </p:nvSpPr>
          <p:spPr>
            <a:xfrm>
              <a:off x="1201738" y="3343276"/>
              <a:ext cx="50700" cy="50700"/>
            </a:xfrm>
            <a:custGeom>
              <a:rect b="b" l="l" r="r" t="t"/>
              <a:pathLst>
                <a:path extrusionOk="0" h="120000" w="120000">
                  <a:moveTo>
                    <a:pt x="120000" y="67500"/>
                  </a:moveTo>
                  <a:lnTo>
                    <a:pt x="56250" y="0"/>
                  </a:lnTo>
                  <a:lnTo>
                    <a:pt x="56250" y="0"/>
                  </a:lnTo>
                  <a:lnTo>
                    <a:pt x="0" y="120000"/>
                  </a:lnTo>
                  <a:lnTo>
                    <a:pt x="120000" y="675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2" name="Google Shape;242;p27"/>
            <p:cNvSpPr/>
            <p:nvPr/>
          </p:nvSpPr>
          <p:spPr>
            <a:xfrm>
              <a:off x="1252538" y="3371851"/>
              <a:ext cx="1500" cy="1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3" name="Google Shape;243;p27"/>
            <p:cNvSpPr/>
            <p:nvPr/>
          </p:nvSpPr>
          <p:spPr>
            <a:xfrm>
              <a:off x="1231900" y="3219451"/>
              <a:ext cx="126900" cy="126900"/>
            </a:xfrm>
            <a:custGeom>
              <a:rect b="b" l="l" r="r" t="t"/>
              <a:pathLst>
                <a:path extrusionOk="0" h="120000" w="120000">
                  <a:moveTo>
                    <a:pt x="109500" y="0"/>
                  </a:moveTo>
                  <a:lnTo>
                    <a:pt x="0" y="109500"/>
                  </a:lnTo>
                  <a:lnTo>
                    <a:pt x="10500" y="120000"/>
                  </a:lnTo>
                  <a:lnTo>
                    <a:pt x="120000" y="12000"/>
                  </a:lnTo>
                  <a:lnTo>
                    <a:pt x="1095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4" name="Google Shape;244;p27"/>
            <p:cNvSpPr/>
            <p:nvPr/>
          </p:nvSpPr>
          <p:spPr>
            <a:xfrm>
              <a:off x="1249363" y="3236913"/>
              <a:ext cx="128700" cy="128700"/>
            </a:xfrm>
            <a:custGeom>
              <a:rect b="b" l="l" r="r" t="t"/>
              <a:pathLst>
                <a:path extrusionOk="0" h="120000" w="120000">
                  <a:moveTo>
                    <a:pt x="0" y="109629"/>
                  </a:moveTo>
                  <a:lnTo>
                    <a:pt x="10370" y="120000"/>
                  </a:lnTo>
                  <a:lnTo>
                    <a:pt x="120000" y="13333"/>
                  </a:lnTo>
                  <a:lnTo>
                    <a:pt x="109629" y="0"/>
                  </a:lnTo>
                  <a:lnTo>
                    <a:pt x="0" y="1096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5" name="Google Shape;245;p27"/>
            <p:cNvSpPr/>
            <p:nvPr/>
          </p:nvSpPr>
          <p:spPr>
            <a:xfrm>
              <a:off x="1355725" y="3203576"/>
              <a:ext cx="39600" cy="38100"/>
            </a:xfrm>
            <a:custGeom>
              <a:rect b="b" l="l" r="r" t="t"/>
              <a:pathLst>
                <a:path extrusionOk="0" h="120000" w="120000">
                  <a:moveTo>
                    <a:pt x="80000" y="36000"/>
                  </a:moveTo>
                  <a:cubicBezTo>
                    <a:pt x="45714" y="0"/>
                    <a:pt x="0" y="36000"/>
                    <a:pt x="0" y="36000"/>
                  </a:cubicBezTo>
                  <a:cubicBezTo>
                    <a:pt x="85714" y="120000"/>
                    <a:pt x="85714" y="120000"/>
                    <a:pt x="85714" y="120000"/>
                  </a:cubicBezTo>
                  <a:cubicBezTo>
                    <a:pt x="85714" y="120000"/>
                    <a:pt x="120000" y="84000"/>
                    <a:pt x="80000" y="36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6" name="Google Shape;246;p27"/>
            <p:cNvSpPr/>
            <p:nvPr/>
          </p:nvSpPr>
          <p:spPr>
            <a:xfrm>
              <a:off x="1112838" y="3208338"/>
              <a:ext cx="238200" cy="234900"/>
            </a:xfrm>
            <a:custGeom>
              <a:rect b="b" l="l" r="r" t="t"/>
              <a:pathLst>
                <a:path extrusionOk="0" h="120000" w="120000">
                  <a:moveTo>
                    <a:pt x="105600" y="106216"/>
                  </a:moveTo>
                  <a:lnTo>
                    <a:pt x="14400" y="106216"/>
                  </a:lnTo>
                  <a:lnTo>
                    <a:pt x="14400" y="14594"/>
                  </a:lnTo>
                  <a:lnTo>
                    <a:pt x="99200" y="14594"/>
                  </a:lnTo>
                  <a:lnTo>
                    <a:pt x="115200" y="0"/>
                  </a:lnTo>
                  <a:lnTo>
                    <a:pt x="0" y="0"/>
                  </a:lnTo>
                  <a:lnTo>
                    <a:pt x="0" y="120000"/>
                  </a:lnTo>
                  <a:lnTo>
                    <a:pt x="120000" y="120000"/>
                  </a:lnTo>
                  <a:lnTo>
                    <a:pt x="120000" y="44594"/>
                  </a:lnTo>
                  <a:lnTo>
                    <a:pt x="105600" y="59189"/>
                  </a:lnTo>
                  <a:lnTo>
                    <a:pt x="105600" y="1062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47" name="Google Shape;247;p27"/>
          <p:cNvSpPr txBox="1"/>
          <p:nvPr/>
        </p:nvSpPr>
        <p:spPr>
          <a:xfrm>
            <a:off x="5050600" y="1674300"/>
            <a:ext cx="2067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Insert Screenshot Here</a:t>
            </a:r>
            <a:endParaRPr sz="140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6_Custom Layout">
  <p:cSld name="26_Custom Layout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/>
          <p:nvPr>
            <p:ph idx="2" type="pic"/>
          </p:nvPr>
        </p:nvSpPr>
        <p:spPr>
          <a:xfrm>
            <a:off x="5786874" y="1554239"/>
            <a:ext cx="2538000" cy="1622700"/>
          </a:xfrm>
          <a:prstGeom prst="rect">
            <a:avLst/>
          </a:prstGeom>
          <a:noFill/>
          <a:ln>
            <a:noFill/>
          </a:ln>
        </p:spPr>
      </p:sp>
      <p:sp>
        <p:nvSpPr>
          <p:cNvPr id="250" name="Google Shape;250;p28"/>
          <p:cNvSpPr txBox="1"/>
          <p:nvPr>
            <p:ph idx="12" type="sldNum"/>
          </p:nvPr>
        </p:nvSpPr>
        <p:spPr>
          <a:xfrm>
            <a:off x="4419600" y="4629150"/>
            <a:ext cx="21336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10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 Blank with Footer 1">
  <p:cSld name="CUSTOM_6_1_1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9"/>
          <p:cNvSpPr/>
          <p:nvPr/>
        </p:nvSpPr>
        <p:spPr>
          <a:xfrm>
            <a:off x="788863" y="4545470"/>
            <a:ext cx="7578000" cy="9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pic>
        <p:nvPicPr>
          <p:cNvPr id="253" name="Google Shape;253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57626" y="4715973"/>
            <a:ext cx="1362130" cy="27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 Content Left Side 1">
  <p:cSld name="CUSTOM_9_1_1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255" name="Google Shape;255;p30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-28575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0"/>
          <p:cNvSpPr/>
          <p:nvPr/>
        </p:nvSpPr>
        <p:spPr>
          <a:xfrm>
            <a:off x="788863" y="4545470"/>
            <a:ext cx="7578000" cy="9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257" name="Google Shape;257;p30"/>
          <p:cNvCxnSpPr/>
          <p:nvPr/>
        </p:nvCxnSpPr>
        <p:spPr>
          <a:xfrm>
            <a:off x="788863" y="9996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258" name="Google Shape;258;p30"/>
          <p:cNvSpPr txBox="1"/>
          <p:nvPr>
            <p:ph type="title"/>
          </p:nvPr>
        </p:nvSpPr>
        <p:spPr>
          <a:xfrm>
            <a:off x="692288" y="440065"/>
            <a:ext cx="7326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2400"/>
              <a:buFont typeface="Lato Black"/>
              <a:buNone/>
              <a:defRPr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59" name="Google Shape;259;p30"/>
          <p:cNvSpPr txBox="1"/>
          <p:nvPr>
            <p:ph idx="1" type="body"/>
          </p:nvPr>
        </p:nvSpPr>
        <p:spPr>
          <a:xfrm>
            <a:off x="701888" y="1571607"/>
            <a:ext cx="4137000" cy="29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279400" lvl="0" marL="4572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solidFill>
                  <a:srgbClr val="7F7F8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Font typeface="Lato"/>
              <a:buChar char="○"/>
              <a:defRPr sz="800">
                <a:solidFill>
                  <a:srgbClr val="7F7F8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Font typeface="Lato"/>
              <a:buChar char="■"/>
              <a:defRPr sz="800">
                <a:solidFill>
                  <a:srgbClr val="7F7F8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solidFill>
                  <a:srgbClr val="7F7F8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Font typeface="Lato"/>
              <a:buChar char="○"/>
              <a:defRPr sz="800">
                <a:solidFill>
                  <a:srgbClr val="7F7F8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Font typeface="Lato"/>
              <a:buChar char="■"/>
              <a:defRPr sz="800">
                <a:solidFill>
                  <a:srgbClr val="7F7F8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solidFill>
                  <a:srgbClr val="7F7F8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Font typeface="Lato"/>
              <a:buChar char="○"/>
              <a:defRPr sz="800">
                <a:solidFill>
                  <a:srgbClr val="7F7F8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Font typeface="Lato"/>
              <a:buChar char="■"/>
              <a:defRPr sz="800">
                <a:solidFill>
                  <a:srgbClr val="7F7F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60" name="Google Shape;260;p30"/>
          <p:cNvSpPr txBox="1"/>
          <p:nvPr>
            <p:ph idx="2" type="subTitle"/>
          </p:nvPr>
        </p:nvSpPr>
        <p:spPr>
          <a:xfrm>
            <a:off x="718515" y="1401378"/>
            <a:ext cx="73266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1100"/>
              <a:buFont typeface="Lato"/>
              <a:buNone/>
              <a:defRPr b="1" sz="1100">
                <a:solidFill>
                  <a:srgbClr val="55595D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61" name="Google Shape;261;p30"/>
          <p:cNvSpPr txBox="1"/>
          <p:nvPr>
            <p:ph idx="3" type="subTitle"/>
          </p:nvPr>
        </p:nvSpPr>
        <p:spPr>
          <a:xfrm>
            <a:off x="6036244" y="3212044"/>
            <a:ext cx="30075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1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pic>
        <p:nvPicPr>
          <p:cNvPr id="262" name="Google Shape;26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7626" y="4715973"/>
            <a:ext cx="1362130" cy="27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 Clock Hour Transcripts">
  <p:cSld name="CUSTOM_49_1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29" name="Google Shape;29;p4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-28575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/>
          <p:cNvSpPr/>
          <p:nvPr/>
        </p:nvSpPr>
        <p:spPr>
          <a:xfrm>
            <a:off x="560269" y="4661306"/>
            <a:ext cx="8086200" cy="7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31" name="Google Shape;31;p4"/>
          <p:cNvCxnSpPr/>
          <p:nvPr/>
        </p:nvCxnSpPr>
        <p:spPr>
          <a:xfrm>
            <a:off x="788863" y="11139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32" name="Google Shape;32;p4"/>
          <p:cNvSpPr txBox="1"/>
          <p:nvPr/>
        </p:nvSpPr>
        <p:spPr>
          <a:xfrm>
            <a:off x="692288" y="440065"/>
            <a:ext cx="7326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ato Black"/>
                <a:ea typeface="Lato Black"/>
                <a:cs typeface="Lato Black"/>
                <a:sym typeface="Lato Black"/>
              </a:rPr>
              <a:t>Clock Hour Transcripts</a:t>
            </a:r>
            <a:endParaRPr sz="2400"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3" name="Google Shape;33;p4"/>
          <p:cNvSpPr txBox="1"/>
          <p:nvPr/>
        </p:nvSpPr>
        <p:spPr>
          <a:xfrm>
            <a:off x="560275" y="1528677"/>
            <a:ext cx="4353900" cy="22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2413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My Records → Reports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24130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○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Print Transcripts / Certificates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2413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Available 2 weeks after course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Contact </a:t>
            </a:r>
            <a:r>
              <a:rPr lang="en" sz="18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support@schooldata.net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 with questions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sz="17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4" name="Google Shape;34;p4"/>
          <p:cNvPicPr preferRelativeResize="0"/>
          <p:nvPr/>
        </p:nvPicPr>
        <p:blipFill rotWithShape="1">
          <a:blip r:embed="rId4">
            <a:alphaModFix/>
          </a:blip>
          <a:srcRect b="0" l="0" r="26756" t="0"/>
          <a:stretch/>
        </p:blipFill>
        <p:spPr>
          <a:xfrm>
            <a:off x="5132438" y="1164891"/>
            <a:ext cx="3541932" cy="2813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98001" y="4772923"/>
            <a:ext cx="1362130" cy="27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6 Title Card 2">
  <p:cSld name="CUSTOM_38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Young-female-teacher-or-a-student-writing-math-formula-on-blackboard-in-classroom.-1090933852_4310x1437.jpg" id="264" name="Google Shape;264;p31"/>
          <p:cNvPicPr preferRelativeResize="0"/>
          <p:nvPr/>
        </p:nvPicPr>
        <p:blipFill rotWithShape="1">
          <a:blip r:embed="rId2">
            <a:alphaModFix/>
          </a:blip>
          <a:srcRect b="0" l="4783" r="4792" t="0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1"/>
          <p:cNvSpPr/>
          <p:nvPr/>
        </p:nvSpPr>
        <p:spPr>
          <a:xfrm>
            <a:off x="0" y="384133"/>
            <a:ext cx="9144000" cy="4375200"/>
          </a:xfrm>
          <a:prstGeom prst="rect">
            <a:avLst/>
          </a:prstGeom>
          <a:solidFill>
            <a:srgbClr val="597696">
              <a:alpha val="80390"/>
            </a:srgbClr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7A"/>
              </a:buClr>
              <a:buSzPts val="1400"/>
              <a:buFont typeface="Avenir"/>
              <a:buNone/>
            </a:pPr>
            <a:r>
              <a:t/>
            </a:r>
            <a:endParaRPr b="1" i="0" sz="1400" u="none" cap="none" strike="noStrike">
              <a:solidFill>
                <a:srgbClr val="18447A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266" name="Google Shape;266;p31"/>
          <p:cNvCxnSpPr/>
          <p:nvPr/>
        </p:nvCxnSpPr>
        <p:spPr>
          <a:xfrm>
            <a:off x="4227388" y="2876084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267" name="Google Shape;267;p31"/>
          <p:cNvSpPr txBox="1"/>
          <p:nvPr>
            <p:ph type="title"/>
          </p:nvPr>
        </p:nvSpPr>
        <p:spPr>
          <a:xfrm>
            <a:off x="0" y="2193965"/>
            <a:ext cx="9144000" cy="5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30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 Attendance Verification - Zoom">
  <p:cSld name="CUSTOM_50_1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37" name="Google Shape;37;p5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5"/>
          <p:cNvSpPr/>
          <p:nvPr/>
        </p:nvSpPr>
        <p:spPr>
          <a:xfrm>
            <a:off x="560269" y="4661306"/>
            <a:ext cx="8086200" cy="7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39" name="Google Shape;39;p5"/>
          <p:cNvCxnSpPr/>
          <p:nvPr/>
        </p:nvCxnSpPr>
        <p:spPr>
          <a:xfrm>
            <a:off x="788863" y="11139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40" name="Google Shape;40;p5"/>
          <p:cNvSpPr txBox="1"/>
          <p:nvPr/>
        </p:nvSpPr>
        <p:spPr>
          <a:xfrm>
            <a:off x="692288" y="440065"/>
            <a:ext cx="7326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ato Black"/>
                <a:ea typeface="Lato Black"/>
                <a:cs typeface="Lato Black"/>
                <a:sym typeface="Lato Black"/>
              </a:rPr>
              <a:t>Attendance Verification for Clock Hours</a:t>
            </a:r>
            <a:endParaRPr sz="2400"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41" name="Google Shape;41;p5"/>
          <p:cNvSpPr txBox="1"/>
          <p:nvPr/>
        </p:nvSpPr>
        <p:spPr>
          <a:xfrm>
            <a:off x="788875" y="1992150"/>
            <a:ext cx="3693600" cy="25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Lato"/>
                <a:ea typeface="Lato"/>
                <a:cs typeface="Lato"/>
                <a:sym typeface="Lato"/>
              </a:rPr>
              <a:t>Zoo</a:t>
            </a:r>
            <a:r>
              <a:rPr b="1" lang="en" sz="1800">
                <a:latin typeface="Lato"/>
                <a:ea typeface="Lato"/>
                <a:cs typeface="Lato"/>
                <a:sym typeface="Lato"/>
              </a:rPr>
              <a:t>m</a:t>
            </a:r>
            <a:r>
              <a:rPr b="1" lang="en" sz="1800">
                <a:latin typeface="Lato"/>
                <a:ea typeface="Lato"/>
                <a:cs typeface="Lato"/>
                <a:sym typeface="Lato"/>
              </a:rPr>
              <a:t>:</a:t>
            </a:r>
            <a:endParaRPr b="1" sz="18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Click 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Participants button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 at bottom of screen  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Hover over your name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Click the ellipsis 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(...) or More</a:t>
            </a:r>
            <a:endParaRPr b="1" sz="1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Click 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Rename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First/Last Name, District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 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Click 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Change</a:t>
            </a:r>
            <a:endParaRPr b="1"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" name="Google Shape;42;p5"/>
          <p:cNvSpPr txBox="1"/>
          <p:nvPr/>
        </p:nvSpPr>
        <p:spPr>
          <a:xfrm>
            <a:off x="718525" y="1203100"/>
            <a:ext cx="7927800" cy="7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000">
                <a:latin typeface="Lato Black"/>
                <a:ea typeface="Lato Black"/>
                <a:cs typeface="Lato Black"/>
                <a:sym typeface="Lato Black"/>
              </a:rPr>
              <a:t>Before logging off, be sure your NAME and EMAIL address used for </a:t>
            </a:r>
            <a:r>
              <a:rPr lang="en" sz="2000">
                <a:latin typeface="Lato Black"/>
                <a:ea typeface="Lato Black"/>
                <a:cs typeface="Lato Black"/>
                <a:sym typeface="Lato Black"/>
              </a:rPr>
              <a:t>registration</a:t>
            </a:r>
            <a:r>
              <a:rPr lang="en" sz="2000">
                <a:latin typeface="Lato Black"/>
                <a:ea typeface="Lato Black"/>
                <a:cs typeface="Lato Black"/>
                <a:sym typeface="Lato Black"/>
              </a:rPr>
              <a:t> is reflected so the instructor knows who attended.</a:t>
            </a:r>
            <a:endParaRPr sz="2000"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43" name="Google Shape;43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8001" y="4772923"/>
            <a:ext cx="1362130" cy="271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5700" y="3086299"/>
            <a:ext cx="3563400" cy="80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6750" y="2433988"/>
            <a:ext cx="3562350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 Attendance Verification - GoTo">
  <p:cSld name="CUSTOM_50_1_1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47" name="Google Shape;47;p6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6"/>
          <p:cNvSpPr/>
          <p:nvPr/>
        </p:nvSpPr>
        <p:spPr>
          <a:xfrm>
            <a:off x="560269" y="4661306"/>
            <a:ext cx="8086200" cy="7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49" name="Google Shape;49;p6"/>
          <p:cNvCxnSpPr/>
          <p:nvPr/>
        </p:nvCxnSpPr>
        <p:spPr>
          <a:xfrm>
            <a:off x="788863" y="11139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50" name="Google Shape;50;p6"/>
          <p:cNvSpPr txBox="1"/>
          <p:nvPr/>
        </p:nvSpPr>
        <p:spPr>
          <a:xfrm>
            <a:off x="692288" y="440065"/>
            <a:ext cx="7326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ato Black"/>
                <a:ea typeface="Lato Black"/>
                <a:cs typeface="Lato Black"/>
                <a:sym typeface="Lato Black"/>
              </a:rPr>
              <a:t>Attendance Verification for Clock Hours</a:t>
            </a:r>
            <a:endParaRPr sz="2400"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51" name="Google Shape;51;p6"/>
          <p:cNvSpPr txBox="1"/>
          <p:nvPr/>
        </p:nvSpPr>
        <p:spPr>
          <a:xfrm>
            <a:off x="788875" y="2078800"/>
            <a:ext cx="3236100" cy="25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Lato"/>
                <a:ea typeface="Lato"/>
                <a:cs typeface="Lato"/>
                <a:sym typeface="Lato"/>
              </a:rPr>
              <a:t>GoTo</a:t>
            </a:r>
            <a:r>
              <a:rPr b="1" lang="en" sz="1800">
                <a:latin typeface="Lato"/>
                <a:ea typeface="Lato"/>
                <a:cs typeface="Lato"/>
                <a:sym typeface="Lato"/>
              </a:rPr>
              <a:t>:</a:t>
            </a:r>
            <a:endParaRPr b="1" sz="18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Select 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Settings</a:t>
            </a:r>
            <a:endParaRPr b="1" sz="1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On 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Profile tab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, change name.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First/Last Name and District</a:t>
            </a: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b="1"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" name="Google Shape;52;p6"/>
          <p:cNvSpPr txBox="1"/>
          <p:nvPr/>
        </p:nvSpPr>
        <p:spPr>
          <a:xfrm>
            <a:off x="718525" y="1203100"/>
            <a:ext cx="7927800" cy="7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000">
                <a:latin typeface="Lato Black"/>
                <a:ea typeface="Lato Black"/>
                <a:cs typeface="Lato Black"/>
                <a:sym typeface="Lato Black"/>
              </a:rPr>
              <a:t>Before logging off, be sure your NAME and EMAIL address used for registration is reflected so the instructor knows who attended.</a:t>
            </a:r>
            <a:endParaRPr sz="2000"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8001" y="4772923"/>
            <a:ext cx="1362130" cy="271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1325" y="2078800"/>
            <a:ext cx="2284975" cy="231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 Zoom Chat">
  <p:cSld name="TITLE_AND_TWO_COLUMNS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"/>
          <p:cNvSpPr txBox="1"/>
          <p:nvPr/>
        </p:nvSpPr>
        <p:spPr>
          <a:xfrm>
            <a:off x="403575" y="291950"/>
            <a:ext cx="4740000" cy="6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Lato"/>
                <a:ea typeface="Lato"/>
                <a:cs typeface="Lato"/>
                <a:sym typeface="Lato"/>
              </a:rPr>
              <a:t>Zoom Chat</a:t>
            </a:r>
            <a:endParaRPr b="1" sz="24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7" name="Google Shape;57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8125" y="834313"/>
            <a:ext cx="3205025" cy="51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8650" y="1459300"/>
            <a:ext cx="2529775" cy="101465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7"/>
          <p:cNvSpPr txBox="1"/>
          <p:nvPr/>
        </p:nvSpPr>
        <p:spPr>
          <a:xfrm>
            <a:off x="1537050" y="1829000"/>
            <a:ext cx="4147500" cy="16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Toolbar &gt; Click </a:t>
            </a:r>
            <a:r>
              <a:rPr b="1" lang="en" sz="1800">
                <a:latin typeface="Lato"/>
                <a:ea typeface="Lato"/>
                <a:cs typeface="Lato"/>
                <a:sym typeface="Lato"/>
              </a:rPr>
              <a:t>Chat</a:t>
            </a:r>
            <a:endParaRPr b="1"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Dropdown menu &gt; </a:t>
            </a:r>
            <a:r>
              <a:rPr b="1" lang="en" sz="1800">
                <a:latin typeface="Lato"/>
                <a:ea typeface="Lato"/>
                <a:cs typeface="Lato"/>
                <a:sym typeface="Lato"/>
              </a:rPr>
              <a:t>Everyone 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 (or select the participant you want to chat directly.)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Click  </a:t>
            </a:r>
            <a:r>
              <a:rPr b="1" lang="en" sz="1800">
                <a:latin typeface="Lato"/>
                <a:ea typeface="Lato"/>
                <a:cs typeface="Lato"/>
                <a:sym typeface="Lato"/>
              </a:rPr>
              <a:t>Enter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 or the </a:t>
            </a:r>
            <a:r>
              <a:rPr b="1" lang="en" sz="1800">
                <a:latin typeface="Lato"/>
                <a:ea typeface="Lato"/>
                <a:cs typeface="Lato"/>
                <a:sym typeface="Lato"/>
              </a:rPr>
              <a:t>Send icon</a:t>
            </a:r>
            <a:endParaRPr b="1" sz="18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0" name="Google Shape;60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3550" y="782250"/>
            <a:ext cx="1104096" cy="61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98001" y="4772923"/>
            <a:ext cx="1362130" cy="27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7 GoTo Chat 1">
  <p:cSld name="TITLE_AND_TWO_COLUMNS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/>
          <p:nvPr/>
        </p:nvSpPr>
        <p:spPr>
          <a:xfrm>
            <a:off x="403575" y="291950"/>
            <a:ext cx="4740000" cy="6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Lato"/>
                <a:ea typeface="Lato"/>
                <a:cs typeface="Lato"/>
                <a:sym typeface="Lato"/>
              </a:rPr>
              <a:t>GoTo Chat</a:t>
            </a:r>
            <a:endParaRPr b="1"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4" name="Google Shape;64;p8"/>
          <p:cNvSpPr txBox="1"/>
          <p:nvPr/>
        </p:nvSpPr>
        <p:spPr>
          <a:xfrm>
            <a:off x="1537050" y="1829000"/>
            <a:ext cx="3572100" cy="16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Toolbar &gt; </a:t>
            </a: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Chat</a:t>
            </a:r>
            <a:endParaRPr b="1"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Dropdown menu &gt; </a:t>
            </a: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Everyone (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or select the participant you want to chat)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Click </a:t>
            </a: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Enter</a:t>
            </a:r>
            <a:endParaRPr b="1" sz="18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5" name="Google Shape;65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775" y="838300"/>
            <a:ext cx="1015325" cy="50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3575" y="698350"/>
            <a:ext cx="1976600" cy="426482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4475" y="752775"/>
            <a:ext cx="2448559" cy="7785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68" name="Google Shape;68;p8"/>
          <p:cNvCxnSpPr/>
          <p:nvPr/>
        </p:nvCxnSpPr>
        <p:spPr>
          <a:xfrm flipH="1" rot="10800000">
            <a:off x="3837800" y="4783000"/>
            <a:ext cx="1691700" cy="34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69" name="Google Shape;69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52576" y="4691848"/>
            <a:ext cx="1362130" cy="27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8 How to Log In">
  <p:cSld name="TITLE_AND_BODY_1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/>
          <p:nvPr/>
        </p:nvSpPr>
        <p:spPr>
          <a:xfrm>
            <a:off x="240425" y="257600"/>
            <a:ext cx="37695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How to Log In</a:t>
            </a:r>
            <a:endParaRPr sz="800"/>
          </a:p>
        </p:txBody>
      </p:sp>
      <p:pic>
        <p:nvPicPr>
          <p:cNvPr id="72" name="Google Shape;7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1713" y="2606975"/>
            <a:ext cx="3723878" cy="1818425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3" name="Google Shape;73;p9"/>
          <p:cNvPicPr preferRelativeResize="0"/>
          <p:nvPr/>
        </p:nvPicPr>
        <p:blipFill rotWithShape="1">
          <a:blip r:embed="rId3">
            <a:alphaModFix/>
          </a:blip>
          <a:srcRect b="0" l="0" r="1127" t="0"/>
          <a:stretch/>
        </p:blipFill>
        <p:spPr>
          <a:xfrm>
            <a:off x="4571925" y="2606975"/>
            <a:ext cx="4251769" cy="1818425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4" name="Google Shape;74;p9"/>
          <p:cNvSpPr txBox="1"/>
          <p:nvPr/>
        </p:nvSpPr>
        <p:spPr>
          <a:xfrm>
            <a:off x="1700200" y="1266525"/>
            <a:ext cx="5521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The login page will be </a:t>
            </a: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one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of these examples:</a:t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" name="Google Shape;75;p9"/>
          <p:cNvSpPr txBox="1"/>
          <p:nvPr/>
        </p:nvSpPr>
        <p:spPr>
          <a:xfrm>
            <a:off x="240425" y="1798150"/>
            <a:ext cx="4104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Enter username or email from the SIS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/>
          </a:p>
        </p:txBody>
      </p:sp>
      <p:sp>
        <p:nvSpPr>
          <p:cNvPr id="76" name="Google Shape;76;p9"/>
          <p:cNvSpPr txBox="1"/>
          <p:nvPr/>
        </p:nvSpPr>
        <p:spPr>
          <a:xfrm>
            <a:off x="4571863" y="1859950"/>
            <a:ext cx="4251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OR </a:t>
            </a:r>
            <a:endParaRPr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Click Authenticate With District</a:t>
            </a:r>
            <a:endParaRPr/>
          </a:p>
        </p:txBody>
      </p:sp>
      <p:sp>
        <p:nvSpPr>
          <p:cNvPr id="77" name="Google Shape;77;p9"/>
          <p:cNvSpPr txBox="1"/>
          <p:nvPr/>
        </p:nvSpPr>
        <p:spPr>
          <a:xfrm>
            <a:off x="521725" y="4634650"/>
            <a:ext cx="6425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*Note: 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Use Reset Password option, if necessary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8" name="Google Shape;78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8001" y="4772923"/>
            <a:ext cx="1362130" cy="2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9"/>
          <p:cNvSpPr txBox="1"/>
          <p:nvPr>
            <p:ph idx="1" type="body"/>
          </p:nvPr>
        </p:nvSpPr>
        <p:spPr>
          <a:xfrm>
            <a:off x="521725" y="813800"/>
            <a:ext cx="72990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9 Site Navigation">
  <p:cSld name="CUSTOM_9_1_3_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81" name="Google Shape;81;p10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0" y="-5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0"/>
          <p:cNvSpPr/>
          <p:nvPr/>
        </p:nvSpPr>
        <p:spPr>
          <a:xfrm>
            <a:off x="788863" y="4545470"/>
            <a:ext cx="7578000" cy="9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83" name="Google Shape;83;p10"/>
          <p:cNvCxnSpPr/>
          <p:nvPr/>
        </p:nvCxnSpPr>
        <p:spPr>
          <a:xfrm>
            <a:off x="788863" y="9996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84" name="Google Shape;84;p10"/>
          <p:cNvSpPr txBox="1"/>
          <p:nvPr>
            <p:ph idx="1" type="subTitle"/>
          </p:nvPr>
        </p:nvSpPr>
        <p:spPr>
          <a:xfrm>
            <a:off x="6036244" y="3212044"/>
            <a:ext cx="30075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1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pic>
        <p:nvPicPr>
          <p:cNvPr id="85" name="Google Shape;85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7626" y="4715973"/>
            <a:ext cx="1362130" cy="2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0"/>
          <p:cNvSpPr txBox="1"/>
          <p:nvPr/>
        </p:nvSpPr>
        <p:spPr>
          <a:xfrm>
            <a:off x="452350" y="24900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Site Navigation</a:t>
            </a:r>
            <a:endParaRPr sz="800"/>
          </a:p>
        </p:txBody>
      </p:sp>
      <p:pic>
        <p:nvPicPr>
          <p:cNvPr id="87" name="Google Shape;87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175" y="1165396"/>
            <a:ext cx="2852075" cy="55857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0"/>
          <p:cNvSpPr txBox="1"/>
          <p:nvPr/>
        </p:nvSpPr>
        <p:spPr>
          <a:xfrm>
            <a:off x="3452350" y="895500"/>
            <a:ext cx="5383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Click the </a:t>
            </a: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Site Navigation icon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to start. 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Click on the </a:t>
            </a: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Application Bundle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next click 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desired </a:t>
            </a: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Application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then click </a:t>
            </a: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Launch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9" name="Google Shape;89;p10"/>
          <p:cNvPicPr preferRelativeResize="0"/>
          <p:nvPr/>
        </p:nvPicPr>
        <p:blipFill rotWithShape="1">
          <a:blip r:embed="rId5">
            <a:alphaModFix/>
          </a:blip>
          <a:srcRect b="6524" l="0" r="0" t="0"/>
          <a:stretch/>
        </p:blipFill>
        <p:spPr>
          <a:xfrm>
            <a:off x="423919" y="2133188"/>
            <a:ext cx="4675275" cy="230221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8572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0" name="Google Shape;90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53844" y="2007562"/>
            <a:ext cx="2999333" cy="246287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85725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91" name="Google Shape;91;p10"/>
          <p:cNvCxnSpPr/>
          <p:nvPr/>
        </p:nvCxnSpPr>
        <p:spPr>
          <a:xfrm>
            <a:off x="4953525" y="1852669"/>
            <a:ext cx="730200" cy="9027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2" name="Google Shape;92;p10"/>
          <p:cNvCxnSpPr/>
          <p:nvPr/>
        </p:nvCxnSpPr>
        <p:spPr>
          <a:xfrm>
            <a:off x="4969219" y="1868363"/>
            <a:ext cx="2284500" cy="7773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3" name="Google Shape;93;p10"/>
          <p:cNvCxnSpPr/>
          <p:nvPr/>
        </p:nvCxnSpPr>
        <p:spPr>
          <a:xfrm flipH="1" rot="10800000">
            <a:off x="6448700" y="3348750"/>
            <a:ext cx="687000" cy="8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theme" Target="../theme/theme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</p:sldLayoutIdLst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5.jpg"/><Relationship Id="rId4" Type="http://schemas.openxmlformats.org/officeDocument/2006/relationships/image" Target="../media/image23.png"/><Relationship Id="rId5" Type="http://schemas.openxmlformats.org/officeDocument/2006/relationships/image" Target="../media/image3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7.png"/><Relationship Id="rId4" Type="http://schemas.openxmlformats.org/officeDocument/2006/relationships/image" Target="../media/image8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7.png"/><Relationship Id="rId4" Type="http://schemas.openxmlformats.org/officeDocument/2006/relationships/image" Target="../media/image7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8.png"/><Relationship Id="rId4" Type="http://schemas.openxmlformats.org/officeDocument/2006/relationships/image" Target="../media/image81.png"/><Relationship Id="rId5" Type="http://schemas.openxmlformats.org/officeDocument/2006/relationships/image" Target="../media/image8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2.png"/><Relationship Id="rId4" Type="http://schemas.openxmlformats.org/officeDocument/2006/relationships/image" Target="../media/image87.png"/><Relationship Id="rId5" Type="http://schemas.openxmlformats.org/officeDocument/2006/relationships/image" Target="../media/image5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0.png"/><Relationship Id="rId4" Type="http://schemas.openxmlformats.org/officeDocument/2006/relationships/image" Target="../media/image66.png"/><Relationship Id="rId5" Type="http://schemas.openxmlformats.org/officeDocument/2006/relationships/image" Target="../media/image72.png"/><Relationship Id="rId6" Type="http://schemas.openxmlformats.org/officeDocument/2006/relationships/image" Target="../media/image6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9.png"/><Relationship Id="rId4" Type="http://schemas.openxmlformats.org/officeDocument/2006/relationships/image" Target="../media/image7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3.png"/><Relationship Id="rId4" Type="http://schemas.openxmlformats.org/officeDocument/2006/relationships/image" Target="../media/image82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30" y="0"/>
            <a:ext cx="913607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4163" y="4644186"/>
            <a:ext cx="1572430" cy="309413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2"/>
          <p:cNvSpPr txBox="1"/>
          <p:nvPr/>
        </p:nvSpPr>
        <p:spPr>
          <a:xfrm>
            <a:off x="74775" y="1793440"/>
            <a:ext cx="4101900" cy="11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8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Welcome</a:t>
            </a:r>
            <a:endParaRPr sz="6800">
              <a:solidFill>
                <a:schemeClr val="dk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76" name="Google Shape;276;p32"/>
          <p:cNvSpPr txBox="1"/>
          <p:nvPr/>
        </p:nvSpPr>
        <p:spPr>
          <a:xfrm>
            <a:off x="74775" y="3248963"/>
            <a:ext cx="4013100" cy="11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Creating Student Groups</a:t>
            </a:r>
            <a:r>
              <a:rPr lang="en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Training 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1"/>
          <p:cNvSpPr txBox="1"/>
          <p:nvPr/>
        </p:nvSpPr>
        <p:spPr>
          <a:xfrm>
            <a:off x="396338" y="329719"/>
            <a:ext cx="83967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Static Groups, Uploading a List</a:t>
            </a:r>
            <a:endParaRPr b="1" i="1" sz="1700">
              <a:solidFill>
                <a:srgbClr val="F0B828"/>
              </a:solidFill>
            </a:endParaRPr>
          </a:p>
        </p:txBody>
      </p:sp>
      <p:sp>
        <p:nvSpPr>
          <p:cNvPr id="381" name="Google Shape;381;p41"/>
          <p:cNvSpPr txBox="1"/>
          <p:nvPr/>
        </p:nvSpPr>
        <p:spPr>
          <a:xfrm>
            <a:off x="700088" y="1125731"/>
            <a:ext cx="81375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400">
                <a:latin typeface="Lato"/>
                <a:ea typeface="Lato"/>
                <a:cs typeface="Lato"/>
                <a:sym typeface="Lato"/>
              </a:rPr>
              <a:t>If you have a lot of students you want in a group, but you don’t want the membership to update, </a:t>
            </a:r>
            <a:r>
              <a:rPr b="1" lang="en" sz="1400">
                <a:latin typeface="Lato"/>
                <a:ea typeface="Lato"/>
                <a:cs typeface="Lato"/>
                <a:sym typeface="Lato"/>
              </a:rPr>
              <a:t>uploading a list of IDs is an easy way to create a group. </a:t>
            </a:r>
            <a:r>
              <a:rPr i="1" lang="en" sz="1400">
                <a:latin typeface="Lato"/>
                <a:ea typeface="Lato"/>
                <a:cs typeface="Lato"/>
                <a:sym typeface="Lato"/>
              </a:rPr>
              <a:t>To create a group this way, you will need a CSV file prepared in advance with a list of student IDs (see ‘File Requirements’ below) only in the CSV.</a:t>
            </a:r>
            <a:endParaRPr i="1" sz="1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2" name="Google Shape;382;p41"/>
          <p:cNvSpPr txBox="1"/>
          <p:nvPr/>
        </p:nvSpPr>
        <p:spPr>
          <a:xfrm>
            <a:off x="534806" y="1846069"/>
            <a:ext cx="2940900" cy="30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-165100" lvl="0" marL="2540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 sz="1400">
                <a:latin typeface="Lato"/>
                <a:ea typeface="Lato"/>
                <a:cs typeface="Lato"/>
                <a:sym typeface="Lato"/>
              </a:rPr>
              <a:t>Click the </a:t>
            </a:r>
            <a:r>
              <a:rPr b="1" lang="en" sz="1400">
                <a:latin typeface="Lato"/>
                <a:ea typeface="Lato"/>
                <a:cs typeface="Lato"/>
                <a:sym typeface="Lato"/>
              </a:rPr>
              <a:t>+ New Static Group</a:t>
            </a:r>
            <a:r>
              <a:rPr lang="en" sz="1400">
                <a:latin typeface="Lato"/>
                <a:ea typeface="Lato"/>
                <a:cs typeface="Lato"/>
                <a:sym typeface="Lato"/>
              </a:rPr>
              <a:t> button to get started.</a:t>
            </a:r>
            <a:endParaRPr sz="1400">
              <a:latin typeface="Lato"/>
              <a:ea typeface="Lato"/>
              <a:cs typeface="Lato"/>
              <a:sym typeface="Lato"/>
            </a:endParaRPr>
          </a:p>
          <a:p>
            <a:pPr indent="-165100" lvl="0" marL="254000" rtl="0" algn="l">
              <a:spcBef>
                <a:spcPts val="110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 sz="1400">
                <a:latin typeface="Lato"/>
                <a:ea typeface="Lato"/>
                <a:cs typeface="Lato"/>
                <a:sym typeface="Lato"/>
              </a:rPr>
              <a:t>Give the group a name and click </a:t>
            </a:r>
            <a:r>
              <a:rPr b="1" lang="en" sz="1400">
                <a:latin typeface="Lato"/>
                <a:ea typeface="Lato"/>
                <a:cs typeface="Lato"/>
                <a:sym typeface="Lato"/>
              </a:rPr>
              <a:t>Save.</a:t>
            </a:r>
            <a:endParaRPr sz="1400">
              <a:latin typeface="Lato"/>
              <a:ea typeface="Lato"/>
              <a:cs typeface="Lato"/>
              <a:sym typeface="Lato"/>
            </a:endParaRPr>
          </a:p>
          <a:p>
            <a:pPr indent="-165100" lvl="0" marL="254000" rtl="0" algn="l">
              <a:spcBef>
                <a:spcPts val="110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 sz="1400">
                <a:latin typeface="Lato"/>
                <a:ea typeface="Lato"/>
                <a:cs typeface="Lato"/>
                <a:sym typeface="Lato"/>
              </a:rPr>
              <a:t>Once saved, click </a:t>
            </a:r>
            <a:r>
              <a:rPr b="1" lang="en" sz="1400">
                <a:latin typeface="Lato"/>
                <a:ea typeface="Lato"/>
                <a:cs typeface="Lato"/>
                <a:sym typeface="Lato"/>
              </a:rPr>
              <a:t>Actions</a:t>
            </a:r>
            <a:r>
              <a:rPr lang="en" sz="1400">
                <a:latin typeface="Lato"/>
                <a:ea typeface="Lato"/>
                <a:cs typeface="Lato"/>
                <a:sym typeface="Lato"/>
              </a:rPr>
              <a:t> on and choose </a:t>
            </a:r>
            <a:r>
              <a:rPr b="1" lang="en" sz="1400">
                <a:latin typeface="Lato"/>
                <a:ea typeface="Lato"/>
                <a:cs typeface="Lato"/>
                <a:sym typeface="Lato"/>
              </a:rPr>
              <a:t>Upload Students to this Group</a:t>
            </a:r>
            <a:endParaRPr b="1" sz="1400">
              <a:latin typeface="Lato"/>
              <a:ea typeface="Lato"/>
              <a:cs typeface="Lato"/>
              <a:sym typeface="Lato"/>
            </a:endParaRPr>
          </a:p>
          <a:p>
            <a:pPr indent="-165100" lvl="0" marL="254000" rtl="0" algn="l">
              <a:spcBef>
                <a:spcPts val="110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 sz="1400">
                <a:latin typeface="Lato"/>
                <a:ea typeface="Lato"/>
                <a:cs typeface="Lato"/>
                <a:sym typeface="Lato"/>
              </a:rPr>
              <a:t>Click </a:t>
            </a:r>
            <a:r>
              <a:rPr b="1" lang="en" sz="1400">
                <a:latin typeface="Lato"/>
                <a:ea typeface="Lato"/>
                <a:cs typeface="Lato"/>
                <a:sym typeface="Lato"/>
              </a:rPr>
              <a:t>Choose File</a:t>
            </a:r>
            <a:r>
              <a:rPr lang="en" sz="1400">
                <a:latin typeface="Lato"/>
                <a:ea typeface="Lato"/>
                <a:cs typeface="Lato"/>
                <a:sym typeface="Lato"/>
              </a:rPr>
              <a:t> to locate the file on you saved in advance with IDs.</a:t>
            </a:r>
            <a:endParaRPr sz="1400">
              <a:latin typeface="Lato"/>
              <a:ea typeface="Lato"/>
              <a:cs typeface="Lato"/>
              <a:sym typeface="Lato"/>
            </a:endParaRPr>
          </a:p>
          <a:p>
            <a:pPr indent="-165100" lvl="0" marL="254000" rtl="0" algn="l">
              <a:spcBef>
                <a:spcPts val="1100"/>
              </a:spcBef>
              <a:spcAft>
                <a:spcPts val="1100"/>
              </a:spcAft>
              <a:buSzPts val="1400"/>
              <a:buFont typeface="Lato"/>
              <a:buChar char="●"/>
            </a:pPr>
            <a:r>
              <a:rPr lang="en" sz="1400">
                <a:latin typeface="Lato"/>
                <a:ea typeface="Lato"/>
                <a:cs typeface="Lato"/>
                <a:sym typeface="Lato"/>
              </a:rPr>
              <a:t>Click </a:t>
            </a:r>
            <a:r>
              <a:rPr b="1" lang="en" sz="1400">
                <a:latin typeface="Lato"/>
                <a:ea typeface="Lato"/>
                <a:cs typeface="Lato"/>
                <a:sym typeface="Lato"/>
              </a:rPr>
              <a:t>Upload</a:t>
            </a:r>
            <a:endParaRPr b="1" sz="14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83" name="Google Shape;38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2416" y="1944722"/>
            <a:ext cx="1878806" cy="1478756"/>
          </a:xfrm>
          <a:prstGeom prst="rect">
            <a:avLst/>
          </a:prstGeom>
          <a:noFill/>
          <a:ln>
            <a:noFill/>
          </a:ln>
          <a:effectLst>
            <a:outerShdw blurRad="11430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84" name="Google Shape;384;p41"/>
          <p:cNvSpPr/>
          <p:nvPr/>
        </p:nvSpPr>
        <p:spPr>
          <a:xfrm>
            <a:off x="4609556" y="2056631"/>
            <a:ext cx="658200" cy="256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5" name="Google Shape;385;p41"/>
          <p:cNvCxnSpPr/>
          <p:nvPr/>
        </p:nvCxnSpPr>
        <p:spPr>
          <a:xfrm flipH="1">
            <a:off x="4272394" y="2304619"/>
            <a:ext cx="465600" cy="802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86" name="Google Shape;38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1413" y="2294475"/>
            <a:ext cx="3416187" cy="2186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7" name="Google Shape;387;p41"/>
          <p:cNvCxnSpPr/>
          <p:nvPr/>
        </p:nvCxnSpPr>
        <p:spPr>
          <a:xfrm>
            <a:off x="4807988" y="3202650"/>
            <a:ext cx="931200" cy="345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88" name="Google Shape;388;p41"/>
          <p:cNvSpPr/>
          <p:nvPr/>
        </p:nvSpPr>
        <p:spPr>
          <a:xfrm>
            <a:off x="5686088" y="2915494"/>
            <a:ext cx="759300" cy="319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41"/>
          <p:cNvSpPr/>
          <p:nvPr/>
        </p:nvSpPr>
        <p:spPr>
          <a:xfrm>
            <a:off x="8388338" y="4161300"/>
            <a:ext cx="609300" cy="319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2"/>
          <p:cNvSpPr txBox="1"/>
          <p:nvPr/>
        </p:nvSpPr>
        <p:spPr>
          <a:xfrm>
            <a:off x="396338" y="329719"/>
            <a:ext cx="83967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Smart Groups</a:t>
            </a:r>
            <a:endParaRPr b="1" i="1" sz="1700">
              <a:solidFill>
                <a:srgbClr val="F0B828"/>
              </a:solidFill>
            </a:endParaRPr>
          </a:p>
        </p:txBody>
      </p:sp>
      <p:sp>
        <p:nvSpPr>
          <p:cNvPr id="395" name="Google Shape;395;p42"/>
          <p:cNvSpPr txBox="1"/>
          <p:nvPr/>
        </p:nvSpPr>
        <p:spPr>
          <a:xfrm>
            <a:off x="700088" y="1125731"/>
            <a:ext cx="7688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400">
                <a:latin typeface="Lato"/>
                <a:ea typeface="Lato"/>
                <a:cs typeface="Lato"/>
                <a:sym typeface="Lato"/>
              </a:rPr>
              <a:t>Creating a dynamic group, </a:t>
            </a:r>
            <a:r>
              <a:rPr b="1" lang="en" sz="1400">
                <a:latin typeface="Lato"/>
                <a:ea typeface="Lato"/>
                <a:cs typeface="Lato"/>
                <a:sym typeface="Lato"/>
              </a:rPr>
              <a:t>always add the Enrollments Filter Group</a:t>
            </a:r>
            <a:r>
              <a:rPr lang="en" sz="1400">
                <a:latin typeface="Lato"/>
                <a:ea typeface="Lato"/>
                <a:cs typeface="Lato"/>
                <a:sym typeface="Lato"/>
              </a:rPr>
              <a:t> and </a:t>
            </a:r>
            <a:r>
              <a:rPr lang="en" sz="1400" u="sng">
                <a:latin typeface="Lato"/>
                <a:ea typeface="Lato"/>
                <a:cs typeface="Lato"/>
                <a:sym typeface="Lato"/>
              </a:rPr>
              <a:t>select your school</a:t>
            </a:r>
            <a:r>
              <a:rPr lang="en" sz="1400">
                <a:latin typeface="Lato"/>
                <a:ea typeface="Lato"/>
                <a:cs typeface="Lato"/>
                <a:sym typeface="Lato"/>
              </a:rPr>
              <a:t>.</a:t>
            </a:r>
            <a:endParaRPr sz="1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6" name="Google Shape;396;p42"/>
          <p:cNvSpPr txBox="1"/>
          <p:nvPr/>
        </p:nvSpPr>
        <p:spPr>
          <a:xfrm>
            <a:off x="557213" y="1578769"/>
            <a:ext cx="2564400" cy="31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-254000" lvl="0" marL="3429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 sz="1400">
                <a:latin typeface="Lato"/>
                <a:ea typeface="Lato"/>
                <a:cs typeface="Lato"/>
                <a:sym typeface="Lato"/>
              </a:rPr>
              <a:t>Click the </a:t>
            </a:r>
            <a:r>
              <a:rPr b="1" lang="en" sz="1400">
                <a:latin typeface="Lato"/>
                <a:ea typeface="Lato"/>
                <a:cs typeface="Lato"/>
                <a:sym typeface="Lato"/>
              </a:rPr>
              <a:t>Filter &amp; Create</a:t>
            </a:r>
            <a:r>
              <a:rPr lang="en" sz="1400">
                <a:latin typeface="Lato"/>
                <a:ea typeface="Lato"/>
                <a:cs typeface="Lato"/>
                <a:sym typeface="Lato"/>
              </a:rPr>
              <a:t> tab to get started.</a:t>
            </a:r>
            <a:endParaRPr sz="14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Lato"/>
              <a:ea typeface="Lato"/>
              <a:cs typeface="Lato"/>
              <a:sym typeface="Lato"/>
            </a:endParaRPr>
          </a:p>
          <a:p>
            <a:pPr indent="-254000" lvl="0" marL="3429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 sz="1400">
                <a:latin typeface="Lato"/>
                <a:ea typeface="Lato"/>
                <a:cs typeface="Lato"/>
                <a:sym typeface="Lato"/>
              </a:rPr>
              <a:t>Select </a:t>
            </a:r>
            <a:r>
              <a:rPr b="1" lang="en" sz="1400">
                <a:latin typeface="Lato"/>
                <a:ea typeface="Lato"/>
                <a:cs typeface="Lato"/>
                <a:sym typeface="Lato"/>
              </a:rPr>
              <a:t>Filter Groups</a:t>
            </a:r>
            <a:r>
              <a:rPr lang="en" sz="1400">
                <a:latin typeface="Lato"/>
                <a:ea typeface="Lato"/>
                <a:cs typeface="Lato"/>
                <a:sym typeface="Lato"/>
              </a:rPr>
              <a:t> to further select data points to identify students.</a:t>
            </a:r>
            <a:endParaRPr sz="14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Lato"/>
              <a:ea typeface="Lato"/>
              <a:cs typeface="Lato"/>
              <a:sym typeface="Lato"/>
            </a:endParaRPr>
          </a:p>
          <a:p>
            <a:pPr indent="-254000" lvl="0" marL="3429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 sz="1400">
                <a:latin typeface="Lato"/>
                <a:ea typeface="Lato"/>
                <a:cs typeface="Lato"/>
                <a:sym typeface="Lato"/>
              </a:rPr>
              <a:t>Click the silhouette next to the number to view the filtered student names.</a:t>
            </a:r>
            <a:endParaRPr sz="1400">
              <a:latin typeface="Lato"/>
              <a:ea typeface="Lato"/>
              <a:cs typeface="Lato"/>
              <a:sym typeface="Lato"/>
            </a:endParaRPr>
          </a:p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Lato"/>
              <a:ea typeface="Lato"/>
              <a:cs typeface="Lato"/>
              <a:sym typeface="Lato"/>
            </a:endParaRPr>
          </a:p>
          <a:p>
            <a:pPr indent="-254000" lvl="0" marL="3429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 sz="1400">
                <a:latin typeface="Lato"/>
                <a:ea typeface="Lato"/>
                <a:cs typeface="Lato"/>
                <a:sym typeface="Lato"/>
              </a:rPr>
              <a:t>When done and ready to use on a Dashboard, click </a:t>
            </a:r>
            <a:r>
              <a:rPr b="1" lang="en" sz="1400">
                <a:latin typeface="Lato"/>
                <a:ea typeface="Lato"/>
                <a:cs typeface="Lato"/>
                <a:sym typeface="Lato"/>
              </a:rPr>
              <a:t>Save Student Group</a:t>
            </a:r>
            <a:endParaRPr b="1" sz="14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Screen Shot 2017-02-23 at 12.36.20 PM.png" id="397" name="Google Shape;397;p42"/>
          <p:cNvPicPr preferRelativeResize="0"/>
          <p:nvPr/>
        </p:nvPicPr>
        <p:blipFill rotWithShape="1">
          <a:blip r:embed="rId3">
            <a:alphaModFix/>
          </a:blip>
          <a:srcRect b="0" l="0" r="0" t="5051"/>
          <a:stretch/>
        </p:blipFill>
        <p:spPr>
          <a:xfrm>
            <a:off x="3366469" y="1479483"/>
            <a:ext cx="5426700" cy="3199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8" name="Google Shape;398;p42"/>
          <p:cNvCxnSpPr/>
          <p:nvPr/>
        </p:nvCxnSpPr>
        <p:spPr>
          <a:xfrm flipH="1" rot="10800000">
            <a:off x="3121763" y="1684725"/>
            <a:ext cx="3868800" cy="1487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99" name="Google Shape;399;p42"/>
          <p:cNvSpPr/>
          <p:nvPr/>
        </p:nvSpPr>
        <p:spPr>
          <a:xfrm>
            <a:off x="3366469" y="2006831"/>
            <a:ext cx="915600" cy="2970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3"/>
          <p:cNvSpPr txBox="1"/>
          <p:nvPr>
            <p:ph idx="1" type="body"/>
          </p:nvPr>
        </p:nvSpPr>
        <p:spPr>
          <a:xfrm>
            <a:off x="654863" y="1332825"/>
            <a:ext cx="7326600" cy="272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-298450" lvl="0" marL="3429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Char char="▪"/>
            </a:pPr>
            <a:r>
              <a:rPr b="1"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Static </a:t>
            </a:r>
            <a:r>
              <a:rPr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&gt;</a:t>
            </a:r>
            <a:r>
              <a:rPr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Watch list</a:t>
            </a:r>
            <a:endParaRPr sz="2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845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Char char="▪"/>
            </a:pPr>
            <a:r>
              <a:rPr b="1"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Smart</a:t>
            </a:r>
            <a:r>
              <a:rPr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&gt; Current SPED Students K-5</a:t>
            </a:r>
            <a:endParaRPr sz="2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845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Char char="▪"/>
            </a:pPr>
            <a:r>
              <a:rPr b="1"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Smart</a:t>
            </a:r>
            <a:r>
              <a:rPr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&gt; Gr 5 students below standard on i-Ready Reading</a:t>
            </a:r>
            <a:endParaRPr sz="2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845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Char char="▪"/>
            </a:pPr>
            <a:r>
              <a:rPr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Smart &gt; Male, Hispanic 9th Graders in services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5" name="Google Shape;405;p43"/>
          <p:cNvSpPr txBox="1"/>
          <p:nvPr/>
        </p:nvSpPr>
        <p:spPr>
          <a:xfrm>
            <a:off x="386644" y="362231"/>
            <a:ext cx="6719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Sample</a:t>
            </a:r>
            <a:r>
              <a:rPr lang="en"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 Student Groups</a:t>
            </a:r>
            <a:endParaRPr b="1" sz="1700"/>
          </a:p>
        </p:txBody>
      </p:sp>
      <p:cxnSp>
        <p:nvCxnSpPr>
          <p:cNvPr id="406" name="Google Shape;406;p43"/>
          <p:cNvCxnSpPr/>
          <p:nvPr/>
        </p:nvCxnSpPr>
        <p:spPr>
          <a:xfrm>
            <a:off x="788863" y="8853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Image" id="407" name="Google Shape;407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48980" y="247707"/>
            <a:ext cx="638921" cy="63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4"/>
          <p:cNvSpPr txBox="1"/>
          <p:nvPr>
            <p:ph type="title"/>
          </p:nvPr>
        </p:nvSpPr>
        <p:spPr>
          <a:xfrm>
            <a:off x="692288" y="440065"/>
            <a:ext cx="7326600" cy="440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Copy/Share Student Group to Other Users</a:t>
            </a:r>
            <a:endParaRPr/>
          </a:p>
        </p:txBody>
      </p:sp>
      <p:sp>
        <p:nvSpPr>
          <p:cNvPr id="413" name="Google Shape;413;p44"/>
          <p:cNvSpPr txBox="1"/>
          <p:nvPr>
            <p:ph idx="1" type="body"/>
          </p:nvPr>
        </p:nvSpPr>
        <p:spPr>
          <a:xfrm>
            <a:off x="638275" y="1099050"/>
            <a:ext cx="5223000" cy="491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Select a Static or Smart Group from the </a:t>
            </a:r>
            <a:r>
              <a:rPr b="1" lang="en" sz="1400">
                <a:solidFill>
                  <a:schemeClr val="dk1"/>
                </a:solidFill>
              </a:rPr>
              <a:t>My Student Groups</a:t>
            </a:r>
            <a:r>
              <a:rPr lang="en" sz="1400">
                <a:solidFill>
                  <a:schemeClr val="dk1"/>
                </a:solidFill>
              </a:rPr>
              <a:t> tab.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414" name="Google Shape;414;p44"/>
          <p:cNvSpPr txBox="1"/>
          <p:nvPr>
            <p:ph idx="3" type="subTitle"/>
          </p:nvPr>
        </p:nvSpPr>
        <p:spPr>
          <a:xfrm>
            <a:off x="6036244" y="3212044"/>
            <a:ext cx="3007500" cy="6039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5" name="Google Shape;41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297" y="1722124"/>
            <a:ext cx="3198750" cy="281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5026" y="1722125"/>
            <a:ext cx="2261478" cy="260035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44"/>
          <p:cNvSpPr txBox="1"/>
          <p:nvPr/>
        </p:nvSpPr>
        <p:spPr>
          <a:xfrm>
            <a:off x="7133650" y="2571750"/>
            <a:ext cx="1753800" cy="13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Select the Action Gear and choose </a:t>
            </a:r>
            <a:r>
              <a:rPr b="1" lang="en"/>
              <a:t>Copy/Share Student Groups to Other Users.</a:t>
            </a:r>
            <a:endParaRPr b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5"/>
          <p:cNvSpPr txBox="1"/>
          <p:nvPr/>
        </p:nvSpPr>
        <p:spPr>
          <a:xfrm>
            <a:off x="681550" y="408925"/>
            <a:ext cx="6088500" cy="4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Copy to Users by Roles</a:t>
            </a:r>
            <a:endParaRPr b="1" sz="3000"/>
          </a:p>
        </p:txBody>
      </p:sp>
      <p:pic>
        <p:nvPicPr>
          <p:cNvPr id="423" name="Google Shape;42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800" y="1097550"/>
            <a:ext cx="4291375" cy="34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45"/>
          <p:cNvSpPr txBox="1"/>
          <p:nvPr/>
        </p:nvSpPr>
        <p:spPr>
          <a:xfrm>
            <a:off x="5879575" y="1190450"/>
            <a:ext cx="2598900" cy="29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Recipient’s Have their own copy to edit/delete without impacting the original.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Select Roles (based on permissions)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Select Schools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Click Copy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duplicate </a:t>
            </a:r>
            <a:r>
              <a:rPr lang="en"/>
              <a:t>group will appear the next time the receiving user logs into Homeroom.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6"/>
          <p:cNvSpPr txBox="1"/>
          <p:nvPr/>
        </p:nvSpPr>
        <p:spPr>
          <a:xfrm>
            <a:off x="681550" y="408925"/>
            <a:ext cx="6088500" cy="4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Copy/Share to Users by Search</a:t>
            </a:r>
            <a:endParaRPr b="1" sz="3000"/>
          </a:p>
        </p:txBody>
      </p:sp>
      <p:sp>
        <p:nvSpPr>
          <p:cNvPr id="430" name="Google Shape;430;p46"/>
          <p:cNvSpPr txBox="1"/>
          <p:nvPr/>
        </p:nvSpPr>
        <p:spPr>
          <a:xfrm>
            <a:off x="5879575" y="999625"/>
            <a:ext cx="2598900" cy="35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Search letter or keyword.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Select one or more users.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duplicate group will appear the next time the receiving user logs into Homeroom.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Copy: </a:t>
            </a:r>
            <a:r>
              <a:rPr lang="en"/>
              <a:t>Recipient will have their own copy to edit/delete without impact to the original.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Share: </a:t>
            </a:r>
            <a:r>
              <a:rPr lang="en"/>
              <a:t>Edit/delete will affect the original.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1" name="Google Shape;43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8400" y="1226800"/>
            <a:ext cx="3881850" cy="308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5228" y="1185386"/>
            <a:ext cx="5831721" cy="3331593"/>
          </a:xfrm>
          <a:prstGeom prst="rect">
            <a:avLst/>
          </a:prstGeom>
          <a:noFill/>
          <a:ln>
            <a:noFill/>
          </a:ln>
          <a:effectLst>
            <a:outerShdw blurRad="100013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37" name="Google Shape;437;p47"/>
          <p:cNvSpPr txBox="1"/>
          <p:nvPr/>
        </p:nvSpPr>
        <p:spPr>
          <a:xfrm>
            <a:off x="396338" y="329719"/>
            <a:ext cx="83967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How to use a Student Group</a:t>
            </a:r>
            <a:endParaRPr b="1" i="1" sz="1700">
              <a:solidFill>
                <a:srgbClr val="F0B828"/>
              </a:solidFill>
            </a:endParaRPr>
          </a:p>
        </p:txBody>
      </p:sp>
      <p:sp>
        <p:nvSpPr>
          <p:cNvPr id="438" name="Google Shape;438;p47"/>
          <p:cNvSpPr txBox="1"/>
          <p:nvPr/>
        </p:nvSpPr>
        <p:spPr>
          <a:xfrm>
            <a:off x="446338" y="1072116"/>
            <a:ext cx="2436300" cy="13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1400">
                <a:latin typeface="Lato"/>
                <a:ea typeface="Lato"/>
                <a:cs typeface="Lato"/>
                <a:sym typeface="Lato"/>
              </a:rPr>
              <a:t>Dynamic</a:t>
            </a:r>
            <a:r>
              <a:rPr lang="en" sz="1400">
                <a:latin typeface="Lato"/>
                <a:ea typeface="Lato"/>
                <a:cs typeface="Lato"/>
                <a:sym typeface="Lato"/>
              </a:rPr>
              <a:t> or </a:t>
            </a:r>
            <a:r>
              <a:rPr b="1" lang="en" sz="1400">
                <a:latin typeface="Lato"/>
                <a:ea typeface="Lato"/>
                <a:cs typeface="Lato"/>
                <a:sym typeface="Lato"/>
              </a:rPr>
              <a:t>Static</a:t>
            </a:r>
            <a:r>
              <a:rPr lang="en" sz="1400">
                <a:latin typeface="Lato"/>
                <a:ea typeface="Lato"/>
                <a:cs typeface="Lato"/>
                <a:sym typeface="Lato"/>
              </a:rPr>
              <a:t> groups can be accessed anywhere you see a </a:t>
            </a:r>
            <a:r>
              <a:rPr b="1" lang="en" sz="1400">
                <a:latin typeface="Lato"/>
                <a:ea typeface="Lato"/>
                <a:cs typeface="Lato"/>
                <a:sym typeface="Lato"/>
              </a:rPr>
              <a:t>My Groups</a:t>
            </a:r>
            <a:r>
              <a:rPr lang="en" sz="1400">
                <a:latin typeface="Lato"/>
                <a:ea typeface="Lato"/>
                <a:cs typeface="Lato"/>
                <a:sym typeface="Lato"/>
              </a:rPr>
              <a:t> list in Homeroom (or any other SchoolData.net Applications). </a:t>
            </a:r>
            <a:endParaRPr sz="14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39" name="Google Shape;439;p47"/>
          <p:cNvCxnSpPr/>
          <p:nvPr/>
        </p:nvCxnSpPr>
        <p:spPr>
          <a:xfrm flipH="1" rot="10800000">
            <a:off x="5105250" y="2292300"/>
            <a:ext cx="1522800" cy="218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40" name="Google Shape;440;p47"/>
          <p:cNvSpPr/>
          <p:nvPr/>
        </p:nvSpPr>
        <p:spPr>
          <a:xfrm>
            <a:off x="3940238" y="2169806"/>
            <a:ext cx="1181400" cy="3411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8"/>
          <p:cNvSpPr txBox="1"/>
          <p:nvPr/>
        </p:nvSpPr>
        <p:spPr>
          <a:xfrm>
            <a:off x="386644" y="362231"/>
            <a:ext cx="6719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Dashboards: Changing a Student Group</a:t>
            </a:r>
            <a:endParaRPr b="1" sz="1700"/>
          </a:p>
        </p:txBody>
      </p:sp>
      <p:cxnSp>
        <p:nvCxnSpPr>
          <p:cNvPr id="446" name="Google Shape;446;p48"/>
          <p:cNvCxnSpPr/>
          <p:nvPr/>
        </p:nvCxnSpPr>
        <p:spPr>
          <a:xfrm>
            <a:off x="788863" y="8853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Image" id="447" name="Google Shape;447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48980" y="247707"/>
            <a:ext cx="638921" cy="63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8769" y="1370063"/>
            <a:ext cx="4300538" cy="692944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48"/>
          <p:cNvSpPr/>
          <p:nvPr/>
        </p:nvSpPr>
        <p:spPr>
          <a:xfrm>
            <a:off x="4343794" y="1636547"/>
            <a:ext cx="1969800" cy="1599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450" name="Google Shape;450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12494" y="2139412"/>
            <a:ext cx="5037040" cy="2224744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48"/>
          <p:cNvSpPr txBox="1"/>
          <p:nvPr/>
        </p:nvSpPr>
        <p:spPr>
          <a:xfrm>
            <a:off x="892331" y="2609625"/>
            <a:ext cx="2281200" cy="13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Click edit and scroll to the bottom to see Student Groups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9"/>
          <p:cNvSpPr txBox="1"/>
          <p:nvPr/>
        </p:nvSpPr>
        <p:spPr>
          <a:xfrm>
            <a:off x="386644" y="362231"/>
            <a:ext cx="6719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Student Groups – At Rollover (Early August)</a:t>
            </a:r>
            <a:endParaRPr sz="2400">
              <a:solidFill>
                <a:srgbClr val="55595D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55595D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cxnSp>
        <p:nvCxnSpPr>
          <p:cNvPr id="457" name="Google Shape;457;p49"/>
          <p:cNvCxnSpPr/>
          <p:nvPr/>
        </p:nvCxnSpPr>
        <p:spPr>
          <a:xfrm>
            <a:off x="788863" y="8853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Image" id="458" name="Google Shape;458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48980" y="247707"/>
            <a:ext cx="638921" cy="63765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49"/>
          <p:cNvSpPr txBox="1"/>
          <p:nvPr/>
        </p:nvSpPr>
        <p:spPr>
          <a:xfrm>
            <a:off x="775350" y="1014956"/>
            <a:ext cx="7593300" cy="26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C5E6C"/>
                </a:solidFill>
                <a:latin typeface="Lato"/>
                <a:ea typeface="Lato"/>
                <a:cs typeface="Lato"/>
                <a:sym typeface="Lato"/>
              </a:rPr>
              <a:t>Static Groups</a:t>
            </a:r>
            <a:endParaRPr b="1" sz="1800">
              <a:solidFill>
                <a:srgbClr val="4C5E6C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845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49D15"/>
              </a:buClr>
              <a:buSzPts val="2100"/>
              <a:buFont typeface="Lato"/>
              <a:buChar char="▪"/>
            </a:pPr>
            <a:r>
              <a:rPr lang="en" sz="1800">
                <a:solidFill>
                  <a:srgbClr val="4C5E6C"/>
                </a:solidFill>
                <a:latin typeface="Lato"/>
                <a:ea typeface="Lato"/>
                <a:cs typeface="Lato"/>
                <a:sym typeface="Lato"/>
              </a:rPr>
              <a:t>Static groups remain the same</a:t>
            </a:r>
            <a:endParaRPr sz="1800">
              <a:solidFill>
                <a:srgbClr val="4C5E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3429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C5E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C5E6C"/>
                </a:solidFill>
                <a:latin typeface="Lato"/>
                <a:ea typeface="Lato"/>
                <a:cs typeface="Lato"/>
                <a:sym typeface="Lato"/>
              </a:rPr>
              <a:t>Smart Groups</a:t>
            </a:r>
            <a:endParaRPr b="1" sz="1800">
              <a:solidFill>
                <a:srgbClr val="4C5E6C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845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49D15"/>
              </a:buClr>
              <a:buSzPts val="2100"/>
              <a:buFont typeface="Lato"/>
              <a:buChar char="▪"/>
            </a:pPr>
            <a:r>
              <a:rPr lang="en" sz="1800">
                <a:solidFill>
                  <a:srgbClr val="4C5E6C"/>
                </a:solidFill>
                <a:latin typeface="Lato"/>
                <a:ea typeface="Lato"/>
                <a:cs typeface="Lato"/>
                <a:sym typeface="Lato"/>
              </a:rPr>
              <a:t>A snapshot of each smart group is taken and saved as a static group (with date of snapshot appended to name)</a:t>
            </a:r>
            <a:endParaRPr sz="1800">
              <a:solidFill>
                <a:srgbClr val="4C5E6C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845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D15"/>
              </a:buClr>
              <a:buSzPts val="2100"/>
              <a:buFont typeface="Lato"/>
              <a:buChar char="▪"/>
            </a:pPr>
            <a:r>
              <a:rPr lang="en" sz="1800">
                <a:solidFill>
                  <a:srgbClr val="4C5E6C"/>
                </a:solidFill>
                <a:latin typeface="Lato"/>
                <a:ea typeface="Lato"/>
                <a:cs typeface="Lato"/>
                <a:sym typeface="Lato"/>
              </a:rPr>
              <a:t>Smart group remains and continues to look at current year students.</a:t>
            </a:r>
            <a:endParaRPr sz="1800">
              <a:solidFill>
                <a:srgbClr val="4C5E6C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845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D15"/>
              </a:buClr>
              <a:buSzPts val="2100"/>
              <a:buFont typeface="Lato"/>
              <a:buChar char="▪"/>
            </a:pPr>
            <a:r>
              <a:rPr lang="en" sz="1800">
                <a:solidFill>
                  <a:srgbClr val="4C5E6C"/>
                </a:solidFill>
                <a:latin typeface="Lato"/>
                <a:ea typeface="Lato"/>
                <a:cs typeface="Lato"/>
                <a:sym typeface="Lato"/>
              </a:rPr>
              <a:t>Smart groups need to be updated if date ranges in filters are used</a:t>
            </a:r>
            <a:endParaRPr sz="1800">
              <a:solidFill>
                <a:srgbClr val="4C5E6C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0"/>
          <p:cNvSpPr txBox="1"/>
          <p:nvPr/>
        </p:nvSpPr>
        <p:spPr>
          <a:xfrm>
            <a:off x="354394" y="2006963"/>
            <a:ext cx="7991700" cy="13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What are you hoping to do </a:t>
            </a:r>
            <a:endParaRPr b="1" sz="3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that we haven’t yet covered?</a:t>
            </a:r>
            <a:endParaRPr b="1" sz="3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5" name="Google Shape;465;p50"/>
          <p:cNvSpPr txBox="1"/>
          <p:nvPr/>
        </p:nvSpPr>
        <p:spPr>
          <a:xfrm>
            <a:off x="396338" y="329719"/>
            <a:ext cx="83967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Questions?</a:t>
            </a:r>
            <a:endParaRPr b="1" i="1" sz="1700">
              <a:solidFill>
                <a:srgbClr val="F0B828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3"/>
          <p:cNvSpPr/>
          <p:nvPr/>
        </p:nvSpPr>
        <p:spPr>
          <a:xfrm>
            <a:off x="6838031" y="0"/>
            <a:ext cx="2306100" cy="5143500"/>
          </a:xfrm>
          <a:prstGeom prst="rect">
            <a:avLst/>
          </a:prstGeom>
          <a:solidFill>
            <a:srgbClr val="ECA30B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33"/>
          <p:cNvSpPr txBox="1"/>
          <p:nvPr/>
        </p:nvSpPr>
        <p:spPr>
          <a:xfrm>
            <a:off x="377831" y="1386488"/>
            <a:ext cx="4744500" cy="23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-254000" lvl="0" marL="3429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ato"/>
              <a:buChar char="●"/>
            </a:pPr>
            <a:r>
              <a:rPr lang="en" sz="2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Welcome &amp; Getting Started</a:t>
            </a:r>
            <a:endParaRPr sz="2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54000" lvl="0" marL="342900" rtl="0" algn="l"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ato"/>
              <a:buChar char="●"/>
            </a:pPr>
            <a:r>
              <a:rPr lang="en" sz="2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How to make a student group</a:t>
            </a:r>
            <a:endParaRPr sz="2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54000" lvl="0" marL="342900" rtl="0" algn="l"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ato"/>
              <a:buChar char="●"/>
            </a:pPr>
            <a:r>
              <a:rPr lang="en" sz="2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How to manage student groups</a:t>
            </a:r>
            <a:endParaRPr sz="2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54000" lvl="0" marL="342900" rtl="0" algn="l"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ato"/>
              <a:buChar char="●"/>
            </a:pPr>
            <a:r>
              <a:rPr lang="en" sz="2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Practice making groups</a:t>
            </a:r>
            <a:endParaRPr sz="2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54000" lvl="0" marL="342900" rtl="0" algn="l"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ato"/>
              <a:buChar char="●"/>
            </a:pPr>
            <a:r>
              <a:rPr lang="en" sz="2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Q &amp; A</a:t>
            </a:r>
            <a:endParaRPr sz="2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Lato Light"/>
              <a:buNone/>
            </a:pPr>
            <a:r>
              <a:t/>
            </a:r>
            <a:endParaRPr sz="2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ts val="900"/>
              <a:buFont typeface="Lato Light"/>
              <a:buNone/>
            </a:pPr>
            <a:r>
              <a:t/>
            </a:r>
            <a:endParaRPr b="0" i="0" sz="2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283" name="Google Shape;283;p33"/>
          <p:cNvGrpSpPr/>
          <p:nvPr/>
        </p:nvGrpSpPr>
        <p:grpSpPr>
          <a:xfrm>
            <a:off x="662329" y="4454435"/>
            <a:ext cx="734311" cy="131681"/>
            <a:chOff x="-112049" y="0"/>
            <a:chExt cx="458400" cy="46800"/>
          </a:xfrm>
        </p:grpSpPr>
        <p:sp>
          <p:nvSpPr>
            <p:cNvPr id="284" name="Google Shape;284;p33"/>
            <p:cNvSpPr/>
            <p:nvPr/>
          </p:nvSpPr>
          <p:spPr>
            <a:xfrm>
              <a:off x="-1" y="27"/>
              <a:ext cx="116700" cy="46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1A843"/>
                </a:buClr>
                <a:buSzPts val="1800"/>
                <a:buFont typeface="PT Sans"/>
                <a:buNone/>
              </a:pPr>
              <a:r>
                <a:t/>
              </a:r>
              <a:endParaRPr b="0" i="0" sz="1800" u="none" cap="none" strike="noStrike">
                <a:solidFill>
                  <a:srgbClr val="E1A843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285" name="Google Shape;285;p33"/>
            <p:cNvSpPr/>
            <p:nvPr/>
          </p:nvSpPr>
          <p:spPr>
            <a:xfrm>
              <a:off x="116580" y="27"/>
              <a:ext cx="115500" cy="46500"/>
            </a:xfrm>
            <a:prstGeom prst="rect">
              <a:avLst/>
            </a:prstGeom>
            <a:solidFill>
              <a:srgbClr val="95B952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5B952"/>
                </a:buClr>
                <a:buSzPts val="1800"/>
                <a:buFont typeface="PT Sans"/>
                <a:buNone/>
              </a:pPr>
              <a:r>
                <a:t/>
              </a:r>
              <a:endParaRPr b="0" i="0" sz="1800" u="none" cap="none" strike="noStrike">
                <a:solidFill>
                  <a:srgbClr val="95B952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286" name="Google Shape;286;p33"/>
            <p:cNvSpPr/>
            <p:nvPr/>
          </p:nvSpPr>
          <p:spPr>
            <a:xfrm>
              <a:off x="230851" y="0"/>
              <a:ext cx="115500" cy="46800"/>
            </a:xfrm>
            <a:prstGeom prst="rect">
              <a:avLst/>
            </a:prstGeom>
            <a:solidFill>
              <a:srgbClr val="71C1E5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PT Sans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287" name="Google Shape;287;p33"/>
            <p:cNvSpPr/>
            <p:nvPr/>
          </p:nvSpPr>
          <p:spPr>
            <a:xfrm>
              <a:off x="-112049" y="0"/>
              <a:ext cx="115500" cy="46800"/>
            </a:xfrm>
            <a:prstGeom prst="rect">
              <a:avLst/>
            </a:prstGeom>
            <a:solidFill>
              <a:srgbClr val="E38B3D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PT Sans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</p:grpSp>
      <p:pic>
        <p:nvPicPr>
          <p:cNvPr descr="logo-dark-sds-connect.svg" id="288" name="Google Shape;28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2326" y="264860"/>
            <a:ext cx="1912950" cy="38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c.pdf" id="289" name="Google Shape;289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92282" y="1054821"/>
            <a:ext cx="4504938" cy="3463677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3"/>
          <p:cNvSpPr txBox="1"/>
          <p:nvPr/>
        </p:nvSpPr>
        <p:spPr>
          <a:xfrm>
            <a:off x="377831" y="891525"/>
            <a:ext cx="44145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</a:pPr>
            <a:r>
              <a:rPr b="1" lang="en" sz="2600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rPr>
              <a:t>Agenda</a:t>
            </a:r>
            <a:endParaRPr sz="2600"/>
          </a:p>
        </p:txBody>
      </p:sp>
      <p:pic>
        <p:nvPicPr>
          <p:cNvPr id="291" name="Google Shape;291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53891" y="1274006"/>
            <a:ext cx="3581720" cy="1916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163" y="2606975"/>
            <a:ext cx="3723878" cy="1818425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97" name="Google Shape;297;p34"/>
          <p:cNvSpPr txBox="1"/>
          <p:nvPr/>
        </p:nvSpPr>
        <p:spPr>
          <a:xfrm>
            <a:off x="378052" y="329725"/>
            <a:ext cx="26673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How to Log In</a:t>
            </a:r>
            <a:endParaRPr b="1" sz="3000"/>
          </a:p>
        </p:txBody>
      </p:sp>
      <p:sp>
        <p:nvSpPr>
          <p:cNvPr id="298" name="Google Shape;298;p34"/>
          <p:cNvSpPr txBox="1"/>
          <p:nvPr/>
        </p:nvSpPr>
        <p:spPr>
          <a:xfrm>
            <a:off x="446400" y="1835675"/>
            <a:ext cx="41616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Enter username or email from the SIS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9" name="Google Shape;299;p34"/>
          <p:cNvSpPr txBox="1"/>
          <p:nvPr/>
        </p:nvSpPr>
        <p:spPr>
          <a:xfrm>
            <a:off x="4687950" y="1889375"/>
            <a:ext cx="38880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OR </a:t>
            </a:r>
            <a:endParaRPr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Click Authenticate With District</a:t>
            </a:r>
            <a:endParaRPr b="1"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0" name="Google Shape;300;p34"/>
          <p:cNvPicPr preferRelativeResize="0"/>
          <p:nvPr/>
        </p:nvPicPr>
        <p:blipFill rotWithShape="1">
          <a:blip r:embed="rId4">
            <a:alphaModFix/>
          </a:blip>
          <a:srcRect b="0" l="0" r="1127" t="0"/>
          <a:stretch/>
        </p:blipFill>
        <p:spPr>
          <a:xfrm>
            <a:off x="4687950" y="2591375"/>
            <a:ext cx="4251769" cy="1818425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01" name="Google Shape;301;p34"/>
          <p:cNvSpPr txBox="1"/>
          <p:nvPr/>
        </p:nvSpPr>
        <p:spPr>
          <a:xfrm>
            <a:off x="788750" y="987875"/>
            <a:ext cx="80664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Go to URL:</a:t>
            </a:r>
            <a:r>
              <a:rPr lang="en" sz="2000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lang="en" sz="20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districtname</a:t>
            </a:r>
            <a:r>
              <a:rPr lang="en" sz="2000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.schooldata.net/connect/#/homeroom</a:t>
            </a:r>
            <a:endParaRPr sz="2000">
              <a:solidFill>
                <a:srgbClr val="0000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2" name="Google Shape;302;p34"/>
          <p:cNvSpPr txBox="1"/>
          <p:nvPr/>
        </p:nvSpPr>
        <p:spPr>
          <a:xfrm>
            <a:off x="446400" y="1510775"/>
            <a:ext cx="8409000" cy="3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The login page will be </a:t>
            </a: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one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of these examples:</a:t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03" name="Google Shape;303;p34"/>
          <p:cNvCxnSpPr/>
          <p:nvPr/>
        </p:nvCxnSpPr>
        <p:spPr>
          <a:xfrm>
            <a:off x="4598250" y="1935625"/>
            <a:ext cx="9900" cy="2623500"/>
          </a:xfrm>
          <a:prstGeom prst="straightConnector1">
            <a:avLst/>
          </a:prstGeom>
          <a:noFill/>
          <a:ln cap="flat" cmpd="sng" w="2857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4" name="Google Shape;304;p34"/>
          <p:cNvCxnSpPr/>
          <p:nvPr/>
        </p:nvCxnSpPr>
        <p:spPr>
          <a:xfrm flipH="1" rot="10800000">
            <a:off x="788863" y="951659"/>
            <a:ext cx="8066400" cy="4800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305" name="Google Shape;305;p34"/>
          <p:cNvSpPr txBox="1"/>
          <p:nvPr/>
        </p:nvSpPr>
        <p:spPr>
          <a:xfrm>
            <a:off x="664750" y="4485400"/>
            <a:ext cx="5714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Lato"/>
                <a:ea typeface="Lato"/>
                <a:cs typeface="Lato"/>
                <a:sym typeface="Lato"/>
              </a:rPr>
              <a:t>*Note: 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Use Reset Password option, if necessary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6" name="Google Shape;306;p34"/>
          <p:cNvSpPr/>
          <p:nvPr/>
        </p:nvSpPr>
        <p:spPr>
          <a:xfrm>
            <a:off x="1808800" y="3951925"/>
            <a:ext cx="154200" cy="2316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937" y="1157100"/>
            <a:ext cx="2468110" cy="498694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12" name="Google Shape;31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088" y="1856775"/>
            <a:ext cx="4392263" cy="298389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13" name="Google Shape;313;p35"/>
          <p:cNvSpPr txBox="1"/>
          <p:nvPr/>
        </p:nvSpPr>
        <p:spPr>
          <a:xfrm>
            <a:off x="299288" y="329719"/>
            <a:ext cx="67977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Site Navigation</a:t>
            </a:r>
            <a:endParaRPr b="1" sz="1700"/>
          </a:p>
        </p:txBody>
      </p:sp>
      <p:sp>
        <p:nvSpPr>
          <p:cNvPr id="314" name="Google Shape;314;p35"/>
          <p:cNvSpPr txBox="1"/>
          <p:nvPr/>
        </p:nvSpPr>
        <p:spPr>
          <a:xfrm>
            <a:off x="2898425" y="563425"/>
            <a:ext cx="3362700" cy="12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Click the navigation icon to start. </a:t>
            </a: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Click </a:t>
            </a:r>
            <a:r>
              <a:rPr b="1"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Dashboards and Distributions</a:t>
            </a: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then </a:t>
            </a:r>
            <a:r>
              <a:rPr b="1"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Homeroom Dashboards</a:t>
            </a: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then </a:t>
            </a:r>
            <a:r>
              <a:rPr b="1"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Launch</a:t>
            </a:r>
            <a:r>
              <a:rPr lang="en" sz="16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16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5" name="Google Shape;315;p35"/>
          <p:cNvCxnSpPr/>
          <p:nvPr/>
        </p:nvCxnSpPr>
        <p:spPr>
          <a:xfrm flipH="1">
            <a:off x="1118419" y="1757850"/>
            <a:ext cx="2525700" cy="1609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16" name="Google Shape;316;p35"/>
          <p:cNvCxnSpPr/>
          <p:nvPr/>
        </p:nvCxnSpPr>
        <p:spPr>
          <a:xfrm flipH="1">
            <a:off x="1814194" y="1765875"/>
            <a:ext cx="1821900" cy="21753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17" name="Google Shape;31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8481" y="1988681"/>
            <a:ext cx="2579436" cy="2524313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18" name="Google Shape;318;p35"/>
          <p:cNvSpPr/>
          <p:nvPr/>
        </p:nvSpPr>
        <p:spPr>
          <a:xfrm>
            <a:off x="6208482" y="2263313"/>
            <a:ext cx="1267200" cy="272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319" name="Google Shape;319;p35"/>
          <p:cNvSpPr txBox="1"/>
          <p:nvPr/>
        </p:nvSpPr>
        <p:spPr>
          <a:xfrm>
            <a:off x="6208625" y="1157100"/>
            <a:ext cx="2579400" cy="8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If you are already in the </a:t>
            </a:r>
            <a:r>
              <a:rPr b="1" lang="en" sz="16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DD bundle</a:t>
            </a:r>
            <a:r>
              <a:rPr lang="en" sz="16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, click the app name to open a bundle list.</a:t>
            </a:r>
            <a:endParaRPr sz="16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20" name="Google Shape;320;p35"/>
          <p:cNvCxnSpPr/>
          <p:nvPr/>
        </p:nvCxnSpPr>
        <p:spPr>
          <a:xfrm>
            <a:off x="7079531" y="2528400"/>
            <a:ext cx="576900" cy="158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descr="Image" id="321" name="Google Shape;321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48980" y="247707"/>
            <a:ext cx="638921" cy="637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2" name="Google Shape;322;p35"/>
          <p:cNvCxnSpPr/>
          <p:nvPr/>
        </p:nvCxnSpPr>
        <p:spPr>
          <a:xfrm rot="10800000">
            <a:off x="2659772" y="1523372"/>
            <a:ext cx="984300" cy="2343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6"/>
          <p:cNvSpPr txBox="1"/>
          <p:nvPr>
            <p:ph type="title"/>
          </p:nvPr>
        </p:nvSpPr>
        <p:spPr>
          <a:xfrm>
            <a:off x="0" y="2193965"/>
            <a:ext cx="9144000" cy="5658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Groups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7"/>
          <p:cNvSpPr txBox="1"/>
          <p:nvPr>
            <p:ph type="title"/>
          </p:nvPr>
        </p:nvSpPr>
        <p:spPr>
          <a:xfrm>
            <a:off x="692288" y="440065"/>
            <a:ext cx="7326600" cy="440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Benefits of Creating Student Groups</a:t>
            </a:r>
            <a:endParaRPr/>
          </a:p>
        </p:txBody>
      </p:sp>
      <p:sp>
        <p:nvSpPr>
          <p:cNvPr id="333" name="Google Shape;333;p37"/>
          <p:cNvSpPr txBox="1"/>
          <p:nvPr>
            <p:ph idx="1" type="body"/>
          </p:nvPr>
        </p:nvSpPr>
        <p:spPr>
          <a:xfrm>
            <a:off x="692300" y="1509525"/>
            <a:ext cx="4137000" cy="2618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30200" lvl="0" marL="647700" rtl="0" algn="l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" sz="1600">
                <a:solidFill>
                  <a:schemeClr val="dk1"/>
                </a:solidFill>
                <a:highlight>
                  <a:srgbClr val="FFFFFF"/>
                </a:highlight>
              </a:rPr>
              <a:t>Customization: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 Personalized views </a:t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30200" lvl="0" marL="6477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" sz="1600">
                <a:solidFill>
                  <a:schemeClr val="dk1"/>
                </a:solidFill>
                <a:highlight>
                  <a:srgbClr val="FFFFFF"/>
                </a:highlight>
              </a:rPr>
              <a:t>Accessibility: 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Different access levels ensuring relevant data visibility.</a:t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30200" lvl="0" marL="6477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" sz="1600">
                <a:solidFill>
                  <a:schemeClr val="dk1"/>
                </a:solidFill>
                <a:highlight>
                  <a:srgbClr val="FFFFFF"/>
                </a:highlight>
              </a:rPr>
              <a:t>Data-driven Decision Making: 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Informed decisions based on real-time student data and analytics.</a:t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30200" lvl="0" marL="6477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" sz="1600">
                <a:solidFill>
                  <a:schemeClr val="dk1"/>
                </a:solidFill>
                <a:highlight>
                  <a:srgbClr val="FFFFFF"/>
                </a:highlight>
              </a:rPr>
              <a:t>Copy/Share: 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Copy or share groups with others</a:t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37"/>
          <p:cNvSpPr txBox="1"/>
          <p:nvPr>
            <p:ph idx="3" type="subTitle"/>
          </p:nvPr>
        </p:nvSpPr>
        <p:spPr>
          <a:xfrm>
            <a:off x="6036244" y="3212044"/>
            <a:ext cx="3007500" cy="6039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37"/>
          <p:cNvSpPr txBox="1"/>
          <p:nvPr/>
        </p:nvSpPr>
        <p:spPr>
          <a:xfrm>
            <a:off x="5180725" y="941100"/>
            <a:ext cx="3231000" cy="35223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Examples: </a:t>
            </a:r>
            <a:endParaRPr b="1">
              <a:solidFill>
                <a:schemeClr val="dk1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b="1" lang="en">
                <a:solidFill>
                  <a:schemeClr val="dk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Students frequently in the health room</a:t>
            </a:r>
            <a:endParaRPr b="1">
              <a:solidFill>
                <a:schemeClr val="dk1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b="1" lang="en">
                <a:solidFill>
                  <a:schemeClr val="dk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Track students in the counseling office </a:t>
            </a:r>
            <a:endParaRPr b="1">
              <a:solidFill>
                <a:schemeClr val="dk1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b="1" lang="en">
                <a:solidFill>
                  <a:schemeClr val="dk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Break a large group into multiple smaller groups. (advisory, reading levels etc.) </a:t>
            </a:r>
            <a:endParaRPr b="1">
              <a:solidFill>
                <a:schemeClr val="dk1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b="1" lang="en">
                <a:solidFill>
                  <a:schemeClr val="dk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Update  SIS current service or program enrollments such as Title I, LAP and ELL </a:t>
            </a:r>
            <a:endParaRPr b="1">
              <a:solidFill>
                <a:schemeClr val="dk1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b="1" lang="en">
                <a:solidFill>
                  <a:schemeClr val="dk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Collect data from a customized group for reporting</a:t>
            </a:r>
            <a:endParaRPr b="1">
              <a:solidFill>
                <a:schemeClr val="dk1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8"/>
          <p:cNvSpPr txBox="1"/>
          <p:nvPr/>
        </p:nvSpPr>
        <p:spPr>
          <a:xfrm>
            <a:off x="396338" y="329719"/>
            <a:ext cx="83967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Student Groups</a:t>
            </a:r>
            <a:endParaRPr b="1" i="1" sz="1700">
              <a:solidFill>
                <a:srgbClr val="F0B828"/>
              </a:solidFill>
            </a:endParaRPr>
          </a:p>
        </p:txBody>
      </p:sp>
      <p:pic>
        <p:nvPicPr>
          <p:cNvPr id="341" name="Google Shape;34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838" y="2614313"/>
            <a:ext cx="4014207" cy="1886288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42" name="Google Shape;342;p38"/>
          <p:cNvSpPr txBox="1"/>
          <p:nvPr/>
        </p:nvSpPr>
        <p:spPr>
          <a:xfrm>
            <a:off x="4731300" y="2614325"/>
            <a:ext cx="3914100" cy="19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To start, select 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Student Groups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 from the left navigation menu then choose                  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Create / Manage Student Groups.</a:t>
            </a:r>
            <a:endParaRPr b="1"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You will see two tabs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:</a:t>
            </a:r>
            <a:endParaRPr b="1" sz="1600">
              <a:latin typeface="Lato"/>
              <a:ea typeface="Lato"/>
              <a:cs typeface="Lato"/>
              <a:sym typeface="Lato"/>
            </a:endParaRPr>
          </a:p>
          <a:p>
            <a:pPr indent="-266700" lvl="0" marL="342900" rtl="0" algn="l">
              <a:spcBef>
                <a:spcPts val="800"/>
              </a:spcBef>
              <a:spcAft>
                <a:spcPts val="0"/>
              </a:spcAft>
              <a:buSzPts val="1600"/>
              <a:buChar char="●"/>
            </a:pPr>
            <a:r>
              <a:rPr b="1" lang="en" sz="1600">
                <a:latin typeface="Lato"/>
                <a:ea typeface="Lato"/>
                <a:cs typeface="Lato"/>
                <a:sym typeface="Lato"/>
              </a:rPr>
              <a:t>My Student Groups </a:t>
            </a:r>
            <a:r>
              <a:rPr i="1" lang="en" sz="1600">
                <a:latin typeface="Lato"/>
                <a:ea typeface="Lato"/>
                <a:cs typeface="Lato"/>
                <a:sym typeface="Lato"/>
              </a:rPr>
              <a:t>(Static Group)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266700" lvl="0" marL="342900" rtl="0" algn="l">
              <a:spcBef>
                <a:spcPts val="800"/>
              </a:spcBef>
              <a:spcAft>
                <a:spcPts val="0"/>
              </a:spcAft>
              <a:buSzPts val="1600"/>
              <a:buChar char="●"/>
            </a:pPr>
            <a:r>
              <a:rPr b="1" lang="en" sz="1600">
                <a:latin typeface="Lato"/>
                <a:ea typeface="Lato"/>
                <a:cs typeface="Lato"/>
                <a:sym typeface="Lato"/>
              </a:rPr>
              <a:t>Filter &amp; Create </a:t>
            </a:r>
            <a:r>
              <a:rPr i="1" lang="en" sz="1600">
                <a:latin typeface="Lato"/>
                <a:ea typeface="Lato"/>
                <a:cs typeface="Lato"/>
                <a:sym typeface="Lato"/>
              </a:rPr>
              <a:t>(Smart Group) </a:t>
            </a:r>
            <a:endParaRPr i="1"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3" name="Google Shape;343;p38"/>
          <p:cNvSpPr txBox="1"/>
          <p:nvPr/>
        </p:nvSpPr>
        <p:spPr>
          <a:xfrm>
            <a:off x="396338" y="977050"/>
            <a:ext cx="8254500" cy="15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There are two types of groups available to create in Homeroom: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266700" lvl="0" marL="342900" rtl="0" algn="l">
              <a:spcBef>
                <a:spcPts val="80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b="1" lang="en" sz="1600">
                <a:latin typeface="Lato"/>
                <a:ea typeface="Lato"/>
                <a:cs typeface="Lato"/>
                <a:sym typeface="Lato"/>
              </a:rPr>
              <a:t>Static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 - this is a specific list of students that does not change unless you manually add or remove the students. (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track the same set of students over time.)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266700" lvl="0" marL="342900" rtl="0" algn="l">
              <a:spcBef>
                <a:spcPts val="800"/>
              </a:spcBef>
              <a:spcAft>
                <a:spcPts val="800"/>
              </a:spcAft>
              <a:buSzPts val="1600"/>
              <a:buFont typeface="Lato"/>
              <a:buChar char="●"/>
            </a:pPr>
            <a:r>
              <a:rPr b="1" lang="en" sz="1600">
                <a:latin typeface="Lato"/>
                <a:ea typeface="Lato"/>
                <a:cs typeface="Lato"/>
                <a:sym typeface="Lato"/>
              </a:rPr>
              <a:t>Smart  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- pulls dynamically every night, is always in flux and changes according to the filter criteria you use to define the group. 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44" name="Google Shape;344;p38"/>
          <p:cNvCxnSpPr/>
          <p:nvPr/>
        </p:nvCxnSpPr>
        <p:spPr>
          <a:xfrm>
            <a:off x="1854900" y="2810700"/>
            <a:ext cx="785700" cy="963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5" name="Google Shape;345;p38"/>
          <p:cNvCxnSpPr/>
          <p:nvPr/>
        </p:nvCxnSpPr>
        <p:spPr>
          <a:xfrm>
            <a:off x="1854900" y="2810700"/>
            <a:ext cx="1474200" cy="939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9"/>
          <p:cNvSpPr txBox="1"/>
          <p:nvPr/>
        </p:nvSpPr>
        <p:spPr>
          <a:xfrm>
            <a:off x="396338" y="329719"/>
            <a:ext cx="83967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Differences in the tools</a:t>
            </a:r>
            <a:endParaRPr b="1" i="1" sz="1700">
              <a:solidFill>
                <a:srgbClr val="F0B828"/>
              </a:solidFill>
            </a:endParaRPr>
          </a:p>
        </p:txBody>
      </p:sp>
      <p:sp>
        <p:nvSpPr>
          <p:cNvPr id="351" name="Google Shape;351;p39"/>
          <p:cNvSpPr txBox="1"/>
          <p:nvPr/>
        </p:nvSpPr>
        <p:spPr>
          <a:xfrm>
            <a:off x="505153" y="1387931"/>
            <a:ext cx="27021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400">
                <a:latin typeface="Lato"/>
                <a:ea typeface="Lato"/>
                <a:cs typeface="Lato"/>
                <a:sym typeface="Lato"/>
              </a:rPr>
              <a:t>Once a group is saved, </a:t>
            </a:r>
            <a:r>
              <a:rPr b="1" lang="en" sz="1400">
                <a:latin typeface="Lato"/>
                <a:ea typeface="Lato"/>
                <a:cs typeface="Lato"/>
                <a:sym typeface="Lato"/>
              </a:rPr>
              <a:t>Static</a:t>
            </a:r>
            <a:r>
              <a:rPr lang="en" sz="1400">
                <a:latin typeface="Lato"/>
                <a:ea typeface="Lato"/>
                <a:cs typeface="Lato"/>
                <a:sym typeface="Lato"/>
              </a:rPr>
              <a:t> and </a:t>
            </a:r>
            <a:r>
              <a:rPr b="1" lang="en" sz="1400">
                <a:latin typeface="Lato"/>
                <a:ea typeface="Lato"/>
                <a:cs typeface="Lato"/>
                <a:sym typeface="Lato"/>
              </a:rPr>
              <a:t>Smart</a:t>
            </a:r>
            <a:r>
              <a:rPr lang="en" sz="1400">
                <a:latin typeface="Lato"/>
                <a:ea typeface="Lato"/>
                <a:cs typeface="Lato"/>
                <a:sym typeface="Lato"/>
              </a:rPr>
              <a:t> groups each have different tools under </a:t>
            </a:r>
            <a:r>
              <a:rPr b="1" lang="en" sz="1400">
                <a:latin typeface="Lato"/>
                <a:ea typeface="Lato"/>
                <a:cs typeface="Lato"/>
                <a:sym typeface="Lato"/>
              </a:rPr>
              <a:t>Actions</a:t>
            </a:r>
            <a:r>
              <a:rPr lang="en" sz="1400">
                <a:latin typeface="Lato"/>
                <a:ea typeface="Lato"/>
                <a:cs typeface="Lato"/>
                <a:sym typeface="Lato"/>
              </a:rPr>
              <a:t>. </a:t>
            </a:r>
            <a:endParaRPr sz="14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52" name="Google Shape;352;p39"/>
          <p:cNvPicPr preferRelativeResize="0"/>
          <p:nvPr/>
        </p:nvPicPr>
        <p:blipFill rotWithShape="1">
          <a:blip r:embed="rId3">
            <a:alphaModFix/>
          </a:blip>
          <a:srcRect b="0" l="2018" r="0" t="3993"/>
          <a:stretch/>
        </p:blipFill>
        <p:spPr>
          <a:xfrm>
            <a:off x="3371691" y="1154363"/>
            <a:ext cx="5267157" cy="2181150"/>
          </a:xfrm>
          <a:prstGeom prst="rect">
            <a:avLst/>
          </a:prstGeom>
          <a:noFill/>
          <a:ln>
            <a:noFill/>
          </a:ln>
          <a:effectLst>
            <a:outerShdw blurRad="214313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53" name="Google Shape;353;p39"/>
          <p:cNvPicPr preferRelativeResize="0"/>
          <p:nvPr/>
        </p:nvPicPr>
        <p:blipFill rotWithShape="1">
          <a:blip r:embed="rId4">
            <a:alphaModFix/>
          </a:blip>
          <a:srcRect b="0" l="0" r="0" t="5078"/>
          <a:stretch/>
        </p:blipFill>
        <p:spPr>
          <a:xfrm>
            <a:off x="505153" y="2788163"/>
            <a:ext cx="4994101" cy="1612106"/>
          </a:xfrm>
          <a:prstGeom prst="rect">
            <a:avLst/>
          </a:prstGeom>
          <a:noFill/>
          <a:ln>
            <a:noFill/>
          </a:ln>
          <a:effectLst>
            <a:outerShdw blurRad="214313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54" name="Google Shape;354;p39"/>
          <p:cNvSpPr txBox="1"/>
          <p:nvPr/>
        </p:nvSpPr>
        <p:spPr>
          <a:xfrm>
            <a:off x="2401528" y="2934113"/>
            <a:ext cx="1148100" cy="5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FF0000"/>
                </a:solidFill>
              </a:rPr>
              <a:t>Smart Group tools</a:t>
            </a:r>
            <a:endParaRPr b="1" sz="1400">
              <a:solidFill>
                <a:srgbClr val="FF0000"/>
              </a:solidFill>
            </a:endParaRPr>
          </a:p>
        </p:txBody>
      </p:sp>
      <p:cxnSp>
        <p:nvCxnSpPr>
          <p:cNvPr id="355" name="Google Shape;355;p39"/>
          <p:cNvCxnSpPr>
            <a:stCxn id="354" idx="3"/>
          </p:cNvCxnSpPr>
          <p:nvPr/>
        </p:nvCxnSpPr>
        <p:spPr>
          <a:xfrm>
            <a:off x="3549628" y="3220613"/>
            <a:ext cx="1270800" cy="161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56" name="Google Shape;356;p39"/>
          <p:cNvSpPr/>
          <p:nvPr/>
        </p:nvSpPr>
        <p:spPr>
          <a:xfrm>
            <a:off x="3563297" y="3468094"/>
            <a:ext cx="1935900" cy="8859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39"/>
          <p:cNvSpPr txBox="1"/>
          <p:nvPr/>
        </p:nvSpPr>
        <p:spPr>
          <a:xfrm>
            <a:off x="5116809" y="1334925"/>
            <a:ext cx="1148100" cy="5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FF0000"/>
                </a:solidFill>
              </a:rPr>
              <a:t>Static Group tools</a:t>
            </a:r>
            <a:endParaRPr b="1" sz="1400">
              <a:solidFill>
                <a:srgbClr val="FF0000"/>
              </a:solidFill>
            </a:endParaRPr>
          </a:p>
        </p:txBody>
      </p:sp>
      <p:cxnSp>
        <p:nvCxnSpPr>
          <p:cNvPr id="358" name="Google Shape;358;p39"/>
          <p:cNvCxnSpPr>
            <a:stCxn id="357" idx="3"/>
          </p:cNvCxnSpPr>
          <p:nvPr/>
        </p:nvCxnSpPr>
        <p:spPr>
          <a:xfrm>
            <a:off x="6264909" y="1621425"/>
            <a:ext cx="1584600" cy="160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59" name="Google Shape;359;p39"/>
          <p:cNvSpPr/>
          <p:nvPr/>
        </p:nvSpPr>
        <p:spPr>
          <a:xfrm>
            <a:off x="6520809" y="1846463"/>
            <a:ext cx="1998600" cy="1489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0"/>
          <p:cNvSpPr txBox="1"/>
          <p:nvPr/>
        </p:nvSpPr>
        <p:spPr>
          <a:xfrm>
            <a:off x="396338" y="329719"/>
            <a:ext cx="83967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Static Groups</a:t>
            </a:r>
            <a:endParaRPr b="1" i="1" sz="1700">
              <a:solidFill>
                <a:srgbClr val="F0B828"/>
              </a:solidFill>
            </a:endParaRPr>
          </a:p>
        </p:txBody>
      </p:sp>
      <p:pic>
        <p:nvPicPr>
          <p:cNvPr id="365" name="Google Shape;365;p40"/>
          <p:cNvPicPr preferRelativeResize="0"/>
          <p:nvPr/>
        </p:nvPicPr>
        <p:blipFill rotWithShape="1">
          <a:blip r:embed="rId3">
            <a:alphaModFix/>
          </a:blip>
          <a:srcRect b="8575" l="0" r="0" t="0"/>
          <a:stretch/>
        </p:blipFill>
        <p:spPr>
          <a:xfrm>
            <a:off x="3400144" y="1669330"/>
            <a:ext cx="2243138" cy="150217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  <a:effectLst>
            <a:outerShdw blurRad="128588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66" name="Google Shape;366;p40"/>
          <p:cNvSpPr/>
          <p:nvPr/>
        </p:nvSpPr>
        <p:spPr>
          <a:xfrm>
            <a:off x="3493650" y="2746106"/>
            <a:ext cx="915600" cy="2970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40"/>
          <p:cNvSpPr txBox="1"/>
          <p:nvPr/>
        </p:nvSpPr>
        <p:spPr>
          <a:xfrm>
            <a:off x="3543875" y="695725"/>
            <a:ext cx="52230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1400">
                <a:latin typeface="Lato"/>
                <a:ea typeface="Lato"/>
                <a:cs typeface="Lato"/>
                <a:sym typeface="Lato"/>
              </a:rPr>
              <a:t>Static</a:t>
            </a:r>
            <a:r>
              <a:rPr lang="en" sz="1400">
                <a:latin typeface="Lato"/>
                <a:ea typeface="Lato"/>
                <a:cs typeface="Lato"/>
                <a:sym typeface="Lato"/>
              </a:rPr>
              <a:t> groups are useful either because there are no data points to identify a student’s membership or you don’t want the membership to change.</a:t>
            </a:r>
            <a:endParaRPr sz="14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68" name="Google Shape;368;p40"/>
          <p:cNvPicPr preferRelativeResize="0"/>
          <p:nvPr/>
        </p:nvPicPr>
        <p:blipFill rotWithShape="1">
          <a:blip r:embed="rId4">
            <a:alphaModFix/>
          </a:blip>
          <a:srcRect b="0" l="4049" r="0" t="0"/>
          <a:stretch/>
        </p:blipFill>
        <p:spPr>
          <a:xfrm>
            <a:off x="5115675" y="2878931"/>
            <a:ext cx="3685424" cy="1643063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  <a:effectLst>
            <a:outerShdw blurRad="128588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69" name="Google Shape;369;p40"/>
          <p:cNvPicPr preferRelativeResize="0"/>
          <p:nvPr/>
        </p:nvPicPr>
        <p:blipFill rotWithShape="1">
          <a:blip r:embed="rId5">
            <a:alphaModFix/>
          </a:blip>
          <a:srcRect b="0" l="0" r="4879" t="0"/>
          <a:stretch/>
        </p:blipFill>
        <p:spPr>
          <a:xfrm>
            <a:off x="5458669" y="1829756"/>
            <a:ext cx="3308194" cy="50535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</p:pic>
      <p:cxnSp>
        <p:nvCxnSpPr>
          <p:cNvPr id="370" name="Google Shape;370;p40"/>
          <p:cNvCxnSpPr>
            <a:stCxn id="366" idx="3"/>
            <a:endCxn id="369" idx="1"/>
          </p:cNvCxnSpPr>
          <p:nvPr/>
        </p:nvCxnSpPr>
        <p:spPr>
          <a:xfrm flipH="1" rot="10800000">
            <a:off x="4409250" y="2082506"/>
            <a:ext cx="1049400" cy="812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71" name="Google Shape;371;p40"/>
          <p:cNvCxnSpPr/>
          <p:nvPr/>
        </p:nvCxnSpPr>
        <p:spPr>
          <a:xfrm flipH="1">
            <a:off x="7031288" y="2135100"/>
            <a:ext cx="963300" cy="930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72" name="Google Shape;372;p40"/>
          <p:cNvSpPr/>
          <p:nvPr/>
        </p:nvSpPr>
        <p:spPr>
          <a:xfrm>
            <a:off x="8317894" y="3301294"/>
            <a:ext cx="405600" cy="1169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40"/>
          <p:cNvSpPr txBox="1"/>
          <p:nvPr/>
        </p:nvSpPr>
        <p:spPr>
          <a:xfrm>
            <a:off x="374269" y="1163869"/>
            <a:ext cx="2940900" cy="39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-165100" lvl="0" marL="2540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 sz="1400">
                <a:latin typeface="Lato"/>
                <a:ea typeface="Lato"/>
                <a:cs typeface="Lato"/>
                <a:sym typeface="Lato"/>
              </a:rPr>
              <a:t>Click the </a:t>
            </a:r>
            <a:r>
              <a:rPr b="1" lang="en" sz="1400">
                <a:latin typeface="Lato"/>
                <a:ea typeface="Lato"/>
                <a:cs typeface="Lato"/>
                <a:sym typeface="Lato"/>
              </a:rPr>
              <a:t>+ New Static Group</a:t>
            </a:r>
            <a:r>
              <a:rPr lang="en" sz="1400">
                <a:latin typeface="Lato"/>
                <a:ea typeface="Lato"/>
                <a:cs typeface="Lato"/>
                <a:sym typeface="Lato"/>
              </a:rPr>
              <a:t> button to get started.</a:t>
            </a:r>
            <a:endParaRPr sz="1400">
              <a:latin typeface="Lato"/>
              <a:ea typeface="Lato"/>
              <a:cs typeface="Lato"/>
              <a:sym typeface="Lato"/>
            </a:endParaRPr>
          </a:p>
          <a:p>
            <a:pPr indent="-165100" lvl="0" marL="254000" rtl="0" algn="l">
              <a:spcBef>
                <a:spcPts val="110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 sz="1400">
                <a:latin typeface="Lato"/>
                <a:ea typeface="Lato"/>
                <a:cs typeface="Lato"/>
                <a:sym typeface="Lato"/>
              </a:rPr>
              <a:t>Give the group a name and click  </a:t>
            </a:r>
            <a:r>
              <a:rPr b="1" lang="en" sz="1400">
                <a:latin typeface="Lato"/>
                <a:ea typeface="Lato"/>
                <a:cs typeface="Lato"/>
                <a:sym typeface="Lato"/>
              </a:rPr>
              <a:t>Save &amp; Edit</a:t>
            </a:r>
            <a:r>
              <a:rPr lang="en" sz="1400">
                <a:latin typeface="Lato"/>
                <a:ea typeface="Lato"/>
                <a:cs typeface="Lato"/>
                <a:sym typeface="Lato"/>
              </a:rPr>
              <a:t>, but if you will be uploading students (next slide) to the group you can just click </a:t>
            </a:r>
            <a:r>
              <a:rPr b="1" lang="en" sz="1400">
                <a:latin typeface="Lato"/>
                <a:ea typeface="Lato"/>
                <a:cs typeface="Lato"/>
                <a:sym typeface="Lato"/>
              </a:rPr>
              <a:t>Save.</a:t>
            </a:r>
            <a:endParaRPr sz="1400">
              <a:latin typeface="Lato"/>
              <a:ea typeface="Lato"/>
              <a:cs typeface="Lato"/>
              <a:sym typeface="Lato"/>
            </a:endParaRPr>
          </a:p>
          <a:p>
            <a:pPr indent="-165100" lvl="0" marL="254000" rtl="0" algn="l">
              <a:spcBef>
                <a:spcPts val="110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 sz="1400">
                <a:latin typeface="Lato"/>
                <a:ea typeface="Lato"/>
                <a:cs typeface="Lato"/>
                <a:sym typeface="Lato"/>
              </a:rPr>
              <a:t>From the </a:t>
            </a:r>
            <a:r>
              <a:rPr b="1" lang="en" sz="1400">
                <a:latin typeface="Lato"/>
                <a:ea typeface="Lato"/>
                <a:cs typeface="Lato"/>
                <a:sym typeface="Lato"/>
              </a:rPr>
              <a:t>Add Students to this Group </a:t>
            </a:r>
            <a:r>
              <a:rPr lang="en" sz="1400">
                <a:latin typeface="Lato"/>
                <a:ea typeface="Lato"/>
                <a:cs typeface="Lato"/>
                <a:sym typeface="Lato"/>
              </a:rPr>
              <a:t>area, type in the part of a name and hit enter to search.</a:t>
            </a:r>
            <a:endParaRPr sz="1400">
              <a:latin typeface="Lato"/>
              <a:ea typeface="Lato"/>
              <a:cs typeface="Lato"/>
              <a:sym typeface="Lato"/>
            </a:endParaRPr>
          </a:p>
          <a:p>
            <a:pPr indent="-165100" lvl="0" marL="254000" rtl="0" algn="l">
              <a:spcBef>
                <a:spcPts val="110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 sz="1400">
                <a:latin typeface="Lato"/>
                <a:ea typeface="Lato"/>
                <a:cs typeface="Lato"/>
                <a:sym typeface="Lato"/>
              </a:rPr>
              <a:t>Click each name in the list to add them to the group. Names are added automatically</a:t>
            </a:r>
            <a:endParaRPr sz="1400">
              <a:latin typeface="Lato"/>
              <a:ea typeface="Lato"/>
              <a:cs typeface="Lato"/>
              <a:sym typeface="Lato"/>
            </a:endParaRPr>
          </a:p>
          <a:p>
            <a:pPr indent="-165100" lvl="0" marL="254000" rtl="0" algn="l">
              <a:spcBef>
                <a:spcPts val="1100"/>
              </a:spcBef>
              <a:spcAft>
                <a:spcPts val="1100"/>
              </a:spcAft>
              <a:buSzPts val="1400"/>
              <a:buFont typeface="Lato"/>
              <a:buChar char="●"/>
            </a:pPr>
            <a:r>
              <a:rPr lang="en" sz="1400">
                <a:latin typeface="Lato"/>
                <a:ea typeface="Lato"/>
                <a:cs typeface="Lato"/>
                <a:sym typeface="Lato"/>
              </a:rPr>
              <a:t>Click </a:t>
            </a:r>
            <a:r>
              <a:rPr b="1" lang="en" sz="1400">
                <a:latin typeface="Lato"/>
                <a:ea typeface="Lato"/>
                <a:cs typeface="Lato"/>
                <a:sym typeface="Lato"/>
              </a:rPr>
              <a:t>Back to Groups</a:t>
            </a:r>
            <a:r>
              <a:rPr lang="en" sz="1400">
                <a:latin typeface="Lato"/>
                <a:ea typeface="Lato"/>
                <a:cs typeface="Lato"/>
                <a:sym typeface="Lato"/>
              </a:rPr>
              <a:t> when done.</a:t>
            </a:r>
            <a:endParaRPr sz="14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74" name="Google Shape;374;p40"/>
          <p:cNvPicPr preferRelativeResize="0"/>
          <p:nvPr/>
        </p:nvPicPr>
        <p:blipFill rotWithShape="1">
          <a:blip r:embed="rId6">
            <a:alphaModFix/>
          </a:blip>
          <a:srcRect b="7450" l="0" r="0" t="0"/>
          <a:stretch/>
        </p:blipFill>
        <p:spPr>
          <a:xfrm>
            <a:off x="3502856" y="3496275"/>
            <a:ext cx="2119369" cy="116932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</p:pic>
      <p:sp>
        <p:nvSpPr>
          <p:cNvPr id="375" name="Google Shape;375;p40"/>
          <p:cNvSpPr/>
          <p:nvPr/>
        </p:nvSpPr>
        <p:spPr>
          <a:xfrm>
            <a:off x="3628584" y="3979509"/>
            <a:ext cx="915600" cy="2970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chool Data Connec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