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3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80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</p:sldIdLst>
  <p:sldSz cy="5143500" cx="9144000"/>
  <p:notesSz cx="6858000" cy="9144000"/>
  <p:embeddedFontLst>
    <p:embeddedFont>
      <p:font typeface="Lato"/>
      <p:regular r:id="rId34"/>
      <p:bold r:id="rId35"/>
      <p:italic r:id="rId36"/>
      <p:boldItalic r:id="rId37"/>
    </p:embeddedFont>
    <p:embeddedFont>
      <p:font typeface="Lato Light"/>
      <p:regular r:id="rId38"/>
      <p:bold r:id="rId39"/>
      <p:italic r:id="rId40"/>
      <p:boldItalic r:id="rId41"/>
    </p:embeddedFont>
    <p:embeddedFont>
      <p:font typeface="Lato Black"/>
      <p:bold r:id="rId42"/>
      <p:boldItalic r:id="rId43"/>
    </p:embeddedFont>
    <p:embeddedFont>
      <p:font typeface="PT Sans"/>
      <p:regular r:id="rId44"/>
      <p:bold r:id="rId45"/>
      <p:italic r:id="rId46"/>
      <p:boldItalic r:id="rId47"/>
    </p:embeddedFont>
    <p:embeddedFont>
      <p:font typeface="Varela"/>
      <p:regular r:id="rId4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font" Target="fonts/LatoLight-italic.fntdata"/><Relationship Id="rId20" Type="http://schemas.openxmlformats.org/officeDocument/2006/relationships/slide" Target="slides/slide15.xml"/><Relationship Id="rId42" Type="http://schemas.openxmlformats.org/officeDocument/2006/relationships/font" Target="fonts/LatoBlack-bold.fntdata"/><Relationship Id="rId41" Type="http://schemas.openxmlformats.org/officeDocument/2006/relationships/font" Target="fonts/LatoLight-boldItalic.fntdata"/><Relationship Id="rId22" Type="http://schemas.openxmlformats.org/officeDocument/2006/relationships/slide" Target="slides/slide17.xml"/><Relationship Id="rId44" Type="http://schemas.openxmlformats.org/officeDocument/2006/relationships/font" Target="fonts/PTSans-regular.fntdata"/><Relationship Id="rId21" Type="http://schemas.openxmlformats.org/officeDocument/2006/relationships/slide" Target="slides/slide16.xml"/><Relationship Id="rId43" Type="http://schemas.openxmlformats.org/officeDocument/2006/relationships/font" Target="fonts/LatoBlack-boldItalic.fntdata"/><Relationship Id="rId24" Type="http://schemas.openxmlformats.org/officeDocument/2006/relationships/slide" Target="slides/slide19.xml"/><Relationship Id="rId46" Type="http://schemas.openxmlformats.org/officeDocument/2006/relationships/font" Target="fonts/PTSans-italic.fntdata"/><Relationship Id="rId23" Type="http://schemas.openxmlformats.org/officeDocument/2006/relationships/slide" Target="slides/slide18.xml"/><Relationship Id="rId45" Type="http://schemas.openxmlformats.org/officeDocument/2006/relationships/font" Target="fonts/PTSans-bold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slide" Target="slides/slide21.xml"/><Relationship Id="rId48" Type="http://schemas.openxmlformats.org/officeDocument/2006/relationships/font" Target="fonts/Varela-regular.fntdata"/><Relationship Id="rId25" Type="http://schemas.openxmlformats.org/officeDocument/2006/relationships/slide" Target="slides/slide20.xml"/><Relationship Id="rId47" Type="http://schemas.openxmlformats.org/officeDocument/2006/relationships/font" Target="fonts/PTSans-boldItalic.fntdata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slide" Target="slides/slide24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11" Type="http://schemas.openxmlformats.org/officeDocument/2006/relationships/slide" Target="slides/slide6.xml"/><Relationship Id="rId33" Type="http://schemas.openxmlformats.org/officeDocument/2006/relationships/slide" Target="slides/slide28.xml"/><Relationship Id="rId10" Type="http://schemas.openxmlformats.org/officeDocument/2006/relationships/slide" Target="slides/slide5.xml"/><Relationship Id="rId32" Type="http://schemas.openxmlformats.org/officeDocument/2006/relationships/slide" Target="slides/slide27.xml"/><Relationship Id="rId13" Type="http://schemas.openxmlformats.org/officeDocument/2006/relationships/slide" Target="slides/slide8.xml"/><Relationship Id="rId35" Type="http://schemas.openxmlformats.org/officeDocument/2006/relationships/font" Target="fonts/Lato-bold.fntdata"/><Relationship Id="rId12" Type="http://schemas.openxmlformats.org/officeDocument/2006/relationships/slide" Target="slides/slide7.xml"/><Relationship Id="rId34" Type="http://schemas.openxmlformats.org/officeDocument/2006/relationships/font" Target="fonts/Lato-regular.fntdata"/><Relationship Id="rId15" Type="http://schemas.openxmlformats.org/officeDocument/2006/relationships/slide" Target="slides/slide10.xml"/><Relationship Id="rId37" Type="http://schemas.openxmlformats.org/officeDocument/2006/relationships/font" Target="fonts/Lato-boldItalic.fntdata"/><Relationship Id="rId14" Type="http://schemas.openxmlformats.org/officeDocument/2006/relationships/slide" Target="slides/slide9.xml"/><Relationship Id="rId36" Type="http://schemas.openxmlformats.org/officeDocument/2006/relationships/font" Target="fonts/Lato-italic.fntdata"/><Relationship Id="rId17" Type="http://schemas.openxmlformats.org/officeDocument/2006/relationships/slide" Target="slides/slide12.xml"/><Relationship Id="rId39" Type="http://schemas.openxmlformats.org/officeDocument/2006/relationships/font" Target="fonts/LatoLight-bold.fntdata"/><Relationship Id="rId16" Type="http://schemas.openxmlformats.org/officeDocument/2006/relationships/slide" Target="slides/slide11.xml"/><Relationship Id="rId38" Type="http://schemas.openxmlformats.org/officeDocument/2006/relationships/font" Target="fonts/LatoLight-regular.fntdata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36562451172371-Hr-Student-Growth-Dashboard-Connect" TargetMode="Externa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13547641538323-Login-Activate-Reset-Password-Logout" TargetMode="Externa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hyperlink" Target="https://support.schooldata.net/hc/en-us/articles/36606682493459-Hr-Assessment-Tests-Connect" TargetMode="Externa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32e4ca17a45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0" name="Google Shape;260;g32e4ca17a45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1"/>
                </a:solidFill>
              </a:rPr>
              <a:t>Put name, district and your role at the district in the  chat. </a:t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4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g328d301c574_0_3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6" name="Google Shape;356;g328d301c574_0_36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g32e4ca17a45_0_147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8" name="Google Shape;368;g32e4ca17a45_0_14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g328d301c574_0_37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3" name="Google Shape;373;g328d301c574_0_37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328d301c574_0_3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2" name="Google Shape;382;g328d301c574_0_38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8" name="Shape 3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Google Shape;389;g328d301c574_0_38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0" name="Google Shape;390;g328d301c574_0_38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0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g328d301c574_0_40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2" name="Google Shape;402;g328d301c574_0_40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28d301c574_0_4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28d301c574_0_41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g32e4ca17a45_0_147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6" name="Google Shape;426;g32e4ca17a45_0_14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328d301c574_0_4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1" name="Google Shape;431;g328d301c574_0_42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5" name="Google Shape;445;g32e4ca17a45_0_142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6" name="Google Shape;446;g32e4ca17a45_0_142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g3318070a3f1_0_95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9" name="Google Shape;269;g3318070a3f1_0_95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2e4ca17a45_0_14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32e4ca17a45_0_14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https://support.schooldata.net/hc/en-us/articles/36562451172371-Hr-Student-Growth-Dashboard-Connect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9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32e4ca17a45_0_143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32e4ca17a45_0_143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6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2e4ca17a45_0_144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2e4ca17a45_0_14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3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g32e4ca17a45_0_144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75" name="Google Shape;475;g32e4ca17a45_0_144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0" name="Shape 4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" name="Google Shape;481;g328d301c574_0_43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2" name="Google Shape;482;g328d301c574_0_43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86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7" name="Google Shape;487;g328d301c574_0_44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8" name="Google Shape;488;g328d301c574_0_44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3317b66ab49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4" name="Google Shape;494;g3317b66ab49_0_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g3317b66ab49_0_47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4" name="Google Shape;504;g3317b66ab49_0_47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12" name="Shape 5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3" name="Google Shape;513;g3317b66ab49_0_9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4" name="Google Shape;514;g3317b66ab49_0_95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2e4ca17a45_0_470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3" name="Google Shape;273;g32e4ca17a45_0_47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6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g32e4ca17a45_0_94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88" name="Google Shape;288;g32e4ca17a45_0_94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https://support.schooldata.net/hc/en-us/articles/13547641538323-Login-Activate-Reset-Password-Logout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g328d301c574_0_3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3" name="Google Shape;303;g328d301c574_0_3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g328d301c574_0_30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8" name="Google Shape;308;g328d301c574_0_309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>
                <a:solidFill>
                  <a:schemeClr val="hlink"/>
                </a:solidFill>
                <a:hlinkClick r:id="rId2"/>
              </a:rPr>
              <a:t>https://support.schooldata.net/hc/en-us/articles/36606682493459-Hr-Assessment-Tests-Connect</a:t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5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28d301c574_0_32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28d301c574_0_32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328d301c574_0_33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328d301c574_0_33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g328d301c574_0_34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3" name="Google Shape;343;g328d301c574_0_348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35.png"/><Relationship Id="rId4" Type="http://schemas.openxmlformats.org/officeDocument/2006/relationships/image" Target="../media/image3.png"/><Relationship Id="rId5" Type="http://schemas.openxmlformats.org/officeDocument/2006/relationships/image" Target="../media/image1.png"/><Relationship Id="rId6" Type="http://schemas.openxmlformats.org/officeDocument/2006/relationships/image" Target="../media/image15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Relationship Id="rId4" Type="http://schemas.openxmlformats.org/officeDocument/2006/relationships/image" Target="../media/image22.png"/><Relationship Id="rId5" Type="http://schemas.openxmlformats.org/officeDocument/2006/relationships/image" Target="../media/image20.png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5.png"/><Relationship Id="rId3" Type="http://schemas.openxmlformats.org/officeDocument/2006/relationships/image" Target="../media/image37.png"/><Relationship Id="rId4" Type="http://schemas.openxmlformats.org/officeDocument/2006/relationships/image" Target="../media/image19.png"/><Relationship Id="rId5" Type="http://schemas.openxmlformats.org/officeDocument/2006/relationships/image" Target="../media/image1.png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1.jpg"/><Relationship Id="rId3" Type="http://schemas.openxmlformats.org/officeDocument/2006/relationships/image" Target="../media/image32.png"/><Relationship Id="rId4" Type="http://schemas.openxmlformats.org/officeDocument/2006/relationships/image" Target="../media/image26.png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9.jpg"/><Relationship Id="rId3" Type="http://schemas.openxmlformats.org/officeDocument/2006/relationships/image" Target="../media/image28.jpg"/><Relationship Id="rId4" Type="http://schemas.openxmlformats.org/officeDocument/2006/relationships/image" Target="../media/image33.jpg"/><Relationship Id="rId5" Type="http://schemas.openxmlformats.org/officeDocument/2006/relationships/image" Target="../media/image34.jpg"/><Relationship Id="rId6" Type="http://schemas.openxmlformats.org/officeDocument/2006/relationships/image" Target="../media/image56.jpg"/><Relationship Id="rId7" Type="http://schemas.openxmlformats.org/officeDocument/2006/relationships/image" Target="../media/image31.png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7.png"/><Relationship Id="rId3" Type="http://schemas.openxmlformats.org/officeDocument/2006/relationships/image" Target="../media/image55.png"/><Relationship Id="rId4" Type="http://schemas.openxmlformats.org/officeDocument/2006/relationships/image" Target="../media/image36.png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9.png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6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7.png"/><Relationship Id="rId4" Type="http://schemas.openxmlformats.org/officeDocument/2006/relationships/image" Target="../media/image4.png"/><Relationship Id="rId5" Type="http://schemas.openxmlformats.org/officeDocument/2006/relationships/image" Target="../media/image1.png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4.jpg"/><Relationship Id="rId4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4.jpg"/><Relationship Id="rId4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41.jpg"/><Relationship Id="rId4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95.png"/><Relationship Id="rId3" Type="http://schemas.openxmlformats.org/officeDocument/2006/relationships/image" Target="../media/image1.png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2.jpg"/><Relationship Id="rId3" Type="http://schemas.openxmlformats.org/officeDocument/2006/relationships/image" Target="../media/image1.png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hyperlink" Target="mailto:support@schooldata.net" TargetMode="External"/><Relationship Id="rId4" Type="http://schemas.openxmlformats.org/officeDocument/2006/relationships/image" Target="../media/image45.png"/><Relationship Id="rId5" Type="http://schemas.openxmlformats.org/officeDocument/2006/relationships/image" Target="../media/image1.png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9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Relationship Id="rId4" Type="http://schemas.openxmlformats.org/officeDocument/2006/relationships/image" Target="../media/image8.png"/><Relationship Id="rId5" Type="http://schemas.openxmlformats.org/officeDocument/2006/relationships/image" Target="../media/image12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Relationship Id="rId4" Type="http://schemas.openxmlformats.org/officeDocument/2006/relationships/image" Target="../media/image6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7.png"/><Relationship Id="rId4" Type="http://schemas.openxmlformats.org/officeDocument/2006/relationships/image" Target="../media/image11.png"/><Relationship Id="rId5" Type="http://schemas.openxmlformats.org/officeDocument/2006/relationships/image" Target="../media/image16.png"/><Relationship Id="rId6" Type="http://schemas.openxmlformats.org/officeDocument/2006/relationships/image" Target="../media/image1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png"/><Relationship Id="rId3" Type="http://schemas.openxmlformats.org/officeDocument/2006/relationships/image" Target="../media/image14.png"/><Relationship Id="rId4" Type="http://schemas.openxmlformats.org/officeDocument/2006/relationships/image" Target="../media/image9.png"/><Relationship Id="rId5" Type="http://schemas.openxmlformats.org/officeDocument/2006/relationships/image" Target="../media/image13.png"/><Relationship Id="rId6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4.png"/><Relationship Id="rId3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2.jpg"/><Relationship Id="rId3" Type="http://schemas.openxmlformats.org/officeDocument/2006/relationships/image" Target="../media/image1.png"/><Relationship Id="rId4" Type="http://schemas.openxmlformats.org/officeDocument/2006/relationships/image" Target="../media/image27.png"/><Relationship Id="rId5" Type="http://schemas.openxmlformats.org/officeDocument/2006/relationships/image" Target="../media/image57.png"/><Relationship Id="rId6" Type="http://schemas.openxmlformats.org/officeDocument/2006/relationships/image" Target="../media/image21.png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1 Course Registration 1">
  <p:cSld name="CUSTOM_47_1"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7" name="Google Shape;7;p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" name="Google Shape;8;p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9" name="Google Shape;9;p2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Course Registration and Resources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40369" y="884306"/>
            <a:ext cx="4189333" cy="274252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843667" y="3989426"/>
            <a:ext cx="2964944" cy="457961"/>
          </a:xfrm>
          <a:prstGeom prst="rect">
            <a:avLst/>
          </a:prstGeom>
          <a:noFill/>
          <a:ln cap="flat" cmpd="sng" w="9525">
            <a:solidFill>
              <a:srgbClr val="595959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12" name="Google Shape;12;p2"/>
          <p:cNvCxnSpPr/>
          <p:nvPr/>
        </p:nvCxnSpPr>
        <p:spPr>
          <a:xfrm>
            <a:off x="5431110" y="3304472"/>
            <a:ext cx="468300" cy="662400"/>
          </a:xfrm>
          <a:prstGeom prst="straightConnector1">
            <a:avLst/>
          </a:prstGeom>
          <a:noFill/>
          <a:ln cap="flat" cmpd="sng" w="28575">
            <a:solidFill>
              <a:srgbClr val="595959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13" name="Google Shape;13;p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895237" y="3164400"/>
            <a:ext cx="3253175" cy="187985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2"/>
          <p:cNvSpPr txBox="1"/>
          <p:nvPr>
            <p:ph idx="1" type="body"/>
          </p:nvPr>
        </p:nvSpPr>
        <p:spPr>
          <a:xfrm>
            <a:off x="489450" y="1408225"/>
            <a:ext cx="4010100" cy="1588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0 Self Directed Learning">
  <p:cSld name="CUSTOM_9_1_2_1"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95" name="Google Shape;95;p1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96" name="Google Shape;96;p1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97" name="Google Shape;97;p1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98" name="Google Shape;98;p1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99" name="Google Shape;99;p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00" name="Google Shape;100;p11"/>
          <p:cNvSpPr txBox="1"/>
          <p:nvPr/>
        </p:nvSpPr>
        <p:spPr>
          <a:xfrm>
            <a:off x="343475" y="309125"/>
            <a:ext cx="65604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sz="800"/>
          </a:p>
        </p:txBody>
      </p:sp>
      <p:sp>
        <p:nvSpPr>
          <p:cNvPr id="101" name="Google Shape;101;p11"/>
          <p:cNvSpPr txBox="1"/>
          <p:nvPr/>
        </p:nvSpPr>
        <p:spPr>
          <a:xfrm>
            <a:off x="306950" y="1217150"/>
            <a:ext cx="6244800" cy="80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2" name="Google Shape;102;p11"/>
          <p:cNvPicPr preferRelativeResize="0"/>
          <p:nvPr/>
        </p:nvPicPr>
        <p:blipFill rotWithShape="1">
          <a:blip r:embed="rId4">
            <a:alphaModFix/>
          </a:blip>
          <a:srcRect b="0" l="0" r="10984" t="0"/>
          <a:stretch/>
        </p:blipFill>
        <p:spPr>
          <a:xfrm>
            <a:off x="6903869" y="900763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03" name="Google Shape;103;p11"/>
          <p:cNvPicPr preferRelativeResize="0"/>
          <p:nvPr/>
        </p:nvPicPr>
        <p:blipFill rotWithShape="1">
          <a:blip r:embed="rId5">
            <a:alphaModFix/>
          </a:blip>
          <a:srcRect b="10450" l="0" r="0" t="0"/>
          <a:stretch/>
        </p:blipFill>
        <p:spPr>
          <a:xfrm>
            <a:off x="446312" y="2017562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104" name="Google Shape;104;p11"/>
          <p:cNvSpPr txBox="1"/>
          <p:nvPr/>
        </p:nvSpPr>
        <p:spPr>
          <a:xfrm>
            <a:off x="5733825" y="2537100"/>
            <a:ext cx="3000000" cy="169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/>
          </a:p>
        </p:txBody>
      </p:sp>
      <p:cxnSp>
        <p:nvCxnSpPr>
          <p:cNvPr id="105" name="Google Shape;105;p11"/>
          <p:cNvCxnSpPr/>
          <p:nvPr/>
        </p:nvCxnSpPr>
        <p:spPr>
          <a:xfrm flipH="1">
            <a:off x="5022869" y="1733744"/>
            <a:ext cx="1881000" cy="700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1 Help Desk">
  <p:cSld name="OBJECT_1">
    <p:bg>
      <p:bgPr>
        <a:solidFill>
          <a:schemeClr val="lt1"/>
        </a:solidFill>
      </p:bgPr>
    </p:bg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2"/>
          <p:cNvSpPr txBox="1"/>
          <p:nvPr/>
        </p:nvSpPr>
        <p:spPr>
          <a:xfrm>
            <a:off x="469150" y="40357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/>
          </a:p>
        </p:txBody>
      </p:sp>
      <p:sp>
        <p:nvSpPr>
          <p:cNvPr id="108" name="Google Shape;108;p12"/>
          <p:cNvSpPr txBox="1"/>
          <p:nvPr/>
        </p:nvSpPr>
        <p:spPr>
          <a:xfrm>
            <a:off x="469150" y="1202625"/>
            <a:ext cx="3000000" cy="350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109" name="Google Shape;109;p12"/>
          <p:cNvPicPr preferRelativeResize="0"/>
          <p:nvPr/>
        </p:nvPicPr>
        <p:blipFill rotWithShape="1">
          <a:blip r:embed="rId2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0" name="Google Shape;110;p12"/>
          <p:cNvPicPr preferRelativeResize="0"/>
          <p:nvPr/>
        </p:nvPicPr>
        <p:blipFill rotWithShape="1">
          <a:blip r:embed="rId3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111" name="Google Shape;111;p12"/>
          <p:cNvPicPr preferRelativeResize="0"/>
          <p:nvPr/>
        </p:nvPicPr>
        <p:blipFill rotWithShape="1">
          <a:blip r:embed="rId4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112" name="Google Shape;112;p12"/>
          <p:cNvCxnSpPr/>
          <p:nvPr/>
        </p:nvCxnSpPr>
        <p:spPr>
          <a:xfrm flipH="1" rot="10800000">
            <a:off x="3245825" y="513625"/>
            <a:ext cx="3108000" cy="1418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113" name="Google Shape;113;p1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421751" y="47120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2 Title Page">
  <p:cSld name="BLANK_1_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16" name="Google Shape;116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3"/>
          <p:cNvSpPr txBox="1"/>
          <p:nvPr/>
        </p:nvSpPr>
        <p:spPr>
          <a:xfrm>
            <a:off x="9225" y="1717300"/>
            <a:ext cx="3998700" cy="1231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/>
          </a:p>
        </p:txBody>
      </p:sp>
      <p:pic>
        <p:nvPicPr>
          <p:cNvPr id="119" name="Google Shape;11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3"/>
          <p:cNvSpPr txBox="1"/>
          <p:nvPr>
            <p:ph type="title"/>
          </p:nvPr>
        </p:nvSpPr>
        <p:spPr>
          <a:xfrm>
            <a:off x="678350" y="3271575"/>
            <a:ext cx="2902500" cy="94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Welcome 2 1">
  <p:cSld name="2_Custom Layout_1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14"/>
          <p:cNvSpPr txBox="1"/>
          <p:nvPr/>
        </p:nvSpPr>
        <p:spPr>
          <a:xfrm>
            <a:off x="0" y="0"/>
            <a:ext cx="9144000" cy="177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W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l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c</a:t>
            </a:r>
            <a:r>
              <a:rPr b="1" lang="en" sz="10300">
                <a:solidFill>
                  <a:srgbClr val="ECA30B"/>
                </a:solidFill>
                <a:latin typeface="Lato"/>
                <a:ea typeface="Lato"/>
                <a:cs typeface="Lato"/>
                <a:sym typeface="Lato"/>
              </a:rPr>
              <a:t>o</a:t>
            </a:r>
            <a:r>
              <a:rPr b="1" lang="en" sz="10300">
                <a:solidFill>
                  <a:srgbClr val="00A09D"/>
                </a:solidFill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0300">
                <a:solidFill>
                  <a:srgbClr val="95B952"/>
                </a:solidFill>
                <a:latin typeface="Lato"/>
                <a:ea typeface="Lato"/>
                <a:cs typeface="Lato"/>
                <a:sym typeface="Lato"/>
              </a:rPr>
              <a:t>e</a:t>
            </a:r>
            <a:r>
              <a:rPr b="1" lang="en" sz="10300">
                <a:solidFill>
                  <a:srgbClr val="467CBB"/>
                </a:solidFill>
                <a:latin typeface="Lato"/>
                <a:ea typeface="Lato"/>
                <a:cs typeface="Lato"/>
                <a:sym typeface="Lato"/>
              </a:rPr>
              <a:t>!</a:t>
            </a:r>
            <a:endParaRPr/>
          </a:p>
        </p:txBody>
      </p:sp>
      <p:pic>
        <p:nvPicPr>
          <p:cNvPr descr="iStock-1169954700 copy.jpg" id="123" name="Google Shape;123;p14"/>
          <p:cNvPicPr preferRelativeResize="0"/>
          <p:nvPr/>
        </p:nvPicPr>
        <p:blipFill rotWithShape="1">
          <a:blip r:embed="rId2">
            <a:alphaModFix/>
          </a:blip>
          <a:srcRect b="0" l="14648" r="29099" t="0"/>
          <a:stretch/>
        </p:blipFill>
        <p:spPr>
          <a:xfrm>
            <a:off x="0" y="2714245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28962526-expanded copy.jpg" id="124" name="Google Shape;124;p14"/>
          <p:cNvPicPr preferRelativeResize="0"/>
          <p:nvPr/>
        </p:nvPicPr>
        <p:blipFill rotWithShape="1">
          <a:blip r:embed="rId3">
            <a:alphaModFix/>
          </a:blip>
          <a:srcRect b="14533" l="22589" r="30912" t="14533"/>
          <a:stretch/>
        </p:blipFill>
        <p:spPr>
          <a:xfrm>
            <a:off x="1828800" y="2714245"/>
            <a:ext cx="1828800" cy="1828802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64188539 copy.jpg" id="125" name="Google Shape;125;p14"/>
          <p:cNvPicPr preferRelativeResize="0"/>
          <p:nvPr/>
        </p:nvPicPr>
        <p:blipFill rotWithShape="1">
          <a:blip r:embed="rId4">
            <a:alphaModFix/>
          </a:blip>
          <a:srcRect b="0" l="4732" r="28619" t="0"/>
          <a:stretch/>
        </p:blipFill>
        <p:spPr>
          <a:xfrm>
            <a:off x="3657600" y="2714245"/>
            <a:ext cx="1828800" cy="1828799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391720644-expanded copy.jpg" id="126" name="Google Shape;126;p14"/>
          <p:cNvPicPr preferRelativeResize="0"/>
          <p:nvPr/>
        </p:nvPicPr>
        <p:blipFill rotWithShape="1">
          <a:blip r:embed="rId5">
            <a:alphaModFix/>
          </a:blip>
          <a:srcRect b="2288" l="26863" r="14031" t="9691"/>
          <a:stretch/>
        </p:blipFill>
        <p:spPr>
          <a:xfrm>
            <a:off x="5486399" y="2709907"/>
            <a:ext cx="1828800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451420203 copy.jpg" id="127" name="Google Shape;127;p14"/>
          <p:cNvPicPr preferRelativeResize="0"/>
          <p:nvPr/>
        </p:nvPicPr>
        <p:blipFill rotWithShape="1">
          <a:blip r:embed="rId6">
            <a:alphaModFix/>
          </a:blip>
          <a:srcRect b="41845" l="16203" r="2943" t="5411"/>
          <a:stretch/>
        </p:blipFill>
        <p:spPr>
          <a:xfrm>
            <a:off x="7315200" y="2714245"/>
            <a:ext cx="1828800" cy="1828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28" name="Google Shape;128;p14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686094" y="1596637"/>
            <a:ext cx="856631" cy="1022831"/>
          </a:xfrm>
          <a:prstGeom prst="rect">
            <a:avLst/>
          </a:prstGeom>
          <a:noFill/>
          <a:ln>
            <a:noFill/>
          </a:ln>
        </p:spPr>
      </p:pic>
      <p:sp>
        <p:nvSpPr>
          <p:cNvPr id="129" name="Google Shape;129;p14"/>
          <p:cNvSpPr txBox="1"/>
          <p:nvPr/>
        </p:nvSpPr>
        <p:spPr>
          <a:xfrm>
            <a:off x="898875" y="1742200"/>
            <a:ext cx="5592900" cy="76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lnSpc>
                <a:spcPct val="10909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Your name, district, role and at least one thing you are hoping to walk away with from today’s training.</a:t>
            </a:r>
            <a:endParaRPr b="1" sz="2000">
              <a:solidFill>
                <a:schemeClr val="dk1"/>
              </a:solidFill>
            </a:endParaRP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3 Agenda Page">
  <p:cSld name="26_Custom Layout_1_1"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15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c.pdf" id="132" name="Google Shape;132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33" name="Google Shape;133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300080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descr="logo-dark-sds-connect.svg" id="134" name="Google Shape;134;p1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sp>
        <p:nvSpPr>
          <p:cNvPr id="135" name="Google Shape;135;p15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grpSp>
        <p:nvGrpSpPr>
          <p:cNvPr id="136" name="Google Shape;136;p15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137" name="Google Shape;137;p15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8" name="Google Shape;138;p15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39" name="Google Shape;139;p15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140" name="Google Shape;140;p15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sp>
        <p:nvSpPr>
          <p:cNvPr id="141" name="Google Shape;141;p15"/>
          <p:cNvSpPr txBox="1"/>
          <p:nvPr>
            <p:ph idx="1" type="body"/>
          </p:nvPr>
        </p:nvSpPr>
        <p:spPr>
          <a:xfrm>
            <a:off x="850100" y="1442575"/>
            <a:ext cx="3134100" cy="242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42900" lvl="2" marL="1371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3pPr>
            <a:lvl4pPr indent="-342900" lvl="3" marL="1828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4pPr>
            <a:lvl5pPr indent="-342900" lvl="4" marL="22860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5pPr>
            <a:lvl6pPr indent="-342900" lvl="5" marL="2743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6pPr>
            <a:lvl7pPr indent="-342900" lvl="6" marL="3200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7pPr>
            <a:lvl8pPr indent="-342900" lvl="7" marL="36576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8pPr>
            <a:lvl9pPr indent="-342900" lvl="8" marL="41148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■"/>
              <a:defRPr sz="1800"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4 Transition Card 1">
  <p:cSld name="CUSTOM_26_3_2_1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" name="Google Shape;143;p16"/>
          <p:cNvPicPr preferRelativeResize="0"/>
          <p:nvPr/>
        </p:nvPicPr>
        <p:blipFill rotWithShape="1">
          <a:blip r:embed="rId2">
            <a:alphaModFix/>
          </a:blip>
          <a:srcRect b="8947" l="0" r="1039" t="9413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44" name="Google Shape;144;p16"/>
          <p:cNvSpPr/>
          <p:nvPr/>
        </p:nvSpPr>
        <p:spPr>
          <a:xfrm>
            <a:off x="0" y="34978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45" name="Google Shape;145;p16"/>
          <p:cNvSpPr txBox="1"/>
          <p:nvPr>
            <p:ph type="title"/>
          </p:nvPr>
        </p:nvSpPr>
        <p:spPr>
          <a:xfrm>
            <a:off x="1964175" y="2206800"/>
            <a:ext cx="5276700" cy="78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Lato"/>
              <a:buNone/>
              <a:defRPr b="1" sz="3000">
                <a:solidFill>
                  <a:schemeClr val="lt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5 Transition Title 2">
  <p:cSld name="CUSTOM_7_2_1"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7" name="Google Shape;147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17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149" name="Google Shape;149;p17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50" name="Google Shape;150;p17"/>
          <p:cNvSpPr txBox="1"/>
          <p:nvPr>
            <p:ph type="title"/>
          </p:nvPr>
        </p:nvSpPr>
        <p:spPr>
          <a:xfrm>
            <a:off x="2014125" y="1974975"/>
            <a:ext cx="5143500" cy="729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3000"/>
              <a:buFont typeface="Lato"/>
              <a:buNone/>
              <a:defRPr b="1" sz="30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6 Blank with footer 1">
  <p:cSld name="BIG_NUMBER_1"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099488" y="4705323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153" name="Google Shape;153;p18"/>
          <p:cNvSpPr txBox="1"/>
          <p:nvPr>
            <p:ph idx="1" type="body"/>
          </p:nvPr>
        </p:nvSpPr>
        <p:spPr>
          <a:xfrm>
            <a:off x="624200" y="532650"/>
            <a:ext cx="7840200" cy="375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7 Watermark Background 1">
  <p:cSld name="CUSTOM_5_1">
    <p:spTree>
      <p:nvGrpSpPr>
        <p:cNvPr id="154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55" name="Google Shape;155;p19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6" name="Google Shape;15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9"/>
          <p:cNvSpPr txBox="1"/>
          <p:nvPr>
            <p:ph idx="1" type="body"/>
          </p:nvPr>
        </p:nvSpPr>
        <p:spPr>
          <a:xfrm>
            <a:off x="815625" y="599250"/>
            <a:ext cx="7723500" cy="3537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8 Blank with Line and Footer">
  <p:cSld name="CUSTOM_6_1">
    <p:spTree>
      <p:nvGrpSpPr>
        <p:cNvPr id="158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2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60" name="Google Shape;160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61" name="Google Shape;161;p2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2" name="Google Shape;162;p20"/>
          <p:cNvSpPr txBox="1"/>
          <p:nvPr>
            <p:ph type="title"/>
          </p:nvPr>
        </p:nvSpPr>
        <p:spPr>
          <a:xfrm>
            <a:off x="592500" y="403575"/>
            <a:ext cx="4417800" cy="45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b="1"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63" name="Google Shape;163;p20"/>
          <p:cNvSpPr txBox="1"/>
          <p:nvPr>
            <p:ph idx="1" type="body"/>
          </p:nvPr>
        </p:nvSpPr>
        <p:spPr>
          <a:xfrm>
            <a:off x="790675" y="1331650"/>
            <a:ext cx="3886800" cy="2988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  <a:defRPr sz="1800">
                <a:latin typeface="Lato"/>
                <a:ea typeface="Lato"/>
                <a:cs typeface="Lato"/>
                <a:sym typeface="Lato"/>
              </a:defRPr>
            </a:lvl1pPr>
            <a:lvl2pPr indent="-342900" lvl="1" marL="914400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○"/>
              <a:defRPr sz="1800"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My Courses ">
  <p:cSld name="CUSTOM_48_1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" name="Google Shape;18;p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704125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0" name="Google Shape;20;p3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" name="Google Shape;21;p3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My Courses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2" name="Google Shape;22;p3"/>
          <p:cNvSpPr txBox="1"/>
          <p:nvPr/>
        </p:nvSpPr>
        <p:spPr>
          <a:xfrm>
            <a:off x="598850" y="1347725"/>
            <a:ext cx="3713400" cy="2017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My Courses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View Course Details pdf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Email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Cancel Registration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Complete Course Evaluation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3" name="Google Shape;23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5194" y="321882"/>
            <a:ext cx="4443617" cy="307961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" name="Google Shape;24;p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54891" y="3470531"/>
            <a:ext cx="1964063" cy="112368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5" name="Google Shape;25;p3"/>
          <p:cNvCxnSpPr/>
          <p:nvPr/>
        </p:nvCxnSpPr>
        <p:spPr>
          <a:xfrm flipH="1">
            <a:off x="6929794" y="3143850"/>
            <a:ext cx="1006500" cy="968100"/>
          </a:xfrm>
          <a:prstGeom prst="straightConnector1">
            <a:avLst/>
          </a:prstGeom>
          <a:noFill/>
          <a:ln cap="flat" cmpd="sng" w="28575">
            <a:solidFill>
              <a:srgbClr val="002F4C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26" name="Google Shape;26;p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7" name="Google Shape;27;p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9 Watermark with line and foot">
  <p:cSld name="CUSTOM_9_1"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65" name="Google Shape;165;p21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166" name="Google Shape;166;p21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67" name="Google Shape;167;p21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68" name="Google Shape;168;p21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169" name="Google Shape;16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1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71" name="Google Shape;171;p21"/>
          <p:cNvSpPr txBox="1"/>
          <p:nvPr>
            <p:ph type="title"/>
          </p:nvPr>
        </p:nvSpPr>
        <p:spPr>
          <a:xfrm>
            <a:off x="592500" y="334875"/>
            <a:ext cx="4130400" cy="523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Font typeface="Lato"/>
              <a:buNone/>
              <a:defRPr sz="2400"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2" name="Google Shape;172;p21"/>
          <p:cNvSpPr txBox="1"/>
          <p:nvPr>
            <p:ph idx="2" type="body"/>
          </p:nvPr>
        </p:nvSpPr>
        <p:spPr>
          <a:xfrm>
            <a:off x="832275" y="1298350"/>
            <a:ext cx="3570600" cy="3046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0 Content Left Side">
  <p:cSld name="CUSTOM_9_2">
    <p:spTree>
      <p:nvGrpSpPr>
        <p:cNvPr id="173" name="Shape 1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74" name="Google Shape;174;p2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068777864.jpg" id="175" name="Google Shape;175;p22"/>
          <p:cNvPicPr preferRelativeResize="0"/>
          <p:nvPr/>
        </p:nvPicPr>
        <p:blipFill rotWithShape="1">
          <a:blip r:embed="rId3">
            <a:alphaModFix/>
          </a:blip>
          <a:srcRect b="0" l="27929" r="16032" t="0"/>
          <a:stretch/>
        </p:blipFill>
        <p:spPr>
          <a:xfrm>
            <a:off x="5623080" y="0"/>
            <a:ext cx="3519697" cy="4192930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2"/>
          <p:cNvSpPr/>
          <p:nvPr/>
        </p:nvSpPr>
        <p:spPr>
          <a:xfrm>
            <a:off x="6440100" y="3080275"/>
            <a:ext cx="2703900" cy="798900"/>
          </a:xfrm>
          <a:prstGeom prst="rect">
            <a:avLst/>
          </a:prstGeom>
          <a:solidFill>
            <a:srgbClr val="F0B926">
              <a:alpha val="7961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77" name="Google Shape;177;p22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78" name="Google Shape;178;p22"/>
          <p:cNvSpPr txBox="1"/>
          <p:nvPr>
            <p:ph type="title"/>
          </p:nvPr>
        </p:nvSpPr>
        <p:spPr>
          <a:xfrm>
            <a:off x="692296" y="440075"/>
            <a:ext cx="47775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79" name="Google Shape;179;p22"/>
          <p:cNvSpPr txBox="1"/>
          <p:nvPr>
            <p:ph idx="1" type="subTitle"/>
          </p:nvPr>
        </p:nvSpPr>
        <p:spPr>
          <a:xfrm>
            <a:off x="7185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80" name="Google Shape;180;p22"/>
          <p:cNvSpPr txBox="1"/>
          <p:nvPr>
            <p:ph idx="2" type="subTitle"/>
          </p:nvPr>
        </p:nvSpPr>
        <p:spPr>
          <a:xfrm>
            <a:off x="6630413" y="3212040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81" name="Google Shape;181;p22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182" name="Google Shape;182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22"/>
          <p:cNvSpPr txBox="1"/>
          <p:nvPr>
            <p:ph idx="3" type="body"/>
          </p:nvPr>
        </p:nvSpPr>
        <p:spPr>
          <a:xfrm>
            <a:off x="807325" y="1939225"/>
            <a:ext cx="4402800" cy="231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1 Content Right Side">
  <p:cSld name="CUSTOM_10"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85" name="Google Shape;185;p2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86" name="Google Shape;186;p23"/>
          <p:cNvGrpSpPr/>
          <p:nvPr/>
        </p:nvGrpSpPr>
        <p:grpSpPr>
          <a:xfrm>
            <a:off x="3330" y="0"/>
            <a:ext cx="3520816" cy="4192929"/>
            <a:chOff x="0" y="0"/>
            <a:chExt cx="4694421" cy="5590573"/>
          </a:xfrm>
        </p:grpSpPr>
        <p:pic>
          <p:nvPicPr>
            <p:cNvPr descr="iStock-1068777864.jpg" id="187" name="Google Shape;187;p23"/>
            <p:cNvPicPr preferRelativeResize="0"/>
            <p:nvPr/>
          </p:nvPicPr>
          <p:blipFill rotWithShape="1">
            <a:blip r:embed="rId3">
              <a:alphaModFix/>
            </a:blip>
            <a:srcRect b="0" l="27929" r="16032" t="0"/>
            <a:stretch/>
          </p:blipFill>
          <p:spPr>
            <a:xfrm>
              <a:off x="0" y="0"/>
              <a:ext cx="4692931" cy="559057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88" name="Google Shape;188;p23"/>
            <p:cNvSpPr/>
            <p:nvPr/>
          </p:nvSpPr>
          <p:spPr>
            <a:xfrm>
              <a:off x="1008021" y="4107031"/>
              <a:ext cx="3686400" cy="1065000"/>
            </a:xfrm>
            <a:prstGeom prst="rect">
              <a:avLst/>
            </a:prstGeom>
            <a:solidFill>
              <a:srgbClr val="F0B926">
                <a:alpha val="79610"/>
              </a:srgbClr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400"/>
                <a:buFont typeface="Varela"/>
                <a:buNone/>
              </a:pPr>
              <a:r>
                <a:t/>
              </a:r>
              <a:endParaRPr b="0" i="0" sz="1400" u="none" cap="none" strike="noStrike">
                <a:solidFill>
                  <a:srgbClr val="FFFFFF"/>
                </a:solidFill>
                <a:latin typeface="Varela"/>
                <a:ea typeface="Varela"/>
                <a:cs typeface="Varela"/>
                <a:sym typeface="Varela"/>
              </a:endParaRPr>
            </a:p>
          </p:txBody>
        </p:sp>
      </p:grpSp>
      <p:cxnSp>
        <p:nvCxnSpPr>
          <p:cNvPr id="189" name="Google Shape;189;p23"/>
          <p:cNvCxnSpPr/>
          <p:nvPr/>
        </p:nvCxnSpPr>
        <p:spPr>
          <a:xfrm>
            <a:off x="4132137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190" name="Google Shape;190;p23"/>
          <p:cNvSpPr txBox="1"/>
          <p:nvPr>
            <p:ph idx="1" type="subTitle"/>
          </p:nvPr>
        </p:nvSpPr>
        <p:spPr>
          <a:xfrm>
            <a:off x="1010578" y="3203829"/>
            <a:ext cx="2413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191" name="Google Shape;191;p23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192" name="Google Shape;192;p23"/>
          <p:cNvCxnSpPr/>
          <p:nvPr/>
        </p:nvCxnSpPr>
        <p:spPr>
          <a:xfrm>
            <a:off x="4182144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193" name="Google Shape;193;p23"/>
          <p:cNvSpPr txBox="1"/>
          <p:nvPr>
            <p:ph type="title"/>
          </p:nvPr>
        </p:nvSpPr>
        <p:spPr>
          <a:xfrm>
            <a:off x="3967198" y="414300"/>
            <a:ext cx="50493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194" name="Google Shape;194;p23"/>
          <p:cNvSpPr txBox="1"/>
          <p:nvPr>
            <p:ph idx="2" type="subTitle"/>
          </p:nvPr>
        </p:nvSpPr>
        <p:spPr>
          <a:xfrm>
            <a:off x="4111800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195" name="Google Shape;195;p2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3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197" name="Google Shape;197;p23"/>
          <p:cNvSpPr txBox="1"/>
          <p:nvPr>
            <p:ph idx="3" type="body"/>
          </p:nvPr>
        </p:nvSpPr>
        <p:spPr>
          <a:xfrm>
            <a:off x="4194700" y="1914250"/>
            <a:ext cx="4502700" cy="2463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2 Right Content 2">
  <p:cSld name="CUSTOM_13">
    <p:spTree>
      <p:nvGrpSpPr>
        <p:cNvPr id="198" name="Shape 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199" name="Google Shape;199;p2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Stock-1218988058.jpg" id="200" name="Google Shape;200;p24"/>
          <p:cNvPicPr preferRelativeResize="0"/>
          <p:nvPr/>
        </p:nvPicPr>
        <p:blipFill rotWithShape="1">
          <a:blip r:embed="rId3">
            <a:alphaModFix/>
          </a:blip>
          <a:srcRect b="0" l="11310" r="32727" t="0"/>
          <a:stretch/>
        </p:blipFill>
        <p:spPr>
          <a:xfrm>
            <a:off x="3331" y="0"/>
            <a:ext cx="3519698" cy="419293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01" name="Google Shape;201;p24"/>
          <p:cNvCxnSpPr/>
          <p:nvPr/>
        </p:nvCxnSpPr>
        <p:spPr>
          <a:xfrm>
            <a:off x="412261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02" name="Google Shape;202;p2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sp>
        <p:nvSpPr>
          <p:cNvPr id="203" name="Google Shape;203;p24"/>
          <p:cNvSpPr txBox="1"/>
          <p:nvPr>
            <p:ph type="title"/>
          </p:nvPr>
        </p:nvSpPr>
        <p:spPr>
          <a:xfrm>
            <a:off x="3920050" y="527550"/>
            <a:ext cx="46368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Lato"/>
              <a:buNone/>
              <a:defRPr sz="2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04" name="Google Shape;204;p24"/>
          <p:cNvSpPr txBox="1"/>
          <p:nvPr>
            <p:ph idx="1" type="subTitle"/>
          </p:nvPr>
        </p:nvSpPr>
        <p:spPr>
          <a:xfrm>
            <a:off x="4033219" y="1260244"/>
            <a:ext cx="4904700" cy="371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700"/>
              <a:buNone/>
              <a:defRPr sz="1700">
                <a:solidFill>
                  <a:schemeClr val="dk1"/>
                </a:solidFill>
              </a:defRPr>
            </a:lvl9pPr>
          </a:lstStyle>
          <a:p/>
        </p:txBody>
      </p:sp>
      <p:pic>
        <p:nvPicPr>
          <p:cNvPr id="205" name="Google Shape;205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84351" y="47846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06" name="Google Shape;206;p24"/>
          <p:cNvSpPr txBox="1"/>
          <p:nvPr>
            <p:ph idx="2" type="body"/>
          </p:nvPr>
        </p:nvSpPr>
        <p:spPr>
          <a:xfrm>
            <a:off x="4169725" y="1972500"/>
            <a:ext cx="4476900" cy="238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3 Question 1">
  <p:cSld name="CUSTOM_9_1_1_1"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Google Shape;208;p25"/>
          <p:cNvPicPr preferRelativeResize="0"/>
          <p:nvPr/>
        </p:nvPicPr>
        <p:blipFill rotWithShape="1">
          <a:blip r:embed="rId2">
            <a:alphaModFix/>
          </a:blip>
          <a:srcRect b="14602" l="0" r="0" t="0"/>
          <a:stretch/>
        </p:blipFill>
        <p:spPr>
          <a:xfrm>
            <a:off x="5869" y="-1594"/>
            <a:ext cx="9144000" cy="4555124"/>
          </a:xfrm>
          <a:prstGeom prst="rect">
            <a:avLst/>
          </a:prstGeom>
          <a:noFill/>
          <a:ln>
            <a:noFill/>
          </a:ln>
        </p:spPr>
      </p:pic>
      <p:sp>
        <p:nvSpPr>
          <p:cNvPr id="209" name="Google Shape;209;p25"/>
          <p:cNvSpPr/>
          <p:nvPr/>
        </p:nvSpPr>
        <p:spPr>
          <a:xfrm>
            <a:off x="-9731" y="-9731"/>
            <a:ext cx="9144000" cy="4555200"/>
          </a:xfrm>
          <a:prstGeom prst="rect">
            <a:avLst/>
          </a:prstGeom>
          <a:solidFill>
            <a:srgbClr val="FFFFFF">
              <a:alpha val="8101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100"/>
          </a:p>
        </p:txBody>
      </p:sp>
      <p:sp>
        <p:nvSpPr>
          <p:cNvPr id="210" name="Google Shape;210;p25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11" name="Google Shape;211;p25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12" name="Google Shape;212;p25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13" name="Google Shape;213;p25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14" name="Google Shape;214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5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2pPr>
            <a:lvl3pPr lvl="2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3pPr>
            <a:lvl4pPr lvl="3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4pPr>
            <a:lvl5pPr lvl="4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5pPr>
            <a:lvl6pPr lvl="5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6pPr>
            <a:lvl7pPr lvl="6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7pPr>
            <a:lvl8pPr lvl="7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8pPr>
            <a:lvl9pPr lvl="8">
              <a:buNone/>
              <a:defRPr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16" name="Google Shape;216;p25"/>
          <p:cNvSpPr txBox="1"/>
          <p:nvPr>
            <p:ph idx="2" type="body"/>
          </p:nvPr>
        </p:nvSpPr>
        <p:spPr>
          <a:xfrm>
            <a:off x="823950" y="1306675"/>
            <a:ext cx="7232400" cy="1590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4 Question 2">
  <p:cSld name="CUSTOM_43">
    <p:spTree>
      <p:nvGrpSpPr>
        <p:cNvPr id="217" name="Shape 2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18" name="Google Shape;218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pic>
        <p:nvPicPr>
          <p:cNvPr descr="iStock-670415178.jpg" id="219" name="Google Shape;219;p26"/>
          <p:cNvPicPr preferRelativeResize="0"/>
          <p:nvPr/>
        </p:nvPicPr>
        <p:blipFill rotWithShape="1">
          <a:blip r:embed="rId2">
            <a:alphaModFix/>
          </a:blip>
          <a:srcRect b="35627" l="0" r="0" t="18513"/>
          <a:stretch/>
        </p:blipFill>
        <p:spPr>
          <a:xfrm>
            <a:off x="-2169" y="1421794"/>
            <a:ext cx="9148286" cy="285780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20" name="Google Shape;220;p2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21" name="Google Shape;221;p26"/>
          <p:cNvSpPr txBox="1"/>
          <p:nvPr>
            <p:ph type="title"/>
          </p:nvPr>
        </p:nvSpPr>
        <p:spPr>
          <a:xfrm>
            <a:off x="692288" y="440063"/>
            <a:ext cx="42990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222" name="Google Shape;222;p2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23" name="Google Shape;223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224" name="Google Shape;224;p26"/>
          <p:cNvSpPr txBox="1"/>
          <p:nvPr>
            <p:ph idx="12" type="sldNum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lvl="0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2pPr>
            <a:lvl3pPr lvl="2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3pPr>
            <a:lvl4pPr lvl="3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4pPr>
            <a:lvl5pPr lvl="4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5pPr>
            <a:lvl6pPr lvl="5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6pPr>
            <a:lvl7pPr lvl="6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7pPr>
            <a:lvl8pPr lvl="7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8pPr>
            <a:lvl9pPr lvl="8">
              <a:buNone/>
              <a:defRPr>
                <a:solidFill>
                  <a:schemeClr val="dk1"/>
                </a:solidFill>
                <a:latin typeface="Lato Black"/>
                <a:ea typeface="Lato Black"/>
                <a:cs typeface="Lato Black"/>
                <a:sym typeface="Lato Black"/>
              </a:defRPr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7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Char char="●"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Char char="○"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Char char="■"/>
              <a:defRPr sz="5200"/>
            </a:lvl9pPr>
          </a:lstStyle>
          <a:p/>
        </p:txBody>
      </p:sp>
      <p:sp>
        <p:nvSpPr>
          <p:cNvPr id="227" name="Google Shape;227;p27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228" name="Google Shape;228;p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Custom Layout">
  <p:cSld name="2_Custom Layout_2">
    <p:spTree>
      <p:nvGrpSpPr>
        <p:cNvPr id="229" name="Shape 2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Google Shape;230;p28"/>
          <p:cNvSpPr/>
          <p:nvPr>
            <p:ph idx="2" type="pic"/>
          </p:nvPr>
        </p:nvSpPr>
        <p:spPr>
          <a:xfrm>
            <a:off x="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31" name="Google Shape;231;p28"/>
          <p:cNvSpPr/>
          <p:nvPr>
            <p:ph idx="3" type="pic"/>
          </p:nvPr>
        </p:nvSpPr>
        <p:spPr>
          <a:xfrm>
            <a:off x="18288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32" name="Google Shape;232;p28"/>
          <p:cNvSpPr/>
          <p:nvPr>
            <p:ph idx="4" type="pic"/>
          </p:nvPr>
        </p:nvSpPr>
        <p:spPr>
          <a:xfrm>
            <a:off x="36576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33" name="Google Shape;233;p28"/>
          <p:cNvSpPr/>
          <p:nvPr>
            <p:ph idx="5" type="pic"/>
          </p:nvPr>
        </p:nvSpPr>
        <p:spPr>
          <a:xfrm>
            <a:off x="54864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34" name="Google Shape;234;p28"/>
          <p:cNvSpPr/>
          <p:nvPr>
            <p:ph idx="6" type="pic"/>
          </p:nvPr>
        </p:nvSpPr>
        <p:spPr>
          <a:xfrm>
            <a:off x="7315200" y="2754085"/>
            <a:ext cx="1828800" cy="1828800"/>
          </a:xfrm>
          <a:prstGeom prst="rect">
            <a:avLst/>
          </a:prstGeom>
          <a:noFill/>
          <a:ln>
            <a:noFill/>
          </a:ln>
        </p:spPr>
      </p:sp>
      <p:sp>
        <p:nvSpPr>
          <p:cNvPr id="235" name="Google Shape;235;p28"/>
          <p:cNvSpPr txBox="1"/>
          <p:nvPr>
            <p:ph idx="12" type="sldNum"/>
          </p:nvPr>
        </p:nvSpPr>
        <p:spPr>
          <a:xfrm>
            <a:off x="4419600" y="4629150"/>
            <a:ext cx="2133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6_Custom Layout">
  <p:cSld name="26_Custom Layout">
    <p:spTree>
      <p:nvGrpSpPr>
        <p:cNvPr id="236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9"/>
          <p:cNvSpPr/>
          <p:nvPr>
            <p:ph idx="2" type="pic"/>
          </p:nvPr>
        </p:nvSpPr>
        <p:spPr>
          <a:xfrm>
            <a:off x="5786874" y="1554239"/>
            <a:ext cx="2538000" cy="1622700"/>
          </a:xfrm>
          <a:prstGeom prst="rect">
            <a:avLst/>
          </a:prstGeom>
          <a:noFill/>
          <a:ln>
            <a:noFill/>
          </a:ln>
        </p:spPr>
      </p:sp>
      <p:sp>
        <p:nvSpPr>
          <p:cNvPr id="238" name="Google Shape;238;p29"/>
          <p:cNvSpPr txBox="1"/>
          <p:nvPr>
            <p:ph idx="12" type="sldNum"/>
          </p:nvPr>
        </p:nvSpPr>
        <p:spPr>
          <a:xfrm>
            <a:off x="4419600" y="4629150"/>
            <a:ext cx="2133600" cy="207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34275" lIns="34275" spcFirstLastPara="1" rIns="34275" wrap="square" tIns="34275">
            <a:spAutoFit/>
          </a:bodyPr>
          <a:lstStyle>
            <a:lvl1pPr indent="0" lvl="0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1pPr>
            <a:lvl2pPr indent="0" lvl="1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2pPr>
            <a:lvl3pPr indent="0" lvl="2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3pPr>
            <a:lvl4pPr indent="0" lvl="3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4pPr>
            <a:lvl5pPr indent="0" lvl="4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5pPr>
            <a:lvl6pPr indent="0" lvl="5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6pPr>
            <a:lvl7pPr indent="0" lvl="6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7pPr>
            <a:lvl8pPr indent="0" lvl="7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8pPr>
            <a:lvl9pPr indent="0" lvl="8" mar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Calibri"/>
              <a:buNone/>
              <a:defRPr sz="900"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sz="1100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2 Blank with Footer 1">
  <p:cSld name="CUSTOM_6_1_1">
    <p:spTree>
      <p:nvGrpSpPr>
        <p:cNvPr id="239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3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pic>
        <p:nvPicPr>
          <p:cNvPr id="241" name="Google Shape;241;p3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Clock Hour Transcripts">
  <p:cSld name="CUSTOM_49_1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9" name="Google Shape;29;p4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4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1" name="Google Shape;31;p4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32" name="Google Shape;32;p4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Clock Hour Transcripts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33" name="Google Shape;33;p4"/>
          <p:cNvSpPr txBox="1"/>
          <p:nvPr/>
        </p:nvSpPr>
        <p:spPr>
          <a:xfrm>
            <a:off x="560275" y="1528677"/>
            <a:ext cx="4353900" cy="228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My Records → Reports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1" marL="6858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○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Print Transcripts / Certificates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24130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Available 2 weeks after course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3429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Contact </a:t>
            </a:r>
            <a:r>
              <a:rPr lang="en" sz="1800" u="sng">
                <a:solidFill>
                  <a:schemeClr val="hlink"/>
                </a:solidFill>
                <a:latin typeface="Lato"/>
                <a:ea typeface="Lato"/>
                <a:cs typeface="Lato"/>
                <a:sym typeface="Lato"/>
                <a:hlinkClick r:id="rId3"/>
              </a:rPr>
              <a:t>support@schooldata.net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with questions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4" name="Google Shape;34;p4"/>
          <p:cNvPicPr preferRelativeResize="0"/>
          <p:nvPr/>
        </p:nvPicPr>
        <p:blipFill rotWithShape="1">
          <a:blip r:embed="rId4">
            <a:alphaModFix/>
          </a:blip>
          <a:srcRect b="0" l="0" r="26756" t="0"/>
          <a:stretch/>
        </p:blipFill>
        <p:spPr>
          <a:xfrm>
            <a:off x="5132438" y="1164891"/>
            <a:ext cx="3541932" cy="2813717"/>
          </a:xfrm>
          <a:prstGeom prst="rect">
            <a:avLst/>
          </a:prstGeom>
          <a:noFill/>
          <a:ln>
            <a:noFill/>
          </a:ln>
        </p:spPr>
      </p:pic>
      <p:pic>
        <p:nvPicPr>
          <p:cNvPr id="35" name="Google Shape;35;p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Title Slide 2">
  <p:cSld name="CUSTOM_7_2_2">
    <p:spTree>
      <p:nvGrpSpPr>
        <p:cNvPr id="242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3" name="Google Shape;243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19"/>
            <a:ext cx="9143999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244" name="Google Shape;244;p31"/>
          <p:cNvSpPr/>
          <p:nvPr/>
        </p:nvSpPr>
        <p:spPr>
          <a:xfrm>
            <a:off x="0" y="384133"/>
            <a:ext cx="9144000" cy="4375200"/>
          </a:xfrm>
          <a:prstGeom prst="rect">
            <a:avLst/>
          </a:prstGeom>
          <a:solidFill>
            <a:srgbClr val="597696">
              <a:alpha val="80390"/>
            </a:srgbClr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18447A"/>
              </a:buClr>
              <a:buSzPts val="1400"/>
              <a:buFont typeface="Avenir"/>
              <a:buNone/>
            </a:pPr>
            <a:r>
              <a:t/>
            </a:r>
            <a:endParaRPr b="1" i="0" sz="1400" u="none" cap="none" strike="noStrike">
              <a:solidFill>
                <a:srgbClr val="18447A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cxnSp>
        <p:nvCxnSpPr>
          <p:cNvPr id="245" name="Google Shape;245;p31"/>
          <p:cNvCxnSpPr/>
          <p:nvPr/>
        </p:nvCxnSpPr>
        <p:spPr>
          <a:xfrm>
            <a:off x="4227388" y="2876084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46" name="Google Shape;246;p31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300">
                <a:solidFill>
                  <a:srgbClr val="FFFFFF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Content Left Side 1">
  <p:cSld name="CUSTOM_9_1_1_2"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48" name="Google Shape;248;p32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2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250" name="Google Shape;250;p32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51" name="Google Shape;251;p32"/>
          <p:cNvSpPr txBox="1"/>
          <p:nvPr>
            <p:ph type="title"/>
          </p:nvPr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  <a:defRPr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52" name="Google Shape;252;p32"/>
          <p:cNvSpPr txBox="1"/>
          <p:nvPr>
            <p:ph idx="1" type="body"/>
          </p:nvPr>
        </p:nvSpPr>
        <p:spPr>
          <a:xfrm>
            <a:off x="701888" y="1571607"/>
            <a:ext cx="4137000" cy="2910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-279400" lvl="0" marL="457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1pPr>
            <a:lvl2pPr indent="-279400" lvl="1" marL="914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2pPr>
            <a:lvl3pPr indent="-279400" lvl="2" marL="1371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3pPr>
            <a:lvl4pPr indent="-279400" lvl="3" marL="1828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4pPr>
            <a:lvl5pPr indent="-279400" lvl="4" marL="22860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5pPr>
            <a:lvl6pPr indent="-279400" lvl="5" marL="27432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6pPr>
            <a:lvl7pPr indent="-279400" lvl="6" marL="32004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●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7pPr>
            <a:lvl8pPr indent="-279400" lvl="7" marL="36576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○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8pPr>
            <a:lvl9pPr indent="-279400" lvl="8" marL="4114800" marR="0" algn="l">
              <a:lnSpc>
                <a:spcPct val="115000"/>
              </a:lnSpc>
              <a:spcBef>
                <a:spcPts val="800"/>
              </a:spcBef>
              <a:spcAft>
                <a:spcPts val="0"/>
              </a:spcAft>
              <a:buSzPts val="800"/>
              <a:buFont typeface="Lato"/>
              <a:buChar char="■"/>
              <a:defRPr sz="800">
                <a:solidFill>
                  <a:srgbClr val="7F7F80"/>
                </a:solidFill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  <p:sp>
        <p:nvSpPr>
          <p:cNvPr id="253" name="Google Shape;253;p32"/>
          <p:cNvSpPr txBox="1"/>
          <p:nvPr>
            <p:ph idx="2" type="subTitle"/>
          </p:nvPr>
        </p:nvSpPr>
        <p:spPr>
          <a:xfrm>
            <a:off x="718515" y="1401378"/>
            <a:ext cx="7326600" cy="230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1100"/>
              <a:buFont typeface="Lato"/>
              <a:buNone/>
              <a:defRPr b="1" sz="1100">
                <a:solidFill>
                  <a:srgbClr val="55595D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sp>
        <p:nvSpPr>
          <p:cNvPr id="254" name="Google Shape;254;p32"/>
          <p:cNvSpPr txBox="1"/>
          <p:nvPr>
            <p:ph idx="3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255" name="Google Shape;255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3 Watermark Background">
  <p:cSld name="CUSTOM_5_2"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257" name="Google Shape;257;p33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-28575" y="0"/>
            <a:ext cx="9144000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4 Attendance Verification - Zoom">
  <p:cSld name="CUSTOM_50_1">
    <p:spTree>
      <p:nvGrpSpPr>
        <p:cNvPr id="36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37" name="Google Shape;37;p5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5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39" name="Google Shape;39;p5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40" name="Google Shape;40;p5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41" name="Google Shape;41;p5"/>
          <p:cNvSpPr txBox="1"/>
          <p:nvPr/>
        </p:nvSpPr>
        <p:spPr>
          <a:xfrm>
            <a:off x="788875" y="1992150"/>
            <a:ext cx="3693600" cy="257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Zoo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m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Participants button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at bottom of screen 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Hover over your name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ellipsis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(...) or More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Rename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Name, District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Change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2" name="Google Shape;42;p5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registration</a:t>
            </a: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43" name="Google Shape;43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44" name="Google Shape;44;p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700" y="3086299"/>
            <a:ext cx="3563400" cy="8051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06750" y="2433988"/>
            <a:ext cx="3562350" cy="571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5 Attendance Verification - GoTo">
  <p:cSld name="CUSTOM_50_1_1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47" name="Google Shape;47;p6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6"/>
          <p:cNvSpPr/>
          <p:nvPr/>
        </p:nvSpPr>
        <p:spPr>
          <a:xfrm>
            <a:off x="560269" y="4661306"/>
            <a:ext cx="8086200" cy="78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49" name="Google Shape;49;p6"/>
          <p:cNvCxnSpPr/>
          <p:nvPr/>
        </p:nvCxnSpPr>
        <p:spPr>
          <a:xfrm>
            <a:off x="788863" y="11139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50" name="Google Shape;50;p6"/>
          <p:cNvSpPr txBox="1"/>
          <p:nvPr/>
        </p:nvSpPr>
        <p:spPr>
          <a:xfrm>
            <a:off x="692288" y="440065"/>
            <a:ext cx="7326600" cy="440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Lato Black"/>
                <a:ea typeface="Lato Black"/>
                <a:cs typeface="Lato Black"/>
                <a:sym typeface="Lato Black"/>
              </a:rPr>
              <a:t>Attendance Verification for Clock Hours</a:t>
            </a:r>
            <a:endParaRPr sz="2400"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51" name="Google Shape;51;p6"/>
          <p:cNvSpPr txBox="1"/>
          <p:nvPr/>
        </p:nvSpPr>
        <p:spPr>
          <a:xfrm>
            <a:off x="788875" y="2078800"/>
            <a:ext cx="3236100" cy="2582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GoTo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: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Select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Settings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On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Profile tab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, change name.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First/Last Name and District</a:t>
            </a:r>
            <a:r>
              <a:rPr lang="en" sz="16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b="1" sz="16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52" name="Google Shape;52;p6"/>
          <p:cNvSpPr txBox="1"/>
          <p:nvPr/>
        </p:nvSpPr>
        <p:spPr>
          <a:xfrm>
            <a:off x="718525" y="1203100"/>
            <a:ext cx="7927800" cy="703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rPr lang="en" sz="2000">
                <a:latin typeface="Lato Black"/>
                <a:ea typeface="Lato Black"/>
                <a:cs typeface="Lato Black"/>
                <a:sym typeface="Lato Black"/>
              </a:rPr>
              <a:t>Before logging off, be sure your NAME and EMAIL address used for registration is reflected so the instructor knows who attended.</a:t>
            </a:r>
            <a:endParaRPr sz="2000">
              <a:latin typeface="Lato Black"/>
              <a:ea typeface="Lato Black"/>
              <a:cs typeface="Lato Black"/>
              <a:sym typeface="Lato Black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700">
              <a:latin typeface="Lato Black"/>
              <a:ea typeface="Lato Black"/>
              <a:cs typeface="Lato Black"/>
              <a:sym typeface="Lato Black"/>
            </a:endParaRPr>
          </a:p>
        </p:txBody>
      </p:sp>
      <p:pic>
        <p:nvPicPr>
          <p:cNvPr id="53" name="Google Shape;53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pic>
        <p:nvPicPr>
          <p:cNvPr id="54" name="Google Shape;54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11325" y="2078800"/>
            <a:ext cx="2284975" cy="23161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6 Zoom Chat">
  <p:cSld name="TITLE_AND_TWO_COLUMNS_1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7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Zoom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7" name="Google Shape;57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28125" y="834313"/>
            <a:ext cx="3205025" cy="5141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68650" y="1459300"/>
            <a:ext cx="2529775" cy="101465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7"/>
          <p:cNvSpPr txBox="1"/>
          <p:nvPr/>
        </p:nvSpPr>
        <p:spPr>
          <a:xfrm>
            <a:off x="1537050" y="1829000"/>
            <a:ext cx="41475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Toolbar &gt; Click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Everyone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(or select the participant you want to chat directly.)</a:t>
            </a:r>
            <a:endParaRPr sz="1800"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Font typeface="Lato"/>
              <a:buChar char="●"/>
            </a:pPr>
            <a:r>
              <a:rPr lang="en" sz="1800">
                <a:latin typeface="Lato"/>
                <a:ea typeface="Lato"/>
                <a:cs typeface="Lato"/>
                <a:sym typeface="Lato"/>
              </a:rPr>
              <a:t>Click 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Enter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or the </a:t>
            </a:r>
            <a:r>
              <a:rPr b="1" lang="en" sz="1800">
                <a:latin typeface="Lato"/>
                <a:ea typeface="Lato"/>
                <a:cs typeface="Lato"/>
                <a:sym typeface="Lato"/>
              </a:rPr>
              <a:t>Send icon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0" name="Google Shape;60;p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53550" y="782250"/>
            <a:ext cx="1104096" cy="618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7 GoTo Chat 1">
  <p:cSld name="TITLE_AND_TWO_COLUMNS_1">
    <p:bg>
      <p:bgPr>
        <a:blipFill>
          <a:blip r:embed="rId2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8"/>
          <p:cNvSpPr txBox="1"/>
          <p:nvPr/>
        </p:nvSpPr>
        <p:spPr>
          <a:xfrm>
            <a:off x="403575" y="291950"/>
            <a:ext cx="4740000" cy="6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latin typeface="Lato"/>
                <a:ea typeface="Lato"/>
                <a:cs typeface="Lato"/>
                <a:sym typeface="Lato"/>
              </a:rPr>
              <a:t>GoTo Chat</a:t>
            </a:r>
            <a:endParaRPr b="1" sz="2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64" name="Google Shape;64;p8"/>
          <p:cNvSpPr txBox="1"/>
          <p:nvPr/>
        </p:nvSpPr>
        <p:spPr>
          <a:xfrm>
            <a:off x="1537050" y="1829000"/>
            <a:ext cx="3572100" cy="1604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Toolbar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Chat</a:t>
            </a:r>
            <a:endParaRPr b="1"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Dropdown menu &gt;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Everyone (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or select the participant you want to chat)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Enter</a:t>
            </a:r>
            <a:endParaRPr b="1"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65" name="Google Shape;65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775" y="838300"/>
            <a:ext cx="1015325" cy="501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6" name="Google Shape;66;p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143575" y="698350"/>
            <a:ext cx="1976600" cy="4264826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7" name="Google Shape;67;p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44475" y="752775"/>
            <a:ext cx="2448559" cy="778550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cxnSp>
        <p:nvCxnSpPr>
          <p:cNvPr id="68" name="Google Shape;68;p8"/>
          <p:cNvCxnSpPr/>
          <p:nvPr/>
        </p:nvCxnSpPr>
        <p:spPr>
          <a:xfrm flipH="1" rot="10800000">
            <a:off x="3837800" y="4783000"/>
            <a:ext cx="1691700" cy="34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69" name="Google Shape;69;p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52576" y="4691848"/>
            <a:ext cx="1362130" cy="2713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8 How to Log In">
  <p:cSld name="TITLE_AND_BODY_1"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9"/>
          <p:cNvSpPr txBox="1"/>
          <p:nvPr/>
        </p:nvSpPr>
        <p:spPr>
          <a:xfrm>
            <a:off x="240425" y="257600"/>
            <a:ext cx="3769500" cy="609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sz="800"/>
          </a:p>
        </p:txBody>
      </p:sp>
      <p:pic>
        <p:nvPicPr>
          <p:cNvPr id="72" name="Google Shape;72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171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73" name="Google Shape;73;p9"/>
          <p:cNvPicPr preferRelativeResize="0"/>
          <p:nvPr/>
        </p:nvPicPr>
        <p:blipFill rotWithShape="1">
          <a:blip r:embed="rId3">
            <a:alphaModFix/>
          </a:blip>
          <a:srcRect b="0" l="0" r="1127" t="0"/>
          <a:stretch/>
        </p:blipFill>
        <p:spPr>
          <a:xfrm>
            <a:off x="4571925" y="26069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74" name="Google Shape;74;p9"/>
          <p:cNvSpPr txBox="1"/>
          <p:nvPr/>
        </p:nvSpPr>
        <p:spPr>
          <a:xfrm>
            <a:off x="1700200" y="1266525"/>
            <a:ext cx="55212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75" name="Google Shape;75;p9"/>
          <p:cNvSpPr txBox="1"/>
          <p:nvPr/>
        </p:nvSpPr>
        <p:spPr>
          <a:xfrm>
            <a:off x="240425" y="1798150"/>
            <a:ext cx="4104600" cy="73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/>
          </a:p>
        </p:txBody>
      </p:sp>
      <p:sp>
        <p:nvSpPr>
          <p:cNvPr id="76" name="Google Shape;76;p9"/>
          <p:cNvSpPr txBox="1"/>
          <p:nvPr/>
        </p:nvSpPr>
        <p:spPr>
          <a:xfrm>
            <a:off x="4571863" y="1859950"/>
            <a:ext cx="4251900" cy="67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/>
          </a:p>
        </p:txBody>
      </p:sp>
      <p:sp>
        <p:nvSpPr>
          <p:cNvPr id="77" name="Google Shape;77;p9"/>
          <p:cNvSpPr txBox="1"/>
          <p:nvPr/>
        </p:nvSpPr>
        <p:spPr>
          <a:xfrm>
            <a:off x="521725" y="4634650"/>
            <a:ext cx="64251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78" name="Google Shape;78;p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298001" y="477292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9"/>
          <p:cNvSpPr txBox="1"/>
          <p:nvPr>
            <p:ph idx="1" type="body"/>
          </p:nvPr>
        </p:nvSpPr>
        <p:spPr>
          <a:xfrm>
            <a:off x="521725" y="813800"/>
            <a:ext cx="7299000" cy="3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  <a:defRPr>
                <a:latin typeface="Lato"/>
                <a:ea typeface="Lato"/>
                <a:cs typeface="Lato"/>
                <a:sym typeface="Lato"/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○"/>
              <a:defRPr>
                <a:latin typeface="Lato"/>
                <a:ea typeface="Lato"/>
                <a:cs typeface="Lato"/>
                <a:sym typeface="Lato"/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■"/>
              <a:defRPr>
                <a:latin typeface="Lato"/>
                <a:ea typeface="Lato"/>
                <a:cs typeface="Lato"/>
                <a:sym typeface="Lato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09 Site Navigation">
  <p:cSld name="CUSTOM_9_1_3_1"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nterior-of-classroom-840793990_9813x3955.jpg" id="81" name="Google Shape;81;p10"/>
          <p:cNvPicPr preferRelativeResize="0"/>
          <p:nvPr/>
        </p:nvPicPr>
        <p:blipFill rotWithShape="1">
          <a:blip r:embed="rId2">
            <a:alphaModFix amt="3010"/>
          </a:blip>
          <a:srcRect b="0" l="14178" r="14178" t="0"/>
          <a:stretch/>
        </p:blipFill>
        <p:spPr>
          <a:xfrm>
            <a:off x="0" y="-50"/>
            <a:ext cx="9144000" cy="5143501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0"/>
          <p:cNvSpPr/>
          <p:nvPr/>
        </p:nvSpPr>
        <p:spPr>
          <a:xfrm>
            <a:off x="788863" y="4545470"/>
            <a:ext cx="7578000" cy="9600"/>
          </a:xfrm>
          <a:prstGeom prst="rect">
            <a:avLst/>
          </a:prstGeom>
          <a:solidFill>
            <a:srgbClr val="D9D9D9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Varela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Varela"/>
              <a:ea typeface="Varela"/>
              <a:cs typeface="Varela"/>
              <a:sym typeface="Varela"/>
            </a:endParaRPr>
          </a:p>
        </p:txBody>
      </p:sp>
      <p:cxnSp>
        <p:nvCxnSpPr>
          <p:cNvPr id="83" name="Google Shape;83;p10"/>
          <p:cNvCxnSpPr/>
          <p:nvPr/>
        </p:nvCxnSpPr>
        <p:spPr>
          <a:xfrm>
            <a:off x="788863" y="999659"/>
            <a:ext cx="707400" cy="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84" name="Google Shape;84;p10"/>
          <p:cNvSpPr txBox="1"/>
          <p:nvPr>
            <p:ph idx="1" type="subTitle"/>
          </p:nvPr>
        </p:nvSpPr>
        <p:spPr>
          <a:xfrm>
            <a:off x="6036244" y="3212044"/>
            <a:ext cx="3007500" cy="603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Lato"/>
              <a:buNone/>
              <a:defRPr sz="1400">
                <a:solidFill>
                  <a:srgbClr val="FFFFFF"/>
                </a:solidFill>
                <a:latin typeface="Lato"/>
                <a:ea typeface="Lato"/>
                <a:cs typeface="Lato"/>
                <a:sym typeface="Lato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100"/>
            </a:lvl9pPr>
          </a:lstStyle>
          <a:p/>
        </p:txBody>
      </p:sp>
      <p:pic>
        <p:nvPicPr>
          <p:cNvPr id="85" name="Google Shape;85;p1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157626" y="4715973"/>
            <a:ext cx="1362130" cy="271332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0"/>
          <p:cNvSpPr txBox="1"/>
          <p:nvPr/>
        </p:nvSpPr>
        <p:spPr>
          <a:xfrm>
            <a:off x="452350" y="249000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Site Navigation</a:t>
            </a:r>
            <a:endParaRPr sz="800"/>
          </a:p>
        </p:txBody>
      </p:sp>
      <p:pic>
        <p:nvPicPr>
          <p:cNvPr id="87" name="Google Shape;87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28175" y="1165396"/>
            <a:ext cx="2852075" cy="558575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0"/>
          <p:cNvSpPr txBox="1"/>
          <p:nvPr/>
        </p:nvSpPr>
        <p:spPr>
          <a:xfrm>
            <a:off x="3452350" y="895500"/>
            <a:ext cx="53835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Site Navigation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start.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the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 Bundle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next click 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the desired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Application</a:t>
            </a: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, then click </a:t>
            </a:r>
            <a:r>
              <a:rPr b="1"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Launch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.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89" name="Google Shape;89;p10"/>
          <p:cNvPicPr preferRelativeResize="0"/>
          <p:nvPr/>
        </p:nvPicPr>
        <p:blipFill rotWithShape="1">
          <a:blip r:embed="rId5">
            <a:alphaModFix/>
          </a:blip>
          <a:srcRect b="6524" l="0" r="0" t="0"/>
          <a:stretch/>
        </p:blipFill>
        <p:spPr>
          <a:xfrm>
            <a:off x="423919" y="2133188"/>
            <a:ext cx="4675275" cy="2302219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90" name="Google Shape;90;p1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53844" y="2007562"/>
            <a:ext cx="2999333" cy="2462870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91" name="Google Shape;91;p10"/>
          <p:cNvCxnSpPr/>
          <p:nvPr/>
        </p:nvCxnSpPr>
        <p:spPr>
          <a:xfrm>
            <a:off x="4953525" y="1852669"/>
            <a:ext cx="730200" cy="9027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2" name="Google Shape;92;p10"/>
          <p:cNvCxnSpPr/>
          <p:nvPr/>
        </p:nvCxnSpPr>
        <p:spPr>
          <a:xfrm>
            <a:off x="4969219" y="1868363"/>
            <a:ext cx="2284500" cy="777300"/>
          </a:xfrm>
          <a:prstGeom prst="straightConnector1">
            <a:avLst/>
          </a:prstGeom>
          <a:noFill/>
          <a:ln cap="flat" cmpd="sng" w="1905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93" name="Google Shape;93;p10"/>
          <p:cNvCxnSpPr/>
          <p:nvPr/>
        </p:nvCxnSpPr>
        <p:spPr>
          <a:xfrm flipH="1" rot="10800000">
            <a:off x="6448700" y="3348750"/>
            <a:ext cx="687000" cy="8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20" Type="http://schemas.openxmlformats.org/officeDocument/2006/relationships/slideLayout" Target="../slideLayouts/slideLayout20.xml"/><Relationship Id="rId22" Type="http://schemas.openxmlformats.org/officeDocument/2006/relationships/slideLayout" Target="../slideLayouts/slideLayout22.xml"/><Relationship Id="rId21" Type="http://schemas.openxmlformats.org/officeDocument/2006/relationships/slideLayout" Target="../slideLayouts/slideLayout21.xml"/><Relationship Id="rId24" Type="http://schemas.openxmlformats.org/officeDocument/2006/relationships/slideLayout" Target="../slideLayouts/slideLayout24.xml"/><Relationship Id="rId23" Type="http://schemas.openxmlformats.org/officeDocument/2006/relationships/slideLayout" Target="../slideLayouts/slideLayout23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26" Type="http://schemas.openxmlformats.org/officeDocument/2006/relationships/slideLayout" Target="../slideLayouts/slideLayout26.xml"/><Relationship Id="rId25" Type="http://schemas.openxmlformats.org/officeDocument/2006/relationships/slideLayout" Target="../slideLayouts/slideLayout25.xml"/><Relationship Id="rId28" Type="http://schemas.openxmlformats.org/officeDocument/2006/relationships/slideLayout" Target="../slideLayouts/slideLayout28.xml"/><Relationship Id="rId27" Type="http://schemas.openxmlformats.org/officeDocument/2006/relationships/slideLayout" Target="../slideLayouts/slideLayout27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29" Type="http://schemas.openxmlformats.org/officeDocument/2006/relationships/slideLayout" Target="../slideLayouts/slideLayout29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1" Type="http://schemas.openxmlformats.org/officeDocument/2006/relationships/slideLayout" Target="../slideLayouts/slideLayout31.xml"/><Relationship Id="rId30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11.xml"/><Relationship Id="rId33" Type="http://schemas.openxmlformats.org/officeDocument/2006/relationships/theme" Target="../theme/theme2.xml"/><Relationship Id="rId10" Type="http://schemas.openxmlformats.org/officeDocument/2006/relationships/slideLayout" Target="../slideLayouts/slideLayout10.xml"/><Relationship Id="rId32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13.xml"/><Relationship Id="rId12" Type="http://schemas.openxmlformats.org/officeDocument/2006/relationships/slideLayout" Target="../slideLayouts/slideLayout12.xml"/><Relationship Id="rId15" Type="http://schemas.openxmlformats.org/officeDocument/2006/relationships/slideLayout" Target="../slideLayouts/slideLayout15.xml"/><Relationship Id="rId14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7.xml"/><Relationship Id="rId16" Type="http://schemas.openxmlformats.org/officeDocument/2006/relationships/slideLayout" Target="../slideLayouts/slideLayout16.xml"/><Relationship Id="rId19" Type="http://schemas.openxmlformats.org/officeDocument/2006/relationships/slideLayout" Target="../slideLayouts/slideLayout19.xml"/><Relationship Id="rId18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</p:sldLayoutIdLst>
  <mc:AlternateContent>
    <mc:Choice Requires="p14">
      <p:transition spd="slow" p14:dur="1000">
        <p:fade/>
      </p:transition>
    </mc:Choice>
    <mc:Fallback>
      <p:transition spd="slow">
        <p:fade/>
      </p:transition>
    </mc:Fallback>
  </mc:AlternateConten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1.jpg"/><Relationship Id="rId4" Type="http://schemas.openxmlformats.org/officeDocument/2006/relationships/image" Target="../media/image32.png"/><Relationship Id="rId5" Type="http://schemas.openxmlformats.org/officeDocument/2006/relationships/image" Target="../media/image26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2.png"/><Relationship Id="rId4" Type="http://schemas.openxmlformats.org/officeDocument/2006/relationships/image" Target="../media/image75.png"/><Relationship Id="rId5" Type="http://schemas.openxmlformats.org/officeDocument/2006/relationships/image" Target="../media/image7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81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70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67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86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68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69.png"/><Relationship Id="rId4" Type="http://schemas.openxmlformats.org/officeDocument/2006/relationships/image" Target="../media/image84.png"/><Relationship Id="rId5" Type="http://schemas.openxmlformats.org/officeDocument/2006/relationships/image" Target="../media/image88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77.png"/><Relationship Id="rId4" Type="http://schemas.openxmlformats.org/officeDocument/2006/relationships/image" Target="../media/image9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79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92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87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23.xml"/><Relationship Id="rId3" Type="http://schemas.openxmlformats.org/officeDocument/2006/relationships/image" Target="../media/image80.png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2.xml"/><Relationship Id="rId2" Type="http://schemas.openxmlformats.org/officeDocument/2006/relationships/notesSlide" Target="../notesSlides/notesSlide24.xml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5.xml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2.png"/><Relationship Id="rId4" Type="http://schemas.openxmlformats.org/officeDocument/2006/relationships/image" Target="../media/image20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5.png"/><Relationship Id="rId4" Type="http://schemas.openxmlformats.org/officeDocument/2006/relationships/image" Target="../media/image37.png"/><Relationship Id="rId5" Type="http://schemas.openxmlformats.org/officeDocument/2006/relationships/image" Target="../media/image19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82.png"/><Relationship Id="rId4" Type="http://schemas.openxmlformats.org/officeDocument/2006/relationships/image" Target="../media/image96.png"/><Relationship Id="rId5" Type="http://schemas.openxmlformats.org/officeDocument/2006/relationships/image" Target="../media/image94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8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6.png"/><Relationship Id="rId4" Type="http://schemas.openxmlformats.org/officeDocument/2006/relationships/image" Target="../media/image97.png"/><Relationship Id="rId5" Type="http://schemas.openxmlformats.org/officeDocument/2006/relationships/image" Target="../media/image5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9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0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5.png"/><Relationship Id="rId4" Type="http://schemas.openxmlformats.org/officeDocument/2006/relationships/image" Target="../media/image71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1.png"/><Relationship Id="rId4" Type="http://schemas.openxmlformats.org/officeDocument/2006/relationships/image" Target="../media/image66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59.png"/><Relationship Id="rId4" Type="http://schemas.openxmlformats.org/officeDocument/2006/relationships/image" Target="../media/image63.png"/><Relationship Id="rId5" Type="http://schemas.openxmlformats.org/officeDocument/2006/relationships/image" Target="../media/image76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59.png"/><Relationship Id="rId4" Type="http://schemas.openxmlformats.org/officeDocument/2006/relationships/image" Target="../media/image93.png"/><Relationship Id="rId5" Type="http://schemas.openxmlformats.org/officeDocument/2006/relationships/image" Target="../media/image7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2" name="Google Shape;262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230" y="0"/>
            <a:ext cx="9136072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3" name="Google Shape;263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9144003" cy="51435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64" name="Google Shape;264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4163" y="4644186"/>
            <a:ext cx="1572430" cy="309413"/>
          </a:xfrm>
          <a:prstGeom prst="rect">
            <a:avLst/>
          </a:prstGeom>
          <a:noFill/>
          <a:ln>
            <a:noFill/>
          </a:ln>
        </p:spPr>
      </p:pic>
      <p:sp>
        <p:nvSpPr>
          <p:cNvPr id="265" name="Google Shape;265;p34"/>
          <p:cNvSpPr txBox="1"/>
          <p:nvPr/>
        </p:nvSpPr>
        <p:spPr>
          <a:xfrm>
            <a:off x="74775" y="1793440"/>
            <a:ext cx="4101900" cy="116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6800">
                <a:solidFill>
                  <a:schemeClr val="dk2"/>
                </a:solidFill>
                <a:latin typeface="Lato Black"/>
                <a:ea typeface="Lato Black"/>
                <a:cs typeface="Lato Black"/>
                <a:sym typeface="Lato Black"/>
              </a:rPr>
              <a:t>Welcome</a:t>
            </a:r>
            <a:endParaRPr sz="6800">
              <a:solidFill>
                <a:schemeClr val="dk2"/>
              </a:solidFill>
              <a:latin typeface="Lato Black"/>
              <a:ea typeface="Lato Black"/>
              <a:cs typeface="Lato Black"/>
              <a:sym typeface="Lato Black"/>
            </a:endParaRPr>
          </a:p>
        </p:txBody>
      </p:sp>
      <p:sp>
        <p:nvSpPr>
          <p:cNvPr id="266" name="Google Shape;266;p34"/>
          <p:cNvSpPr txBox="1"/>
          <p:nvPr>
            <p:ph type="title"/>
          </p:nvPr>
        </p:nvSpPr>
        <p:spPr>
          <a:xfrm>
            <a:off x="306475" y="3120850"/>
            <a:ext cx="4145400" cy="944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Homeroom Dashboards Connect Assessment Training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7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43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Assessment Sub-Group Comparisons</a:t>
            </a:r>
            <a:endParaRPr b="1" i="1" sz="3000">
              <a:solidFill>
                <a:srgbClr val="F0B828"/>
              </a:solidFill>
            </a:endParaRPr>
          </a:p>
        </p:txBody>
      </p:sp>
      <p:sp>
        <p:nvSpPr>
          <p:cNvPr id="359" name="Google Shape;359;p43"/>
          <p:cNvSpPr txBox="1"/>
          <p:nvPr/>
        </p:nvSpPr>
        <p:spPr>
          <a:xfrm>
            <a:off x="2809875" y="956119"/>
            <a:ext cx="59079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Sub-Group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 by School and Teacher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0" name="Google Shape;360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96328" y="2513006"/>
            <a:ext cx="7207782" cy="1960313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61" name="Google Shape;361;p43"/>
          <p:cNvPicPr preferRelativeResize="0"/>
          <p:nvPr/>
        </p:nvPicPr>
        <p:blipFill rotWithShape="1">
          <a:blip r:embed="rId4">
            <a:alphaModFix/>
          </a:blip>
          <a:srcRect b="0" l="59474" r="0" t="39379"/>
          <a:stretch/>
        </p:blipFill>
        <p:spPr>
          <a:xfrm>
            <a:off x="396338" y="1087425"/>
            <a:ext cx="2227631" cy="1476393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62" name="Google Shape;362;p43"/>
          <p:cNvSpPr/>
          <p:nvPr/>
        </p:nvSpPr>
        <p:spPr>
          <a:xfrm>
            <a:off x="447919" y="2102963"/>
            <a:ext cx="1195200" cy="214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3" name="Google Shape;363;p43"/>
          <p:cNvSpPr txBox="1"/>
          <p:nvPr/>
        </p:nvSpPr>
        <p:spPr>
          <a:xfrm>
            <a:off x="2809875" y="1327613"/>
            <a:ext cx="6080100" cy="687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500">
                <a:latin typeface="Lato"/>
                <a:ea typeface="Lato"/>
                <a:cs typeface="Lato"/>
                <a:sym typeface="Lato"/>
              </a:rPr>
              <a:t>school name</a:t>
            </a:r>
            <a:r>
              <a:rPr lang="en" sz="1500">
                <a:latin typeface="Lato"/>
                <a:ea typeface="Lato"/>
                <a:cs typeface="Lato"/>
                <a:sym typeface="Lato"/>
              </a:rPr>
              <a:t> to see a breakdown of the Teachers at the school</a:t>
            </a:r>
            <a:endParaRPr sz="15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800"/>
              </a:spcBef>
              <a:spcAft>
                <a:spcPts val="0"/>
              </a:spcAft>
              <a:buNone/>
            </a:pP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on any </a:t>
            </a:r>
            <a:r>
              <a:rPr b="1"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bar</a:t>
            </a:r>
            <a:r>
              <a:rPr lang="en" sz="14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to see the students that make up the section of the chart. </a:t>
            </a:r>
            <a:endParaRPr sz="15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64" name="Google Shape;364;p43"/>
          <p:cNvPicPr preferRelativeResize="0"/>
          <p:nvPr/>
        </p:nvPicPr>
        <p:blipFill rotWithShape="1">
          <a:blip r:embed="rId5">
            <a:alphaModFix/>
          </a:blip>
          <a:srcRect b="16352" l="0" r="0" t="0"/>
          <a:stretch/>
        </p:blipFill>
        <p:spPr>
          <a:xfrm>
            <a:off x="5424488" y="2283861"/>
            <a:ext cx="3400389" cy="1867443"/>
          </a:xfrm>
          <a:prstGeom prst="rect">
            <a:avLst/>
          </a:prstGeom>
          <a:noFill/>
          <a:ln cap="flat" cmpd="sng" w="19050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365" name="Google Shape;365;p43"/>
          <p:cNvCxnSpPr/>
          <p:nvPr/>
        </p:nvCxnSpPr>
        <p:spPr>
          <a:xfrm flipH="1" rot="10800000">
            <a:off x="1555744" y="2484506"/>
            <a:ext cx="3984900" cy="714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44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Assessment Sets</a:t>
            </a:r>
            <a:endParaRPr sz="32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4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45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Assessment Sets</a:t>
            </a:r>
            <a:endParaRPr b="1" i="1" sz="3000">
              <a:solidFill>
                <a:srgbClr val="F0B828"/>
              </a:solidFill>
            </a:endParaRPr>
          </a:p>
        </p:txBody>
      </p:sp>
      <p:pic>
        <p:nvPicPr>
          <p:cNvPr id="376" name="Google Shape;376;p45"/>
          <p:cNvPicPr preferRelativeResize="0"/>
          <p:nvPr/>
        </p:nvPicPr>
        <p:blipFill rotWithShape="1">
          <a:blip r:embed="rId3">
            <a:alphaModFix/>
          </a:blip>
          <a:srcRect b="23488" l="0" r="0" t="0"/>
          <a:stretch/>
        </p:blipFill>
        <p:spPr>
          <a:xfrm>
            <a:off x="538931" y="1326788"/>
            <a:ext cx="7948611" cy="3028893"/>
          </a:xfrm>
          <a:prstGeom prst="rect">
            <a:avLst/>
          </a:prstGeom>
          <a:noFill/>
          <a:ln>
            <a:noFill/>
          </a:ln>
          <a:effectLst>
            <a:outerShdw blurRad="100013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77" name="Google Shape;377;p45"/>
          <p:cNvSpPr/>
          <p:nvPr/>
        </p:nvSpPr>
        <p:spPr>
          <a:xfrm>
            <a:off x="593813" y="3892481"/>
            <a:ext cx="965100" cy="168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8" name="Google Shape;378;p45"/>
          <p:cNvSpPr txBox="1"/>
          <p:nvPr/>
        </p:nvSpPr>
        <p:spPr>
          <a:xfrm>
            <a:off x="3858650" y="1012775"/>
            <a:ext cx="4934400" cy="7338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Left navigation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Assessment Tests 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&gt;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Assessment Sets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lick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magnifying glass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to see data for Assessment Set.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379" name="Google Shape;379;p45"/>
          <p:cNvCxnSpPr/>
          <p:nvPr/>
        </p:nvCxnSpPr>
        <p:spPr>
          <a:xfrm flipH="1">
            <a:off x="2213800" y="1772050"/>
            <a:ext cx="1848300" cy="1285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46"/>
          <p:cNvSpPr txBox="1"/>
          <p:nvPr>
            <p:ph idx="3" type="subTitle"/>
          </p:nvPr>
        </p:nvSpPr>
        <p:spPr>
          <a:xfrm>
            <a:off x="4527183" y="2409033"/>
            <a:ext cx="2255700" cy="453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85" name="Google Shape;385;p4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2289" y="1237457"/>
            <a:ext cx="7302958" cy="3244976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86" name="Google Shape;386;p46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Assessment Set - Tests and # of Student Scores by Year</a:t>
            </a:r>
            <a:endParaRPr b="1" i="1" sz="2600">
              <a:solidFill>
                <a:srgbClr val="F0B828"/>
              </a:solidFill>
            </a:endParaRPr>
          </a:p>
        </p:txBody>
      </p:sp>
      <p:sp>
        <p:nvSpPr>
          <p:cNvPr id="387" name="Google Shape;387;p46"/>
          <p:cNvSpPr/>
          <p:nvPr/>
        </p:nvSpPr>
        <p:spPr>
          <a:xfrm>
            <a:off x="1955794" y="2049806"/>
            <a:ext cx="965100" cy="168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p47"/>
          <p:cNvSpPr txBox="1"/>
          <p:nvPr>
            <p:ph idx="3" type="subTitle"/>
          </p:nvPr>
        </p:nvSpPr>
        <p:spPr>
          <a:xfrm>
            <a:off x="4527183" y="2409033"/>
            <a:ext cx="2255700" cy="453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93" name="Google Shape;393;p4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35075" y="1176075"/>
            <a:ext cx="6825057" cy="3432524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94" name="Google Shape;394;p47"/>
          <p:cNvSpPr/>
          <p:nvPr/>
        </p:nvSpPr>
        <p:spPr>
          <a:xfrm>
            <a:off x="2671975" y="1853850"/>
            <a:ext cx="965100" cy="168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5" name="Google Shape;395;p47"/>
          <p:cNvSpPr txBox="1"/>
          <p:nvPr/>
        </p:nvSpPr>
        <p:spPr>
          <a:xfrm>
            <a:off x="4072625" y="898978"/>
            <a:ext cx="4920900" cy="8277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Adjust </a:t>
            </a:r>
            <a:r>
              <a:rPr b="1" lang="en" sz="14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Page Data Settings</a:t>
            </a:r>
            <a:r>
              <a:rPr lang="en" sz="14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as needed to select students of interest and years for assessment scores based on assessments selected</a:t>
            </a:r>
            <a:endParaRPr sz="14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1400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6" name="Google Shape;396;p47"/>
          <p:cNvCxnSpPr>
            <a:stCxn id="395" idx="1"/>
          </p:cNvCxnSpPr>
          <p:nvPr/>
        </p:nvCxnSpPr>
        <p:spPr>
          <a:xfrm flipH="1">
            <a:off x="3098825" y="1312828"/>
            <a:ext cx="973800" cy="322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7" name="Google Shape;397;p47"/>
          <p:cNvSpPr txBox="1"/>
          <p:nvPr/>
        </p:nvSpPr>
        <p:spPr>
          <a:xfrm>
            <a:off x="6897375" y="3118250"/>
            <a:ext cx="1943400" cy="10854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the magnifying glass to see </a:t>
            </a:r>
            <a:endParaRPr sz="14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data over time for an individual student. </a:t>
            </a:r>
            <a:endParaRPr sz="14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4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i="1" sz="1400">
              <a:solidFill>
                <a:srgbClr val="32363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398" name="Google Shape;398;p47"/>
          <p:cNvCxnSpPr/>
          <p:nvPr/>
        </p:nvCxnSpPr>
        <p:spPr>
          <a:xfrm flipH="1">
            <a:off x="1735644" y="3752319"/>
            <a:ext cx="5122200" cy="509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99" name="Google Shape;399;p47"/>
          <p:cNvSpPr txBox="1"/>
          <p:nvPr>
            <p:ph type="title"/>
          </p:nvPr>
        </p:nvSpPr>
        <p:spPr>
          <a:xfrm>
            <a:off x="519225" y="330050"/>
            <a:ext cx="8280900" cy="5829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Assessment Set - Student Specific Data</a:t>
            </a:r>
            <a:endParaRPr sz="300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03" name="Shape 4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Google Shape;404;p48"/>
          <p:cNvSpPr txBox="1"/>
          <p:nvPr>
            <p:ph type="title"/>
          </p:nvPr>
        </p:nvSpPr>
        <p:spPr>
          <a:xfrm>
            <a:off x="519230" y="330050"/>
            <a:ext cx="8372700" cy="330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Assessment Set - Student Raw Score Bar Chart</a:t>
            </a:r>
            <a:r>
              <a:rPr lang="en"/>
              <a:t> </a:t>
            </a:r>
            <a:endParaRPr/>
          </a:p>
        </p:txBody>
      </p:sp>
      <p:sp>
        <p:nvSpPr>
          <p:cNvPr id="405" name="Google Shape;405;p48"/>
          <p:cNvSpPr txBox="1"/>
          <p:nvPr>
            <p:ph idx="3" type="subTitle"/>
          </p:nvPr>
        </p:nvSpPr>
        <p:spPr>
          <a:xfrm>
            <a:off x="4527183" y="2409033"/>
            <a:ext cx="2255700" cy="453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06" name="Google Shape;40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4425" y="1091650"/>
            <a:ext cx="6756301" cy="3516699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07" name="Google Shape;407;p48"/>
          <p:cNvSpPr/>
          <p:nvPr/>
        </p:nvSpPr>
        <p:spPr>
          <a:xfrm>
            <a:off x="1019050" y="1773600"/>
            <a:ext cx="744000" cy="171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08" name="Google Shape;408;p48"/>
          <p:cNvSpPr txBox="1"/>
          <p:nvPr/>
        </p:nvSpPr>
        <p:spPr>
          <a:xfrm>
            <a:off x="2419713" y="3214913"/>
            <a:ext cx="531600" cy="232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</a:rPr>
              <a:t>2624</a:t>
            </a:r>
            <a:endParaRPr b="1" sz="1100">
              <a:solidFill>
                <a:srgbClr val="FFFFFF"/>
              </a:solidFill>
            </a:endParaRPr>
          </a:p>
        </p:txBody>
      </p:sp>
      <p:sp>
        <p:nvSpPr>
          <p:cNvPr id="409" name="Google Shape;409;p48"/>
          <p:cNvSpPr txBox="1"/>
          <p:nvPr/>
        </p:nvSpPr>
        <p:spPr>
          <a:xfrm>
            <a:off x="4147200" y="3259338"/>
            <a:ext cx="589800" cy="307500"/>
          </a:xfrm>
          <a:prstGeom prst="rect">
            <a:avLst/>
          </a:prstGeom>
          <a:solidFill>
            <a:srgbClr val="FFAF00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</a:rPr>
              <a:t>2476</a:t>
            </a:r>
            <a:endParaRPr b="1" sz="1100">
              <a:solidFill>
                <a:srgbClr val="FFFFFF"/>
              </a:solidFill>
            </a:endParaRPr>
          </a:p>
        </p:txBody>
      </p:sp>
      <p:sp>
        <p:nvSpPr>
          <p:cNvPr id="410" name="Google Shape;410;p48"/>
          <p:cNvSpPr txBox="1"/>
          <p:nvPr/>
        </p:nvSpPr>
        <p:spPr>
          <a:xfrm>
            <a:off x="5887438" y="3296694"/>
            <a:ext cx="531600" cy="232800"/>
          </a:xfrm>
          <a:prstGeom prst="rect">
            <a:avLst/>
          </a:prstGeom>
          <a:solidFill>
            <a:srgbClr val="418718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</a:rPr>
              <a:t>2585</a:t>
            </a:r>
            <a:endParaRPr b="1" sz="110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4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49"/>
          <p:cNvSpPr txBox="1"/>
          <p:nvPr>
            <p:ph type="title"/>
          </p:nvPr>
        </p:nvSpPr>
        <p:spPr>
          <a:xfrm>
            <a:off x="505375" y="339125"/>
            <a:ext cx="8016600" cy="5241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600"/>
              <a:t>Assessment Set - Performance Level Scores (PLS)</a:t>
            </a:r>
            <a:endParaRPr sz="2600"/>
          </a:p>
        </p:txBody>
      </p:sp>
      <p:pic>
        <p:nvPicPr>
          <p:cNvPr id="416" name="Google Shape;41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23025" y="1110950"/>
            <a:ext cx="6981320" cy="3650876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417" name="Google Shape;417;p49"/>
          <p:cNvSpPr/>
          <p:nvPr/>
        </p:nvSpPr>
        <p:spPr>
          <a:xfrm>
            <a:off x="1884288" y="1803000"/>
            <a:ext cx="965100" cy="168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8" name="Google Shape;418;p49"/>
          <p:cNvSpPr txBox="1"/>
          <p:nvPr/>
        </p:nvSpPr>
        <p:spPr>
          <a:xfrm>
            <a:off x="3728325" y="950175"/>
            <a:ext cx="4977300" cy="2059500"/>
          </a:xfrm>
          <a:prstGeom prst="rect">
            <a:avLst/>
          </a:prstGeom>
          <a:solidFill>
            <a:srgbClr val="FFFFFF">
              <a:alpha val="81010"/>
            </a:srgbClr>
          </a:solidFill>
          <a:ln cap="flat" cmpd="sng" w="9525">
            <a:solidFill>
              <a:schemeClr val="lt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Performance Level Scores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Normalizes scores across different scales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Performance Level Score Interpretation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Whole number indicates level, decimal gives percent toward next level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          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Level 2     29% of the way between level 2 and level 3</a:t>
            </a:r>
            <a:endParaRPr/>
          </a:p>
        </p:txBody>
      </p:sp>
      <p:sp>
        <p:nvSpPr>
          <p:cNvPr id="419" name="Google Shape;419;p49"/>
          <p:cNvSpPr txBox="1"/>
          <p:nvPr/>
        </p:nvSpPr>
        <p:spPr>
          <a:xfrm>
            <a:off x="4336294" y="3758231"/>
            <a:ext cx="589800" cy="307500"/>
          </a:xfrm>
          <a:prstGeom prst="rect">
            <a:avLst/>
          </a:prstGeom>
          <a:solidFill>
            <a:srgbClr val="FFAF00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</a:rPr>
              <a:t>2.29</a:t>
            </a:r>
            <a:endParaRPr b="1" sz="1100">
              <a:solidFill>
                <a:srgbClr val="FFFFFF"/>
              </a:solidFill>
            </a:endParaRPr>
          </a:p>
        </p:txBody>
      </p:sp>
      <p:cxnSp>
        <p:nvCxnSpPr>
          <p:cNvPr id="420" name="Google Shape;420;p49"/>
          <p:cNvCxnSpPr/>
          <p:nvPr/>
        </p:nvCxnSpPr>
        <p:spPr>
          <a:xfrm>
            <a:off x="4095094" y="2747981"/>
            <a:ext cx="321300" cy="950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21" name="Google Shape;421;p49"/>
          <p:cNvSpPr txBox="1"/>
          <p:nvPr/>
        </p:nvSpPr>
        <p:spPr>
          <a:xfrm>
            <a:off x="6088544" y="3525425"/>
            <a:ext cx="531600" cy="232800"/>
          </a:xfrm>
          <a:prstGeom prst="rect">
            <a:avLst/>
          </a:prstGeom>
          <a:solidFill>
            <a:srgbClr val="418718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</a:rPr>
              <a:t>3.57</a:t>
            </a:r>
            <a:endParaRPr b="1" sz="1100">
              <a:solidFill>
                <a:srgbClr val="FFFFFF"/>
              </a:solidFill>
            </a:endParaRPr>
          </a:p>
        </p:txBody>
      </p:sp>
      <p:sp>
        <p:nvSpPr>
          <p:cNvPr id="422" name="Google Shape;422;p49"/>
          <p:cNvSpPr txBox="1"/>
          <p:nvPr/>
        </p:nvSpPr>
        <p:spPr>
          <a:xfrm>
            <a:off x="2527500" y="3292619"/>
            <a:ext cx="531600" cy="232800"/>
          </a:xfrm>
          <a:prstGeom prst="rect">
            <a:avLst/>
          </a:prstGeom>
          <a:solidFill>
            <a:srgbClr val="336600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100">
                <a:solidFill>
                  <a:srgbClr val="FFFFFF"/>
                </a:solidFill>
              </a:rPr>
              <a:t>4.47</a:t>
            </a:r>
            <a:endParaRPr b="1" sz="1100">
              <a:solidFill>
                <a:srgbClr val="FFFFFF"/>
              </a:solidFill>
            </a:endParaRPr>
          </a:p>
        </p:txBody>
      </p:sp>
      <p:cxnSp>
        <p:nvCxnSpPr>
          <p:cNvPr id="423" name="Google Shape;423;p49"/>
          <p:cNvCxnSpPr>
            <a:endCxn id="419" idx="0"/>
          </p:cNvCxnSpPr>
          <p:nvPr/>
        </p:nvCxnSpPr>
        <p:spPr>
          <a:xfrm flipH="1">
            <a:off x="4631194" y="2798831"/>
            <a:ext cx="784800" cy="959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7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p50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Student Growth</a:t>
            </a:r>
            <a:endParaRPr sz="32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3" name="Google Shape;433;p5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32375" y="1121675"/>
            <a:ext cx="5002260" cy="4021825"/>
          </a:xfrm>
          <a:prstGeom prst="rect">
            <a:avLst/>
          </a:prstGeom>
          <a:noFill/>
          <a:ln>
            <a:noFill/>
          </a:ln>
        </p:spPr>
      </p:pic>
      <p:sp>
        <p:nvSpPr>
          <p:cNvPr id="434" name="Google Shape;434;p51"/>
          <p:cNvSpPr txBox="1"/>
          <p:nvPr>
            <p:ph type="title"/>
          </p:nvPr>
        </p:nvSpPr>
        <p:spPr>
          <a:xfrm>
            <a:off x="519225" y="330051"/>
            <a:ext cx="5495100" cy="5514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/>
              <a:t>Student Growth</a:t>
            </a:r>
            <a:endParaRPr sz="3000"/>
          </a:p>
        </p:txBody>
      </p:sp>
      <p:sp>
        <p:nvSpPr>
          <p:cNvPr id="435" name="Google Shape;435;p51"/>
          <p:cNvSpPr txBox="1"/>
          <p:nvPr>
            <p:ph idx="3" type="subTitle"/>
          </p:nvPr>
        </p:nvSpPr>
        <p:spPr>
          <a:xfrm>
            <a:off x="4527183" y="2409033"/>
            <a:ext cx="2255700" cy="4530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6" name="Google Shape;436;p51"/>
          <p:cNvSpPr/>
          <p:nvPr/>
        </p:nvSpPr>
        <p:spPr>
          <a:xfrm>
            <a:off x="519225" y="4181206"/>
            <a:ext cx="965100" cy="168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437" name="Google Shape;437;p51"/>
          <p:cNvPicPr preferRelativeResize="0"/>
          <p:nvPr/>
        </p:nvPicPr>
        <p:blipFill rotWithShape="1">
          <a:blip r:embed="rId4">
            <a:alphaModFix/>
          </a:blip>
          <a:srcRect b="41978" l="0" r="21709" t="0"/>
          <a:stretch/>
        </p:blipFill>
        <p:spPr>
          <a:xfrm>
            <a:off x="4548769" y="1685828"/>
            <a:ext cx="4595233" cy="1056625"/>
          </a:xfrm>
          <a:prstGeom prst="rect">
            <a:avLst/>
          </a:prstGeom>
          <a:noFill/>
          <a:ln cap="flat" cmpd="sng" w="9525">
            <a:solidFill>
              <a:schemeClr val="dk2"/>
            </a:solidFill>
            <a:prstDash val="dash"/>
            <a:round/>
            <a:headEnd len="sm" w="sm" type="none"/>
            <a:tailEnd len="sm" w="sm" type="none"/>
          </a:ln>
        </p:spPr>
      </p:pic>
      <p:cxnSp>
        <p:nvCxnSpPr>
          <p:cNvPr id="438" name="Google Shape;438;p51"/>
          <p:cNvCxnSpPr/>
          <p:nvPr/>
        </p:nvCxnSpPr>
        <p:spPr>
          <a:xfrm flipH="1">
            <a:off x="4234625" y="1072325"/>
            <a:ext cx="1763100" cy="5997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39" name="Google Shape;439;p51"/>
          <p:cNvSpPr txBox="1"/>
          <p:nvPr/>
        </p:nvSpPr>
        <p:spPr>
          <a:xfrm>
            <a:off x="6014325" y="881449"/>
            <a:ext cx="2862600" cy="1177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Set the school year of students you want to see and the specific years for the data of the two assessments you are going to select</a:t>
            </a:r>
            <a:endParaRPr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40" name="Google Shape;440;p51"/>
          <p:cNvPicPr preferRelativeResize="0"/>
          <p:nvPr/>
        </p:nvPicPr>
        <p:blipFill rotWithShape="1">
          <a:blip r:embed="rId5">
            <a:alphaModFix/>
          </a:blip>
          <a:srcRect b="50000" l="0" r="0" t="0"/>
          <a:stretch/>
        </p:blipFill>
        <p:spPr>
          <a:xfrm>
            <a:off x="4121213" y="3212062"/>
            <a:ext cx="4400326" cy="144316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441" name="Google Shape;441;p51"/>
          <p:cNvCxnSpPr/>
          <p:nvPr/>
        </p:nvCxnSpPr>
        <p:spPr>
          <a:xfrm rot="10800000">
            <a:off x="3216575" y="3059400"/>
            <a:ext cx="2672100" cy="3393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cxnSp>
        <p:nvCxnSpPr>
          <p:cNvPr id="442" name="Google Shape;442;p51"/>
          <p:cNvCxnSpPr/>
          <p:nvPr/>
        </p:nvCxnSpPr>
        <p:spPr>
          <a:xfrm flipH="1">
            <a:off x="3344275" y="3416875"/>
            <a:ext cx="2535300" cy="118200"/>
          </a:xfrm>
          <a:prstGeom prst="straightConnector1">
            <a:avLst/>
          </a:prstGeom>
          <a:noFill/>
          <a:ln cap="flat" cmpd="sng" w="952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443" name="Google Shape;443;p51"/>
          <p:cNvSpPr txBox="1"/>
          <p:nvPr/>
        </p:nvSpPr>
        <p:spPr>
          <a:xfrm>
            <a:off x="6061425" y="2862021"/>
            <a:ext cx="2768400" cy="12363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Select the two assessments you wish to compare growth between, they should be in chronological order (First Assessment Taken then Second Assessment Taken)</a:t>
            </a:r>
            <a:endParaRPr>
              <a:solidFill>
                <a:srgbClr val="FF0000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7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448;p5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0725" y="2820638"/>
            <a:ext cx="5470473" cy="1617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49" name="Google Shape;449;p5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45500" y="1078687"/>
            <a:ext cx="3225025" cy="1463125"/>
          </a:xfrm>
          <a:prstGeom prst="rect">
            <a:avLst/>
          </a:prstGeom>
          <a:noFill/>
          <a:ln>
            <a:noFill/>
          </a:ln>
        </p:spPr>
      </p:pic>
      <p:sp>
        <p:nvSpPr>
          <p:cNvPr id="450" name="Google Shape;450;p52"/>
          <p:cNvSpPr txBox="1"/>
          <p:nvPr/>
        </p:nvSpPr>
        <p:spPr>
          <a:xfrm>
            <a:off x="699725" y="190825"/>
            <a:ext cx="7715400" cy="6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"/>
                <a:ea typeface="Lato"/>
                <a:cs typeface="Lato"/>
                <a:sym typeface="Lato"/>
              </a:rPr>
              <a:t>Student Growth Dashboard</a:t>
            </a: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51" name="Google Shape;451;p52"/>
          <p:cNvSpPr txBox="1"/>
          <p:nvPr/>
        </p:nvSpPr>
        <p:spPr>
          <a:xfrm>
            <a:off x="490725" y="799825"/>
            <a:ext cx="4716300" cy="1962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Select the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School Dashboard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In the left navigation.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Switch button 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and choose the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Student Growth Dashboard.</a:t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Use the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Edit Page Data Settings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to filter the data.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0" name="Shape 27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5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6" name="Google Shape;456;p5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08975" y="1996250"/>
            <a:ext cx="6530325" cy="2714074"/>
          </a:xfrm>
          <a:prstGeom prst="rect">
            <a:avLst/>
          </a:prstGeom>
          <a:noFill/>
          <a:ln>
            <a:noFill/>
          </a:ln>
        </p:spPr>
      </p:pic>
      <p:sp>
        <p:nvSpPr>
          <p:cNvPr id="457" name="Google Shape;457;p53"/>
          <p:cNvSpPr txBox="1"/>
          <p:nvPr/>
        </p:nvSpPr>
        <p:spPr>
          <a:xfrm>
            <a:off x="445275" y="181750"/>
            <a:ext cx="8369700" cy="527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"/>
                <a:ea typeface="Lato"/>
                <a:cs typeface="Lato"/>
                <a:sym typeface="Lato"/>
              </a:rPr>
              <a:t>Scatter  Plots</a:t>
            </a: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58" name="Google Shape;458;p53"/>
          <p:cNvSpPr txBox="1"/>
          <p:nvPr/>
        </p:nvSpPr>
        <p:spPr>
          <a:xfrm>
            <a:off x="645375" y="824100"/>
            <a:ext cx="8169600" cy="105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Use the State Assessment Tab or Sub-Page tabs to view the chart and screenview of your choice.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Click the Chart Data Settings icon to close and provide more real estate for viewing.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Hover over each plot to reveal detailed information.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Click the plot point to open the student dashboard.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2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5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97850" y="2100401"/>
            <a:ext cx="6754074" cy="2807050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54"/>
          <p:cNvSpPr txBox="1"/>
          <p:nvPr/>
        </p:nvSpPr>
        <p:spPr>
          <a:xfrm>
            <a:off x="399850" y="263525"/>
            <a:ext cx="82242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"/>
                <a:ea typeface="Lato"/>
                <a:cs typeface="Lato"/>
                <a:sym typeface="Lato"/>
              </a:rPr>
              <a:t>PLS Change By Level</a:t>
            </a: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65" name="Google Shape;465;p54"/>
          <p:cNvSpPr txBox="1"/>
          <p:nvPr/>
        </p:nvSpPr>
        <p:spPr>
          <a:xfrm>
            <a:off x="517975" y="849713"/>
            <a:ext cx="8351400" cy="125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the State Assessment Tab or Sub-Page tabs to view the chart and screenview of your choice.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Fill in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Minimum Change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field to alter the chart.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Chart Data Settings icon to close and provide more real estate for viewing.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Hover over each bar to reveal detailed information.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bar to open the student dashboard.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9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0" name="Google Shape;470;p5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625" y="2100301"/>
            <a:ext cx="6645027" cy="2761726"/>
          </a:xfrm>
          <a:prstGeom prst="rect">
            <a:avLst/>
          </a:prstGeom>
          <a:noFill/>
          <a:ln>
            <a:noFill/>
          </a:ln>
        </p:spPr>
      </p:pic>
      <p:sp>
        <p:nvSpPr>
          <p:cNvPr id="471" name="Google Shape;471;p55"/>
          <p:cNvSpPr txBox="1"/>
          <p:nvPr/>
        </p:nvSpPr>
        <p:spPr>
          <a:xfrm>
            <a:off x="408925" y="863300"/>
            <a:ext cx="8106000" cy="123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Use the State Assessment Tab or Sub-Page tabs to view the chart and screenview of your choice.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Fill in </a:t>
            </a:r>
            <a:r>
              <a:rPr b="1"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Range Increment</a:t>
            </a: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 field to alter the chart.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Chart Data Settings icon to close and provide more real estate for viewing.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Hover over each bar to reveal detailed information.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Click the bar to open the student dashboard.</a:t>
            </a:r>
            <a:endParaRPr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2" name="Google Shape;472;p55"/>
          <p:cNvSpPr txBox="1"/>
          <p:nvPr/>
        </p:nvSpPr>
        <p:spPr>
          <a:xfrm>
            <a:off x="517975" y="263525"/>
            <a:ext cx="7915200" cy="599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"/>
                <a:ea typeface="Lato"/>
                <a:cs typeface="Lato"/>
                <a:sym typeface="Lato"/>
              </a:rPr>
              <a:t>PLS Change by Range</a:t>
            </a:r>
            <a:endParaRPr sz="30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Google Shape;477;p5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42975" y="1793774"/>
            <a:ext cx="7799124" cy="2563425"/>
          </a:xfrm>
          <a:prstGeom prst="rect">
            <a:avLst/>
          </a:prstGeom>
          <a:noFill/>
          <a:ln>
            <a:noFill/>
          </a:ln>
        </p:spPr>
      </p:pic>
      <p:sp>
        <p:nvSpPr>
          <p:cNvPr id="478" name="Google Shape;478;p56"/>
          <p:cNvSpPr txBox="1"/>
          <p:nvPr/>
        </p:nvSpPr>
        <p:spPr>
          <a:xfrm>
            <a:off x="390750" y="263525"/>
            <a:ext cx="8178600" cy="55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latin typeface="Lato"/>
                <a:ea typeface="Lato"/>
                <a:cs typeface="Lato"/>
                <a:sym typeface="Lato"/>
              </a:rPr>
              <a:t>Configure By Assessment</a:t>
            </a:r>
            <a:endParaRPr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79" name="Google Shape;479;p56"/>
          <p:cNvSpPr txBox="1"/>
          <p:nvPr/>
        </p:nvSpPr>
        <p:spPr>
          <a:xfrm>
            <a:off x="572500" y="945100"/>
            <a:ext cx="8306100" cy="47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Similar to the left navigation selection, configure your student growth performance level change between two assessments as a scatter plot, PLS Change of Level or PLS Change of Rannge.</a:t>
            </a:r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3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p57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Scavenger Hunt </a:t>
            </a:r>
            <a:endParaRPr b="1" i="1" sz="1700">
              <a:solidFill>
                <a:srgbClr val="F0B828"/>
              </a:solidFill>
            </a:endParaRPr>
          </a:p>
        </p:txBody>
      </p:sp>
      <p:sp>
        <p:nvSpPr>
          <p:cNvPr id="485" name="Google Shape;485;p57"/>
          <p:cNvSpPr txBox="1"/>
          <p:nvPr/>
        </p:nvSpPr>
        <p:spPr>
          <a:xfrm>
            <a:off x="798800" y="869075"/>
            <a:ext cx="7591800" cy="4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Assessments: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Choose a grade band or class.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 What percentage of students met the standard?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Find three students who scored below grade level.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Find two students with upward trends in an assessment.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Risk: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Explore two students who are at risk.</a:t>
            </a:r>
            <a:endParaRPr b="1"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What are the challenges?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What achievable goal could you set to develop improvement?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How could you track and monitor progress for a specific group?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Demographic: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Find two students with a Home Language other than English.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 are the challenges?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What achievable goal could you set to develop improvement? </a:t>
            </a:r>
            <a:endParaRPr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Lato"/>
              <a:buChar char="●"/>
            </a:pPr>
            <a:r>
              <a:rPr lang="en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How could you track and monitor progress for a specific group?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lnSpc>
                <a:spcPct val="115000"/>
              </a:lnSpc>
              <a:spcBef>
                <a:spcPts val="1000"/>
              </a:spcBef>
              <a:spcAft>
                <a:spcPts val="0"/>
              </a:spcAft>
              <a:buNone/>
            </a:pPr>
            <a:r>
              <a:rPr b="1" lang="en">
                <a:latin typeface="Lato"/>
                <a:ea typeface="Lato"/>
                <a:cs typeface="Lato"/>
                <a:sym typeface="Lato"/>
              </a:rPr>
              <a:t>Student Spotlight: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Select a student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Are they enrolled in any special programs?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Font typeface="Lato"/>
              <a:buChar char="●"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What are their weaknesses/strengths? </a:t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7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89" name="Shape 4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0" name="Google Shape;490;p58"/>
          <p:cNvSpPr txBox="1"/>
          <p:nvPr/>
        </p:nvSpPr>
        <p:spPr>
          <a:xfrm>
            <a:off x="354394" y="2006963"/>
            <a:ext cx="7991700" cy="723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3800">
                <a:solidFill>
                  <a:srgbClr val="32363F"/>
                </a:solidFill>
                <a:latin typeface="Calibri"/>
                <a:ea typeface="Calibri"/>
                <a:cs typeface="Calibri"/>
                <a:sym typeface="Calibri"/>
              </a:rPr>
              <a:t>What was an ah-ha moment?</a:t>
            </a:r>
            <a:endParaRPr b="1" sz="3800"/>
          </a:p>
        </p:txBody>
      </p:sp>
      <p:sp>
        <p:nvSpPr>
          <p:cNvPr id="491" name="Google Shape;491;p58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Questions?</a:t>
            </a:r>
            <a:endParaRPr b="1" i="1" sz="1700">
              <a:solidFill>
                <a:srgbClr val="F0B828"/>
              </a:solidFill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59"/>
          <p:cNvSpPr txBox="1"/>
          <p:nvPr/>
        </p:nvSpPr>
        <p:spPr>
          <a:xfrm>
            <a:off x="277725" y="329719"/>
            <a:ext cx="68193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Self Directed Learning</a:t>
            </a:r>
            <a:endParaRPr b="1" sz="30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497" name="Google Shape;497;p59"/>
          <p:cNvSpPr txBox="1"/>
          <p:nvPr/>
        </p:nvSpPr>
        <p:spPr>
          <a:xfrm>
            <a:off x="386213" y="994744"/>
            <a:ext cx="6440400" cy="873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To access </a:t>
            </a: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Self Directed Learning</a:t>
            </a:r>
            <a:r>
              <a:rPr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, click the bottom left corner on the left navigation: </a:t>
            </a:r>
            <a:endParaRPr sz="20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498" name="Google Shape;498;p59"/>
          <p:cNvPicPr preferRelativeResize="0"/>
          <p:nvPr/>
        </p:nvPicPr>
        <p:blipFill rotWithShape="1">
          <a:blip r:embed="rId3">
            <a:alphaModFix/>
          </a:blip>
          <a:srcRect b="0" l="0" r="10984" t="0"/>
          <a:stretch/>
        </p:blipFill>
        <p:spPr>
          <a:xfrm>
            <a:off x="6904744" y="978038"/>
            <a:ext cx="1738350" cy="90641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499" name="Google Shape;499;p59"/>
          <p:cNvPicPr preferRelativeResize="0"/>
          <p:nvPr/>
        </p:nvPicPr>
        <p:blipFill rotWithShape="1">
          <a:blip r:embed="rId4">
            <a:alphaModFix/>
          </a:blip>
          <a:srcRect b="10450" l="0" r="0" t="0"/>
          <a:stretch/>
        </p:blipFill>
        <p:spPr>
          <a:xfrm>
            <a:off x="386212" y="1819350"/>
            <a:ext cx="4893242" cy="2646320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500" name="Google Shape;500;p59"/>
          <p:cNvSpPr txBox="1"/>
          <p:nvPr/>
        </p:nvSpPr>
        <p:spPr>
          <a:xfrm>
            <a:off x="5431519" y="2744581"/>
            <a:ext cx="3460500" cy="14316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Written directions will describe tasks. Some tasks include short videos. 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Contents are searchable.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175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400"/>
              <a:buFont typeface="Lato"/>
              <a:buChar char="●"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Tasks can be checked off to the far right as completed or bookmark.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501" name="Google Shape;501;p59"/>
          <p:cNvCxnSpPr/>
          <p:nvPr/>
        </p:nvCxnSpPr>
        <p:spPr>
          <a:xfrm flipH="1">
            <a:off x="5142094" y="1695656"/>
            <a:ext cx="1899600" cy="478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5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p60"/>
          <p:cNvSpPr txBox="1"/>
          <p:nvPr/>
        </p:nvSpPr>
        <p:spPr>
          <a:xfrm>
            <a:off x="449223" y="389438"/>
            <a:ext cx="54681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</a:t>
            </a:r>
            <a:endParaRPr sz="1100"/>
          </a:p>
        </p:txBody>
      </p:sp>
      <p:sp>
        <p:nvSpPr>
          <p:cNvPr id="507" name="Google Shape;507;p60"/>
          <p:cNvSpPr txBox="1"/>
          <p:nvPr/>
        </p:nvSpPr>
        <p:spPr>
          <a:xfrm>
            <a:off x="432425" y="1239875"/>
            <a:ext cx="3701700" cy="3018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Access our Help Desk by clicking on the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life preserver icon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in the top right corner.  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Visit our Help Center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(Help Articles)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Request Help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(Email, Create Ticket)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View my Requests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(List of all your tickets in the system)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08" name="Google Shape;508;p60"/>
          <p:cNvPicPr preferRelativeResize="0"/>
          <p:nvPr/>
        </p:nvPicPr>
        <p:blipFill rotWithShape="1">
          <a:blip r:embed="rId3">
            <a:alphaModFix/>
          </a:blip>
          <a:srcRect b="22504" l="0" r="0" t="0"/>
          <a:stretch/>
        </p:blipFill>
        <p:spPr>
          <a:xfrm>
            <a:off x="4421588" y="320664"/>
            <a:ext cx="3415650" cy="919200"/>
          </a:xfrm>
          <a:prstGeom prst="rect">
            <a:avLst/>
          </a:prstGeom>
          <a:noFill/>
          <a:ln>
            <a:noFill/>
          </a:ln>
          <a:effectLst>
            <a:outerShdw blurRad="257175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09" name="Google Shape;509;p60"/>
          <p:cNvPicPr preferRelativeResize="0"/>
          <p:nvPr/>
        </p:nvPicPr>
        <p:blipFill rotWithShape="1">
          <a:blip r:embed="rId4">
            <a:alphaModFix/>
          </a:blip>
          <a:srcRect b="18586" l="0" r="0" t="0"/>
          <a:stretch/>
        </p:blipFill>
        <p:spPr>
          <a:xfrm>
            <a:off x="5537134" y="1173694"/>
            <a:ext cx="3469674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510" name="Google Shape;510;p60"/>
          <p:cNvPicPr preferRelativeResize="0"/>
          <p:nvPr/>
        </p:nvPicPr>
        <p:blipFill rotWithShape="1">
          <a:blip r:embed="rId5">
            <a:alphaModFix/>
          </a:blip>
          <a:srcRect b="14828" l="0" r="0" t="0"/>
          <a:stretch/>
        </p:blipFill>
        <p:spPr>
          <a:xfrm>
            <a:off x="4781813" y="2493938"/>
            <a:ext cx="3131271" cy="1994532"/>
          </a:xfrm>
          <a:prstGeom prst="rect">
            <a:avLst/>
          </a:prstGeom>
          <a:noFill/>
          <a:ln cap="flat" cmpd="sng" w="9525">
            <a:solidFill>
              <a:schemeClr val="dk1"/>
            </a:solidFill>
            <a:prstDash val="solid"/>
            <a:round/>
            <a:headEnd len="sm" w="sm" type="none"/>
            <a:tailEnd len="sm" w="sm" type="none"/>
          </a:ln>
          <a:effectLst>
            <a:outerShdw blurRad="2286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511" name="Google Shape;511;p60"/>
          <p:cNvCxnSpPr/>
          <p:nvPr/>
        </p:nvCxnSpPr>
        <p:spPr>
          <a:xfrm flipH="1" rot="10800000">
            <a:off x="4107725" y="513550"/>
            <a:ext cx="2246100" cy="12216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5" name="Shape 5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6" name="Google Shape;516;p61"/>
          <p:cNvSpPr txBox="1"/>
          <p:nvPr/>
        </p:nvSpPr>
        <p:spPr>
          <a:xfrm>
            <a:off x="449226" y="389450"/>
            <a:ext cx="7956600" cy="4386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5595D"/>
              </a:buClr>
              <a:buSzPts val="2400"/>
              <a:buFont typeface="Lato Black"/>
              <a:buNone/>
            </a:pPr>
            <a:r>
              <a:rPr lang="en" sz="24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Help Desk - Training &amp; Support Calendar</a:t>
            </a:r>
            <a:endParaRPr sz="1100"/>
          </a:p>
        </p:txBody>
      </p:sp>
      <p:sp>
        <p:nvSpPr>
          <p:cNvPr id="517" name="Google Shape;517;p61"/>
          <p:cNvSpPr txBox="1"/>
          <p:nvPr/>
        </p:nvSpPr>
        <p:spPr>
          <a:xfrm>
            <a:off x="449225" y="1165100"/>
            <a:ext cx="3701700" cy="3711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Newly added to the Help Desk</a:t>
            </a:r>
            <a:endParaRPr sz="15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518" name="Google Shape;518;p6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49250" y="351350"/>
            <a:ext cx="2038350" cy="968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19" name="Google Shape;519;p6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09925" y="2489800"/>
            <a:ext cx="4216617" cy="2410449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0" name="Google Shape;520;p61"/>
          <p:cNvCxnSpPr/>
          <p:nvPr/>
        </p:nvCxnSpPr>
        <p:spPr>
          <a:xfrm flipH="1">
            <a:off x="926925" y="2417275"/>
            <a:ext cx="872400" cy="6543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521" name="Google Shape;521;p6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468251" y="1209139"/>
            <a:ext cx="2038350" cy="2852936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522" name="Google Shape;522;p61"/>
          <p:cNvCxnSpPr>
            <a:stCxn id="523" idx="1"/>
          </p:cNvCxnSpPr>
          <p:nvPr/>
        </p:nvCxnSpPr>
        <p:spPr>
          <a:xfrm flipH="1">
            <a:off x="4116650" y="2910151"/>
            <a:ext cx="2935200" cy="1315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523" name="Google Shape;523;p61"/>
          <p:cNvSpPr txBox="1"/>
          <p:nvPr/>
        </p:nvSpPr>
        <p:spPr>
          <a:xfrm>
            <a:off x="7051850" y="2389951"/>
            <a:ext cx="1554000" cy="10404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Click the title to view further details and add to your calendar.</a:t>
            </a:r>
            <a:endParaRPr/>
          </a:p>
        </p:txBody>
      </p:sp>
      <p:sp>
        <p:nvSpPr>
          <p:cNvPr id="524" name="Google Shape;524;p61"/>
          <p:cNvSpPr txBox="1"/>
          <p:nvPr/>
        </p:nvSpPr>
        <p:spPr>
          <a:xfrm>
            <a:off x="845125" y="1636050"/>
            <a:ext cx="2935200" cy="753900"/>
          </a:xfrm>
          <a:prstGeom prst="rect">
            <a:avLst/>
          </a:prstGeom>
          <a:noFill/>
          <a:ln cap="flat" cmpd="sng" w="9525">
            <a:solidFill>
              <a:srgbClr val="000000"/>
            </a:solidFill>
            <a:prstDash val="dot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500"/>
              <a:buFont typeface="Lato"/>
              <a:buChar char="●"/>
            </a:pPr>
            <a:r>
              <a:rPr lang="en" sz="15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Filter by Date</a:t>
            </a:r>
            <a:endParaRPr sz="15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-323850" lvl="0" marL="457200" rtl="0" algn="l">
              <a:spcBef>
                <a:spcPts val="0"/>
              </a:spcBef>
              <a:spcAft>
                <a:spcPts val="0"/>
              </a:spcAft>
              <a:buClr>
                <a:srgbClr val="32363F"/>
              </a:buClr>
              <a:buSzPts val="1500"/>
              <a:buFont typeface="Lato"/>
              <a:buChar char="●"/>
            </a:pPr>
            <a:r>
              <a:rPr lang="en" sz="15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Filter by Event Type</a:t>
            </a:r>
            <a:endParaRPr/>
          </a:p>
        </p:txBody>
      </p:sp>
      <p:cxnSp>
        <p:nvCxnSpPr>
          <p:cNvPr id="525" name="Google Shape;525;p61"/>
          <p:cNvCxnSpPr/>
          <p:nvPr/>
        </p:nvCxnSpPr>
        <p:spPr>
          <a:xfrm flipH="1">
            <a:off x="5025325" y="3253300"/>
            <a:ext cx="1990200" cy="34530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med" w="med" type="none"/>
            <a:tailEnd len="med" w="med" type="triangle"/>
          </a:ln>
        </p:spPr>
      </p:cxn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6"/>
          <p:cNvSpPr/>
          <p:nvPr/>
        </p:nvSpPr>
        <p:spPr>
          <a:xfrm>
            <a:off x="6838031" y="0"/>
            <a:ext cx="2306100" cy="5143500"/>
          </a:xfrm>
          <a:prstGeom prst="rect">
            <a:avLst/>
          </a:prstGeom>
          <a:solidFill>
            <a:srgbClr val="ECA30B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Calibri"/>
              <a:buNone/>
            </a:pPr>
            <a:r>
              <a:t/>
            </a:r>
            <a:endParaRPr b="0" i="0" sz="14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6" name="Google Shape;276;p36"/>
          <p:cNvSpPr txBox="1"/>
          <p:nvPr/>
        </p:nvSpPr>
        <p:spPr>
          <a:xfrm>
            <a:off x="377825" y="1426725"/>
            <a:ext cx="4629300" cy="15324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Welcome and Introductions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All Assessments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Assessment Sets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Student Growth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2794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Lato"/>
              <a:buChar char="●"/>
            </a:pPr>
            <a:r>
              <a:rPr lang="en" sz="18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Q &amp; A, Practice</a:t>
            </a:r>
            <a:endParaRPr sz="1800">
              <a:solidFill>
                <a:schemeClr val="dk1"/>
              </a:solidFill>
              <a:latin typeface="Lato"/>
              <a:ea typeface="Lato"/>
              <a:cs typeface="Lato"/>
              <a:sym typeface="Lato"/>
            </a:endParaRPr>
          </a:p>
          <a:p>
            <a:pPr indent="-1778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"/>
              <a:buFont typeface="Lato Light"/>
              <a:buChar char="●"/>
            </a:pPr>
            <a:r>
              <a:t/>
            </a:r>
            <a:endParaRPr sz="200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  <a:p>
            <a:pPr indent="-177800" lvl="0" marL="342900" marR="0" rtl="0" algn="l">
              <a:lnSpc>
                <a:spcPct val="12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"/>
              <a:buFont typeface="Lato Light"/>
              <a:buChar char="●"/>
            </a:pPr>
            <a:r>
              <a:t/>
            </a:r>
            <a:endParaRPr b="0" i="0" sz="200" u="none" cap="none" strike="noStrike">
              <a:solidFill>
                <a:schemeClr val="dk1"/>
              </a:solidFill>
              <a:latin typeface="Lato Light"/>
              <a:ea typeface="Lato Light"/>
              <a:cs typeface="Lato Light"/>
              <a:sym typeface="Lato Light"/>
            </a:endParaRPr>
          </a:p>
        </p:txBody>
      </p:sp>
      <p:grpSp>
        <p:nvGrpSpPr>
          <p:cNvPr id="277" name="Google Shape;277;p36"/>
          <p:cNvGrpSpPr/>
          <p:nvPr/>
        </p:nvGrpSpPr>
        <p:grpSpPr>
          <a:xfrm>
            <a:off x="662329" y="4282985"/>
            <a:ext cx="734311" cy="131681"/>
            <a:chOff x="-112049" y="0"/>
            <a:chExt cx="458400" cy="46800"/>
          </a:xfrm>
        </p:grpSpPr>
        <p:sp>
          <p:nvSpPr>
            <p:cNvPr id="278" name="Google Shape;278;p36"/>
            <p:cNvSpPr/>
            <p:nvPr/>
          </p:nvSpPr>
          <p:spPr>
            <a:xfrm>
              <a:off x="-1" y="27"/>
              <a:ext cx="116700" cy="465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E1A843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E1A843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79" name="Google Shape;279;p36"/>
            <p:cNvSpPr/>
            <p:nvPr/>
          </p:nvSpPr>
          <p:spPr>
            <a:xfrm>
              <a:off x="116580" y="27"/>
              <a:ext cx="115500" cy="46500"/>
            </a:xfrm>
            <a:prstGeom prst="rect">
              <a:avLst/>
            </a:prstGeom>
            <a:solidFill>
              <a:srgbClr val="95B952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95B952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95B952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80" name="Google Shape;280;p36"/>
            <p:cNvSpPr/>
            <p:nvPr/>
          </p:nvSpPr>
          <p:spPr>
            <a:xfrm>
              <a:off x="230851" y="0"/>
              <a:ext cx="115500" cy="46800"/>
            </a:xfrm>
            <a:prstGeom prst="rect">
              <a:avLst/>
            </a:prstGeom>
            <a:solidFill>
              <a:srgbClr val="71C1E5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  <p:sp>
          <p:nvSpPr>
            <p:cNvPr id="281" name="Google Shape;281;p36"/>
            <p:cNvSpPr/>
            <p:nvPr/>
          </p:nvSpPr>
          <p:spPr>
            <a:xfrm>
              <a:off x="-112049" y="0"/>
              <a:ext cx="115500" cy="46800"/>
            </a:xfrm>
            <a:prstGeom prst="rect">
              <a:avLst/>
            </a:prstGeom>
            <a:solidFill>
              <a:srgbClr val="E38B3D"/>
            </a:solidFill>
            <a:ln>
              <a:noFill/>
            </a:ln>
          </p:spPr>
          <p:txBody>
            <a:bodyPr anchorCtr="0" anchor="ctr" bIns="34275" lIns="34275" spcFirstLastPara="1" rIns="34275" wrap="square" tIns="3427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PT Sans"/>
                <a:buNone/>
              </a:pPr>
              <a:r>
                <a:t/>
              </a:r>
              <a:endParaRPr b="0" i="0" sz="1800" u="none" cap="none" strike="noStrike">
                <a:solidFill>
                  <a:srgbClr val="FFFFFF"/>
                </a:solidFill>
                <a:latin typeface="PT Sans"/>
                <a:ea typeface="PT Sans"/>
                <a:cs typeface="PT Sans"/>
                <a:sym typeface="PT Sans"/>
              </a:endParaRPr>
            </a:p>
          </p:txBody>
        </p:sp>
      </p:grpSp>
      <p:pic>
        <p:nvPicPr>
          <p:cNvPr descr="logo-dark-sds-connect.svg" id="282" name="Google Shape;282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62326" y="264860"/>
            <a:ext cx="1912950" cy="3800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iMac.pdf" id="283" name="Google Shape;283;p3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92282" y="1054821"/>
            <a:ext cx="4504938" cy="3463677"/>
          </a:xfrm>
          <a:prstGeom prst="rect">
            <a:avLst/>
          </a:prstGeom>
          <a:noFill/>
          <a:ln>
            <a:noFill/>
          </a:ln>
        </p:spPr>
      </p:pic>
      <p:sp>
        <p:nvSpPr>
          <p:cNvPr id="284" name="Google Shape;284;p36"/>
          <p:cNvSpPr txBox="1"/>
          <p:nvPr/>
        </p:nvSpPr>
        <p:spPr>
          <a:xfrm>
            <a:off x="377831" y="830300"/>
            <a:ext cx="4414500" cy="5310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34275" spcFirstLastPara="1" rIns="34275" wrap="square" tIns="3427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100"/>
              <a:buFont typeface="Lato"/>
              <a:buNone/>
            </a:pPr>
            <a:r>
              <a:rPr b="1" lang="en" sz="3000">
                <a:solidFill>
                  <a:srgbClr val="404040"/>
                </a:solidFill>
                <a:latin typeface="Lato"/>
                <a:ea typeface="Lato"/>
                <a:cs typeface="Lato"/>
                <a:sym typeface="Lato"/>
              </a:rPr>
              <a:t>Agenda</a:t>
            </a:r>
            <a:endParaRPr sz="3000"/>
          </a:p>
        </p:txBody>
      </p:sp>
      <p:pic>
        <p:nvPicPr>
          <p:cNvPr id="285" name="Google Shape;285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275392" y="1361288"/>
            <a:ext cx="3489336" cy="1854376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9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0" name="Google Shape;290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163" y="2606975"/>
            <a:ext cx="3723878" cy="1818425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1" name="Google Shape;291;p37"/>
          <p:cNvSpPr txBox="1"/>
          <p:nvPr/>
        </p:nvSpPr>
        <p:spPr>
          <a:xfrm>
            <a:off x="378052" y="329725"/>
            <a:ext cx="26673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How to Log In</a:t>
            </a:r>
            <a:endParaRPr b="1" sz="3000"/>
          </a:p>
        </p:txBody>
      </p:sp>
      <p:sp>
        <p:nvSpPr>
          <p:cNvPr id="292" name="Google Shape;292;p37"/>
          <p:cNvSpPr txBox="1"/>
          <p:nvPr/>
        </p:nvSpPr>
        <p:spPr>
          <a:xfrm>
            <a:off x="446400" y="1835675"/>
            <a:ext cx="41616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Enter username or email from the SIS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3" name="Google Shape;293;p37"/>
          <p:cNvSpPr txBox="1"/>
          <p:nvPr/>
        </p:nvSpPr>
        <p:spPr>
          <a:xfrm>
            <a:off x="4687950" y="1889375"/>
            <a:ext cx="38880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OR </a:t>
            </a:r>
            <a:endParaRPr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Authenticate With District</a:t>
            </a:r>
            <a:endParaRPr b="1"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294" name="Google Shape;294;p37"/>
          <p:cNvPicPr preferRelativeResize="0"/>
          <p:nvPr/>
        </p:nvPicPr>
        <p:blipFill rotWithShape="1">
          <a:blip r:embed="rId4">
            <a:alphaModFix/>
          </a:blip>
          <a:srcRect b="0" l="0" r="1127" t="0"/>
          <a:stretch/>
        </p:blipFill>
        <p:spPr>
          <a:xfrm>
            <a:off x="4687950" y="2591375"/>
            <a:ext cx="4251769" cy="1818425"/>
          </a:xfrm>
          <a:prstGeom prst="rect">
            <a:avLst/>
          </a:prstGeom>
          <a:noFill/>
          <a:ln>
            <a:noFill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295" name="Google Shape;295;p37"/>
          <p:cNvSpPr txBox="1"/>
          <p:nvPr/>
        </p:nvSpPr>
        <p:spPr>
          <a:xfrm>
            <a:off x="788750" y="987875"/>
            <a:ext cx="8066400" cy="5349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Lato"/>
                <a:ea typeface="Lato"/>
                <a:cs typeface="Lato"/>
                <a:sym typeface="Lato"/>
              </a:rPr>
              <a:t>Go to URL:</a:t>
            </a:r>
            <a:r>
              <a:rPr lang="en" sz="200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2000">
                <a:solidFill>
                  <a:srgbClr val="FF0000"/>
                </a:solidFill>
                <a:latin typeface="Lato"/>
                <a:ea typeface="Lato"/>
                <a:cs typeface="Lato"/>
                <a:sym typeface="Lato"/>
              </a:rPr>
              <a:t>districtname</a:t>
            </a:r>
            <a:r>
              <a:rPr lang="en" sz="2000">
                <a:solidFill>
                  <a:srgbClr val="0000FF"/>
                </a:solidFill>
                <a:latin typeface="Lato"/>
                <a:ea typeface="Lato"/>
                <a:cs typeface="Lato"/>
                <a:sym typeface="Lato"/>
              </a:rPr>
              <a:t>.schooldata.net/connect/#/homeroom</a:t>
            </a:r>
            <a:endParaRPr sz="2000">
              <a:solidFill>
                <a:srgbClr val="0000F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296" name="Google Shape;296;p37"/>
          <p:cNvSpPr txBox="1"/>
          <p:nvPr/>
        </p:nvSpPr>
        <p:spPr>
          <a:xfrm>
            <a:off x="446400" y="1510775"/>
            <a:ext cx="8409000" cy="3093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The login page will be </a:t>
            </a:r>
            <a:r>
              <a:rPr b="1"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one</a:t>
            </a:r>
            <a:r>
              <a:rPr lang="en" sz="18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of these examples:</a:t>
            </a:r>
            <a:endParaRPr sz="18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cxnSp>
        <p:nvCxnSpPr>
          <p:cNvPr id="297" name="Google Shape;297;p37"/>
          <p:cNvCxnSpPr/>
          <p:nvPr/>
        </p:nvCxnSpPr>
        <p:spPr>
          <a:xfrm>
            <a:off x="4598250" y="1935625"/>
            <a:ext cx="9900" cy="2623500"/>
          </a:xfrm>
          <a:prstGeom prst="straightConnector1">
            <a:avLst/>
          </a:prstGeom>
          <a:noFill/>
          <a:ln cap="flat" cmpd="sng" w="28575">
            <a:solidFill>
              <a:srgbClr val="EFEFEF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298" name="Google Shape;298;p37"/>
          <p:cNvCxnSpPr/>
          <p:nvPr/>
        </p:nvCxnSpPr>
        <p:spPr>
          <a:xfrm flipH="1" rot="10800000">
            <a:off x="788863" y="951659"/>
            <a:ext cx="8066400" cy="48000"/>
          </a:xfrm>
          <a:prstGeom prst="straightConnector1">
            <a:avLst/>
          </a:prstGeom>
          <a:noFill/>
          <a:ln cap="flat" cmpd="sng" w="57150">
            <a:solidFill>
              <a:srgbClr val="F0B827"/>
            </a:solidFill>
            <a:prstDash val="solid"/>
            <a:miter lim="8000"/>
            <a:headEnd len="sm" w="sm" type="none"/>
            <a:tailEnd len="sm" w="sm" type="none"/>
          </a:ln>
        </p:spPr>
      </p:cxnSp>
      <p:sp>
        <p:nvSpPr>
          <p:cNvPr id="299" name="Google Shape;299;p37"/>
          <p:cNvSpPr txBox="1"/>
          <p:nvPr/>
        </p:nvSpPr>
        <p:spPr>
          <a:xfrm>
            <a:off x="664750" y="4485400"/>
            <a:ext cx="57147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latin typeface="Lato"/>
                <a:ea typeface="Lato"/>
                <a:cs typeface="Lato"/>
                <a:sym typeface="Lato"/>
              </a:rPr>
              <a:t>*Note: </a:t>
            </a:r>
            <a:r>
              <a:rPr lang="en" sz="1800">
                <a:latin typeface="Lato"/>
                <a:ea typeface="Lato"/>
                <a:cs typeface="Lato"/>
                <a:sym typeface="Lato"/>
              </a:rPr>
              <a:t>Use Reset Password option, if necessary</a:t>
            </a:r>
            <a:endParaRPr sz="18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00" name="Google Shape;300;p37"/>
          <p:cNvSpPr/>
          <p:nvPr/>
        </p:nvSpPr>
        <p:spPr>
          <a:xfrm>
            <a:off x="1808800" y="3951925"/>
            <a:ext cx="154200" cy="231600"/>
          </a:xfrm>
          <a:prstGeom prst="downArrow">
            <a:avLst>
              <a:gd fmla="val 50000" name="adj1"/>
              <a:gd fmla="val 50000" name="adj2"/>
            </a:avLst>
          </a:prstGeom>
          <a:solidFill>
            <a:srgbClr val="FF0000"/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  <a:effectLst>
            <a:outerShdw blurRad="71438" rotWithShape="0" algn="bl" dir="5400000" dist="19050">
              <a:srgbClr val="000000">
                <a:alpha val="50000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8"/>
          <p:cNvSpPr txBox="1"/>
          <p:nvPr>
            <p:ph type="title"/>
          </p:nvPr>
        </p:nvSpPr>
        <p:spPr>
          <a:xfrm>
            <a:off x="0" y="2193965"/>
            <a:ext cx="9144000" cy="565800"/>
          </a:xfrm>
          <a:prstGeom prst="rect">
            <a:avLst/>
          </a:prstGeom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3200"/>
              <a:t>Assessments</a:t>
            </a:r>
            <a:endParaRPr sz="320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9" name="Shape 3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0" name="Google Shape;310;p39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All Assessment Tests</a:t>
            </a:r>
            <a:endParaRPr b="1" i="1" sz="3000">
              <a:solidFill>
                <a:srgbClr val="F0B828"/>
              </a:solidFill>
            </a:endParaRPr>
          </a:p>
        </p:txBody>
      </p:sp>
      <p:sp>
        <p:nvSpPr>
          <p:cNvPr id="311" name="Google Shape;311;p39"/>
          <p:cNvSpPr txBox="1"/>
          <p:nvPr/>
        </p:nvSpPr>
        <p:spPr>
          <a:xfrm>
            <a:off x="2494525" y="956125"/>
            <a:ext cx="5484300" cy="12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Left Navigation &gt;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Assessment Tests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&gt; </a:t>
            </a:r>
            <a:r>
              <a:rPr b="1" lang="en" sz="1600">
                <a:latin typeface="Lato"/>
                <a:ea typeface="Lato"/>
                <a:cs typeface="Lato"/>
                <a:sym typeface="Lato"/>
              </a:rPr>
              <a:t>All Assessment Tests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80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Use the filter to locate an assessment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Click to see KPI, Strands, Subgroups</a:t>
            </a:r>
            <a:endParaRPr sz="1600">
              <a:latin typeface="Lato"/>
              <a:ea typeface="Lato"/>
              <a:cs typeface="Lato"/>
              <a:sym typeface="Lato"/>
            </a:endParaRPr>
          </a:p>
          <a:p>
            <a:pPr indent="-330200" lvl="0" marL="457200" rtl="0" algn="l">
              <a:spcBef>
                <a:spcPts val="0"/>
              </a:spcBef>
              <a:spcAft>
                <a:spcPts val="0"/>
              </a:spcAft>
              <a:buSzPts val="1600"/>
              <a:buFont typeface="Lato"/>
              <a:buChar char="●"/>
            </a:pPr>
            <a:r>
              <a:rPr lang="en" sz="1600">
                <a:latin typeface="Lato"/>
                <a:ea typeface="Lato"/>
                <a:cs typeface="Lato"/>
                <a:sym typeface="Lato"/>
              </a:rPr>
              <a:t>Views school year counts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12" name="Google Shape;312;p39"/>
          <p:cNvPicPr preferRelativeResize="0"/>
          <p:nvPr/>
        </p:nvPicPr>
        <p:blipFill rotWithShape="1">
          <a:blip r:embed="rId3">
            <a:alphaModFix/>
          </a:blip>
          <a:srcRect b="0" l="0" r="4861" t="0"/>
          <a:stretch/>
        </p:blipFill>
        <p:spPr>
          <a:xfrm>
            <a:off x="283088" y="1082663"/>
            <a:ext cx="2030006" cy="1229475"/>
          </a:xfrm>
          <a:prstGeom prst="rect">
            <a:avLst/>
          </a:prstGeom>
          <a:noFill/>
          <a:ln>
            <a:noFill/>
          </a:ln>
        </p:spPr>
      </p:pic>
      <p:sp>
        <p:nvSpPr>
          <p:cNvPr id="313" name="Google Shape;313;p39"/>
          <p:cNvSpPr/>
          <p:nvPr/>
        </p:nvSpPr>
        <p:spPr>
          <a:xfrm>
            <a:off x="449053" y="1619981"/>
            <a:ext cx="1698000" cy="257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14" name="Google Shape;31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050625" y="2182524"/>
            <a:ext cx="7627901" cy="2416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8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9" name="Google Shape;319;p40"/>
          <p:cNvPicPr preferRelativeResize="0"/>
          <p:nvPr/>
        </p:nvPicPr>
        <p:blipFill rotWithShape="1">
          <a:blip r:embed="rId3">
            <a:alphaModFix/>
          </a:blip>
          <a:srcRect b="0" l="0" r="12296" t="0"/>
          <a:stretch/>
        </p:blipFill>
        <p:spPr>
          <a:xfrm>
            <a:off x="3023474" y="997631"/>
            <a:ext cx="5766395" cy="3335663"/>
          </a:xfrm>
          <a:prstGeom prst="rect">
            <a:avLst/>
          </a:prstGeom>
          <a:noFill/>
          <a:ln>
            <a:noFill/>
          </a:ln>
          <a:effectLst>
            <a:outerShdw blurRad="142875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20" name="Google Shape;320;p40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Assessment Detail</a:t>
            </a:r>
            <a:endParaRPr b="1" i="1" sz="3000">
              <a:solidFill>
                <a:srgbClr val="F0B828"/>
              </a:solidFill>
            </a:endParaRPr>
          </a:p>
        </p:txBody>
      </p:sp>
      <p:sp>
        <p:nvSpPr>
          <p:cNvPr id="321" name="Google Shape;321;p40"/>
          <p:cNvSpPr txBox="1"/>
          <p:nvPr/>
        </p:nvSpPr>
        <p:spPr>
          <a:xfrm>
            <a:off x="469575" y="1068574"/>
            <a:ext cx="2458500" cy="34530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Clicking on the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name of the Assessment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brings up a pop-over providing detail for all students on that assessment.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 sz="1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80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>
                <a:latin typeface="Lato"/>
                <a:ea typeface="Lato"/>
                <a:cs typeface="Lato"/>
                <a:sym typeface="Lato"/>
              </a:rPr>
              <a:t>Use the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Edit Page Data Settings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to adjust the type of students, enrollment status, and/or data year.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pic>
        <p:nvPicPr>
          <p:cNvPr id="322" name="Google Shape;322;p40"/>
          <p:cNvPicPr preferRelativeResize="0"/>
          <p:nvPr/>
        </p:nvPicPr>
        <p:blipFill rotWithShape="1">
          <a:blip r:embed="rId4">
            <a:alphaModFix/>
          </a:blip>
          <a:srcRect b="8958" l="0" r="5624" t="0"/>
          <a:stretch/>
        </p:blipFill>
        <p:spPr>
          <a:xfrm>
            <a:off x="518375" y="2340344"/>
            <a:ext cx="2225381" cy="1031362"/>
          </a:xfrm>
          <a:prstGeom prst="rect">
            <a:avLst/>
          </a:prstGeom>
          <a:noFill/>
          <a:ln>
            <a:noFill/>
          </a:ln>
          <a:effectLst>
            <a:outerShdw blurRad="85725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323" name="Google Shape;323;p40"/>
          <p:cNvCxnSpPr>
            <a:stCxn id="324" idx="3"/>
          </p:cNvCxnSpPr>
          <p:nvPr/>
        </p:nvCxnSpPr>
        <p:spPr>
          <a:xfrm flipH="1" rot="10800000">
            <a:off x="2687500" y="3111056"/>
            <a:ext cx="409200" cy="465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4" name="Google Shape;324;p40"/>
          <p:cNvSpPr/>
          <p:nvPr/>
        </p:nvSpPr>
        <p:spPr>
          <a:xfrm>
            <a:off x="574600" y="3043406"/>
            <a:ext cx="2112900" cy="2283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25" name="Google Shape;325;p40"/>
          <p:cNvCxnSpPr>
            <a:endCxn id="326" idx="2"/>
          </p:cNvCxnSpPr>
          <p:nvPr/>
        </p:nvCxnSpPr>
        <p:spPr>
          <a:xfrm flipH="1" rot="10800000">
            <a:off x="2817506" y="1535269"/>
            <a:ext cx="1597200" cy="21972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26" name="Google Shape;326;p40"/>
          <p:cNvSpPr/>
          <p:nvPr/>
        </p:nvSpPr>
        <p:spPr>
          <a:xfrm>
            <a:off x="4037456" y="1374469"/>
            <a:ext cx="754500" cy="160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0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1" name="Google Shape;331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298844" y="1581731"/>
            <a:ext cx="1365637" cy="665883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32" name="Google Shape;332;p41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Assessment SubTest</a:t>
            </a:r>
            <a:endParaRPr b="1" i="1" sz="3000">
              <a:solidFill>
                <a:srgbClr val="F0B828"/>
              </a:solidFill>
            </a:endParaRPr>
          </a:p>
        </p:txBody>
      </p:sp>
      <p:sp>
        <p:nvSpPr>
          <p:cNvPr id="333" name="Google Shape;333;p41"/>
          <p:cNvSpPr txBox="1"/>
          <p:nvPr/>
        </p:nvSpPr>
        <p:spPr>
          <a:xfrm>
            <a:off x="364031" y="1001709"/>
            <a:ext cx="8658000" cy="569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800"/>
              </a:spcAft>
              <a:buNone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Strands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from the list of assessments, or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SubTest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tab 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when viewing all scores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. 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This will 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brings up all the scores and the linked assessment strands/subtests.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34" name="Google Shape;334;p41"/>
          <p:cNvSpPr/>
          <p:nvPr/>
        </p:nvSpPr>
        <p:spPr>
          <a:xfrm>
            <a:off x="2258513" y="1601475"/>
            <a:ext cx="575700" cy="626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5" name="Google Shape;335;p41"/>
          <p:cNvSpPr/>
          <p:nvPr/>
        </p:nvSpPr>
        <p:spPr>
          <a:xfrm>
            <a:off x="3208781" y="3363150"/>
            <a:ext cx="965100" cy="168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36" name="Google Shape;336;p41"/>
          <p:cNvPicPr preferRelativeResize="0"/>
          <p:nvPr/>
        </p:nvPicPr>
        <p:blipFill rotWithShape="1">
          <a:blip r:embed="rId4">
            <a:alphaModFix/>
          </a:blip>
          <a:srcRect b="13240" l="0" r="0" t="35257"/>
          <a:stretch/>
        </p:blipFill>
        <p:spPr>
          <a:xfrm>
            <a:off x="884150" y="2615681"/>
            <a:ext cx="7421102" cy="1799007"/>
          </a:xfrm>
          <a:prstGeom prst="rect">
            <a:avLst/>
          </a:prstGeom>
          <a:noFill/>
          <a:ln>
            <a:noFill/>
          </a:ln>
          <a:effectLst>
            <a:outerShdw blurRad="11430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337" name="Google Shape;337;p41"/>
          <p:cNvCxnSpPr/>
          <p:nvPr/>
        </p:nvCxnSpPr>
        <p:spPr>
          <a:xfrm>
            <a:off x="2753156" y="2255494"/>
            <a:ext cx="176700" cy="457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pic>
        <p:nvPicPr>
          <p:cNvPr id="338" name="Google Shape;338;p41"/>
          <p:cNvPicPr preferRelativeResize="0"/>
          <p:nvPr/>
        </p:nvPicPr>
        <p:blipFill rotWithShape="1">
          <a:blip r:embed="rId5">
            <a:alphaModFix/>
          </a:blip>
          <a:srcRect b="9567" l="0" r="0" t="0"/>
          <a:stretch/>
        </p:blipFill>
        <p:spPr>
          <a:xfrm>
            <a:off x="4430756" y="1474022"/>
            <a:ext cx="2445131" cy="881306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cxnSp>
        <p:nvCxnSpPr>
          <p:cNvPr id="339" name="Google Shape;339;p41"/>
          <p:cNvCxnSpPr/>
          <p:nvPr/>
        </p:nvCxnSpPr>
        <p:spPr>
          <a:xfrm flipH="1">
            <a:off x="5819325" y="2327738"/>
            <a:ext cx="264900" cy="353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40" name="Google Shape;340;p41"/>
          <p:cNvSpPr/>
          <p:nvPr/>
        </p:nvSpPr>
        <p:spPr>
          <a:xfrm>
            <a:off x="5800200" y="2059838"/>
            <a:ext cx="965100" cy="2598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5" name="Google Shape;345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2381" y="2699715"/>
            <a:ext cx="1365637" cy="665891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pic>
        <p:nvPicPr>
          <p:cNvPr id="346" name="Google Shape;346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32875" y="820293"/>
            <a:ext cx="3955444" cy="3704475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47" name="Google Shape;347;p42"/>
          <p:cNvSpPr txBox="1"/>
          <p:nvPr/>
        </p:nvSpPr>
        <p:spPr>
          <a:xfrm>
            <a:off x="396338" y="329719"/>
            <a:ext cx="8396700" cy="6264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3000">
                <a:solidFill>
                  <a:srgbClr val="55595D"/>
                </a:solidFill>
                <a:latin typeface="Lato Black"/>
                <a:ea typeface="Lato Black"/>
                <a:cs typeface="Lato Black"/>
                <a:sym typeface="Lato Black"/>
              </a:rPr>
              <a:t>Assessment Sub-Group Comparisons</a:t>
            </a:r>
            <a:endParaRPr b="1" i="1" sz="3000">
              <a:solidFill>
                <a:srgbClr val="F0B828"/>
              </a:solidFill>
            </a:endParaRPr>
          </a:p>
        </p:txBody>
      </p:sp>
      <p:sp>
        <p:nvSpPr>
          <p:cNvPr id="348" name="Google Shape;348;p42"/>
          <p:cNvSpPr txBox="1"/>
          <p:nvPr/>
        </p:nvSpPr>
        <p:spPr>
          <a:xfrm>
            <a:off x="356006" y="1060819"/>
            <a:ext cx="4276500" cy="1534200"/>
          </a:xfrm>
          <a:prstGeom prst="rect">
            <a:avLst/>
          </a:prstGeom>
          <a:noFill/>
          <a:ln>
            <a:noFill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Sub-Group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from the list of assessments, or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Subgroup Comparisons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tab 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when viewing all scores</a:t>
            </a:r>
            <a:r>
              <a:rPr lang="en">
                <a:latin typeface="Lato"/>
                <a:ea typeface="Lato"/>
                <a:cs typeface="Lato"/>
                <a:sym typeface="Lato"/>
              </a:rPr>
              <a:t>. This 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brings up a comparison by whichever selection of sub-group.</a:t>
            </a:r>
            <a:endParaRPr sz="1400">
              <a:latin typeface="Lato"/>
              <a:ea typeface="Lato"/>
              <a:cs typeface="Lato"/>
              <a:sym typeface="Lato"/>
            </a:endParaRPr>
          </a:p>
          <a:p>
            <a:pPr indent="0" lvl="0" marL="0" rtl="0" algn="l">
              <a:spcBef>
                <a:spcPts val="800"/>
              </a:spcBef>
              <a:spcAft>
                <a:spcPts val="800"/>
              </a:spcAft>
              <a:buNone/>
            </a:pPr>
            <a:r>
              <a:rPr lang="en" sz="1400">
                <a:latin typeface="Lato"/>
                <a:ea typeface="Lato"/>
                <a:cs typeface="Lato"/>
                <a:sym typeface="Lato"/>
              </a:rPr>
              <a:t>Click the </a:t>
            </a:r>
            <a:r>
              <a:rPr b="1" lang="en" sz="1400">
                <a:latin typeface="Lato"/>
                <a:ea typeface="Lato"/>
                <a:cs typeface="Lato"/>
                <a:sym typeface="Lato"/>
              </a:rPr>
              <a:t>Subgroup Comparisons</a:t>
            </a:r>
            <a:r>
              <a:rPr lang="en" sz="1400">
                <a:latin typeface="Lato"/>
                <a:ea typeface="Lato"/>
                <a:cs typeface="Lato"/>
                <a:sym typeface="Lato"/>
              </a:rPr>
              <a:t> dropdown to switch to another SubGroup view.</a:t>
            </a:r>
            <a:endParaRPr sz="1400"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49" name="Google Shape;349;p42"/>
          <p:cNvSpPr/>
          <p:nvPr/>
        </p:nvSpPr>
        <p:spPr>
          <a:xfrm>
            <a:off x="761225" y="2775849"/>
            <a:ext cx="556500" cy="5874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pic>
        <p:nvPicPr>
          <p:cNvPr id="350" name="Google Shape;35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6709" y="2917950"/>
            <a:ext cx="3020888" cy="1480097"/>
          </a:xfrm>
          <a:prstGeom prst="rect">
            <a:avLst/>
          </a:prstGeom>
          <a:noFill/>
          <a:ln>
            <a:noFill/>
          </a:ln>
          <a:effectLst>
            <a:outerShdw blurRad="57150" rotWithShape="0" algn="bl" dir="5400000" dist="19050">
              <a:srgbClr val="000000">
                <a:alpha val="50000"/>
              </a:srgbClr>
            </a:outerShdw>
          </a:effectLst>
        </p:spPr>
      </p:pic>
      <p:sp>
        <p:nvSpPr>
          <p:cNvPr id="351" name="Google Shape;351;p42"/>
          <p:cNvSpPr/>
          <p:nvPr/>
        </p:nvSpPr>
        <p:spPr>
          <a:xfrm>
            <a:off x="3208781" y="3363150"/>
            <a:ext cx="965100" cy="168000"/>
          </a:xfrm>
          <a:prstGeom prst="rect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68575" lIns="68575" spcFirstLastPara="1" rIns="68575" wrap="square" tIns="6857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52" name="Google Shape;352;p42"/>
          <p:cNvSpPr txBox="1"/>
          <p:nvPr/>
        </p:nvSpPr>
        <p:spPr>
          <a:xfrm>
            <a:off x="7553200" y="2493375"/>
            <a:ext cx="1484400" cy="14802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Click on any </a:t>
            </a:r>
            <a:r>
              <a:rPr b="1" lang="en" sz="14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bar</a:t>
            </a:r>
            <a:r>
              <a:rPr lang="en" sz="1400">
                <a:solidFill>
                  <a:srgbClr val="32363F"/>
                </a:solidFill>
                <a:latin typeface="Lato"/>
                <a:ea typeface="Lato"/>
                <a:cs typeface="Lato"/>
                <a:sym typeface="Lato"/>
              </a:rPr>
              <a:t> to see the students that make up the section of the chart. </a:t>
            </a:r>
            <a:endParaRPr i="1" sz="1400">
              <a:solidFill>
                <a:srgbClr val="32363F"/>
              </a:solidFill>
              <a:latin typeface="Lato"/>
              <a:ea typeface="Lato"/>
              <a:cs typeface="Lato"/>
              <a:sym typeface="Lato"/>
            </a:endParaRPr>
          </a:p>
        </p:txBody>
      </p:sp>
      <p:sp>
        <p:nvSpPr>
          <p:cNvPr id="353" name="Google Shape;353;p42"/>
          <p:cNvSpPr txBox="1"/>
          <p:nvPr/>
        </p:nvSpPr>
        <p:spPr>
          <a:xfrm>
            <a:off x="6762750" y="1609313"/>
            <a:ext cx="2220900" cy="384900"/>
          </a:xfrm>
          <a:prstGeom prst="rect">
            <a:avLst/>
          </a:prstGeom>
          <a:solidFill>
            <a:srgbClr val="FFFFFF"/>
          </a:solidFill>
          <a:ln cap="flat" cmpd="sng" w="19050">
            <a:solidFill>
              <a:srgbClr val="000000"/>
            </a:solidFill>
            <a:prstDash val="dash"/>
            <a:round/>
            <a:headEnd len="sm" w="sm" type="none"/>
            <a:tailEnd len="sm" w="sm" type="none"/>
          </a:ln>
        </p:spPr>
        <p:txBody>
          <a:bodyPr anchorCtr="0" anchor="t" bIns="68575" lIns="68575" spcFirstLastPara="1" rIns="68575" wrap="square" tIns="6857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800"/>
              </a:spcAft>
              <a:buNone/>
            </a:pPr>
            <a:r>
              <a:rPr b="1" lang="en" sz="1600">
                <a:latin typeface="Lato"/>
                <a:ea typeface="Lato"/>
                <a:cs typeface="Lato"/>
                <a:sym typeface="Lato"/>
              </a:rPr>
              <a:t>Sub-Group</a:t>
            </a:r>
            <a:r>
              <a:rPr lang="en" sz="1600">
                <a:latin typeface="Lato"/>
                <a:ea typeface="Lato"/>
                <a:cs typeface="Lato"/>
                <a:sym typeface="Lato"/>
              </a:rPr>
              <a:t> by Race</a:t>
            </a:r>
            <a:endParaRPr sz="1600">
              <a:latin typeface="Lato"/>
              <a:ea typeface="Lato"/>
              <a:cs typeface="Lato"/>
              <a:sym typeface="La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chool Data Connec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