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Lato"/>
      <p:regular r:id="rId34"/>
      <p:bold r:id="rId35"/>
      <p:italic r:id="rId36"/>
      <p:boldItalic r:id="rId37"/>
    </p:embeddedFont>
    <p:embeddedFont>
      <p:font typeface="Lato Light"/>
      <p:regular r:id="rId38"/>
      <p:bold r:id="rId39"/>
      <p:italic r:id="rId40"/>
      <p:boldItalic r:id="rId41"/>
    </p:embeddedFont>
    <p:embeddedFont>
      <p:font typeface="Lato Black"/>
      <p:bold r:id="rId42"/>
      <p:boldItalic r:id="rId43"/>
    </p:embeddedFont>
    <p:embeddedFont>
      <p:font typeface="PT Sans"/>
      <p:regular r:id="rId44"/>
      <p:bold r:id="rId45"/>
      <p:italic r:id="rId46"/>
      <p:boldItalic r:id="rId47"/>
    </p:embeddedFont>
    <p:embeddedFont>
      <p:font typeface="Varela"/>
      <p:regular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Light-italic.fntdata"/><Relationship Id="rId20" Type="http://schemas.openxmlformats.org/officeDocument/2006/relationships/slide" Target="slides/slide15.xml"/><Relationship Id="rId42" Type="http://schemas.openxmlformats.org/officeDocument/2006/relationships/font" Target="fonts/LatoBlack-bold.fntdata"/><Relationship Id="rId41" Type="http://schemas.openxmlformats.org/officeDocument/2006/relationships/font" Target="fonts/LatoLight-boldItalic.fntdata"/><Relationship Id="rId22" Type="http://schemas.openxmlformats.org/officeDocument/2006/relationships/slide" Target="slides/slide17.xml"/><Relationship Id="rId44" Type="http://schemas.openxmlformats.org/officeDocument/2006/relationships/font" Target="fonts/PTSans-regular.fntdata"/><Relationship Id="rId21" Type="http://schemas.openxmlformats.org/officeDocument/2006/relationships/slide" Target="slides/slide16.xml"/><Relationship Id="rId43" Type="http://schemas.openxmlformats.org/officeDocument/2006/relationships/font" Target="fonts/LatoBlack-boldItalic.fntdata"/><Relationship Id="rId24" Type="http://schemas.openxmlformats.org/officeDocument/2006/relationships/slide" Target="slides/slide19.xml"/><Relationship Id="rId46" Type="http://schemas.openxmlformats.org/officeDocument/2006/relationships/font" Target="fonts/PTSans-italic.fntdata"/><Relationship Id="rId23" Type="http://schemas.openxmlformats.org/officeDocument/2006/relationships/slide" Target="slides/slide18.xml"/><Relationship Id="rId45" Type="http://schemas.openxmlformats.org/officeDocument/2006/relationships/font" Target="fonts/PTSa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Varela-regular.fntdata"/><Relationship Id="rId25" Type="http://schemas.openxmlformats.org/officeDocument/2006/relationships/slide" Target="slides/slide20.xml"/><Relationship Id="rId47" Type="http://schemas.openxmlformats.org/officeDocument/2006/relationships/font" Target="fonts/PTSans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Lato-bold.fntdata"/><Relationship Id="rId12" Type="http://schemas.openxmlformats.org/officeDocument/2006/relationships/slide" Target="slides/slide7.xml"/><Relationship Id="rId34" Type="http://schemas.openxmlformats.org/officeDocument/2006/relationships/font" Target="fonts/Lato-regular.fntdata"/><Relationship Id="rId15" Type="http://schemas.openxmlformats.org/officeDocument/2006/relationships/slide" Target="slides/slide10.xml"/><Relationship Id="rId37" Type="http://schemas.openxmlformats.org/officeDocument/2006/relationships/font" Target="fonts/Lato-boldItalic.fntdata"/><Relationship Id="rId14" Type="http://schemas.openxmlformats.org/officeDocument/2006/relationships/slide" Target="slides/slide9.xml"/><Relationship Id="rId36" Type="http://schemas.openxmlformats.org/officeDocument/2006/relationships/font" Target="fonts/Lato-italic.fntdata"/><Relationship Id="rId17" Type="http://schemas.openxmlformats.org/officeDocument/2006/relationships/slide" Target="slides/slide12.xml"/><Relationship Id="rId39" Type="http://schemas.openxmlformats.org/officeDocument/2006/relationships/font" Target="fonts/LatoLight-bold.fntdata"/><Relationship Id="rId16" Type="http://schemas.openxmlformats.org/officeDocument/2006/relationships/slide" Target="slides/slide11.xml"/><Relationship Id="rId38" Type="http://schemas.openxmlformats.org/officeDocument/2006/relationships/font" Target="fonts/LatoLight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36562451172371-Hr-Student-Growth-Dashboard-Connect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13547641538323-Login-Activate-Reset-Password-Logout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schooldata.net/hc/en-us/articles/36606682493459-Hr-Assessment-Tests-Connect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e4ca17a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2e4ca17a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Put name, district and your role at the district in the  chat.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28d301c574_0_3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28d301c574_0_3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2e4ca17a45_0_1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2e4ca17a45_0_1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28d301c574_0_3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28d301c574_0_3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28d301c574_0_3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28d301c574_0_3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28d301c574_0_3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28d301c574_0_3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28d301c574_0_4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28d301c574_0_4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28d301c574_0_4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28d301c574_0_4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2e4ca17a45_0_1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2e4ca17a45_0_1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28d301c574_0_4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28d301c574_0_4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2e4ca17a45_0_1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2e4ca17a45_0_1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318070a3f1_0_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318070a3f1_0_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2e4ca17a45_0_1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2e4ca17a45_0_1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https://support.schooldata.net/hc/en-us/articles/36562451172371-Hr-Student-Growth-Dashboard-Connect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2e4ca17a45_0_1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2e4ca17a45_0_1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2e4ca17a45_0_1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2e4ca17a45_0_1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2e4ca17a45_0_1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2e4ca17a45_0_1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28d301c574_0_4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28d301c574_0_4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28d301c574_0_4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28d301c574_0_4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317b66ab49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317b66ab49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317b66ab49_0_4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317b66ab49_0_4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317b66ab49_0_9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317b66ab49_0_9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2e4ca17a45_0_4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32e4ca17a45_0_4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2e4ca17a45_0_9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2e4ca17a45_0_9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https://support.schooldata.net/hc/en-us/articles/13547641538323-Login-Activate-Reset-Password-Logout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28d301c574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28d301c574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28d301c574_0_3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28d301c574_0_3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https://support.schooldata.net/hc/en-us/articles/36606682493459-Hr-Assessment-Tests-Connect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28d301c574_0_3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28d301c574_0_3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28d301c574_0_3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28d301c574_0_3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28d301c574_0_3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28d301c574_0_3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5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1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37.png"/><Relationship Id="rId4" Type="http://schemas.openxmlformats.org/officeDocument/2006/relationships/image" Target="../media/image19.png"/><Relationship Id="rId5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jpg"/><Relationship Id="rId3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28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56.jpg"/><Relationship Id="rId7" Type="http://schemas.openxmlformats.org/officeDocument/2006/relationships/image" Target="../media/image3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7.png"/><Relationship Id="rId3" Type="http://schemas.openxmlformats.org/officeDocument/2006/relationships/image" Target="../media/image55.png"/><Relationship Id="rId4" Type="http://schemas.openxmlformats.org/officeDocument/2006/relationships/image" Target="../media/image3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4.jpg"/><Relationship Id="rId4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4.jpg"/><Relationship Id="rId4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1.jpg"/><Relationship Id="rId4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5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jp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hyperlink" Target="mailto:support@schooldata.net" TargetMode="External"/><Relationship Id="rId4" Type="http://schemas.openxmlformats.org/officeDocument/2006/relationships/image" Target="../media/image45.png"/><Relationship Id="rId5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Relationship Id="rId6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57.png"/><Relationship Id="rId6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Course Registration 1">
  <p:cSld name="CUSTOM_47_1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7" name="Google Shape;7;p2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9" name="Google Shape;9;p2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Course Registration and Resources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369" y="884306"/>
            <a:ext cx="4189333" cy="274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3667" y="3989426"/>
            <a:ext cx="2964944" cy="457961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2" name="Google Shape;12;p2"/>
          <p:cNvCxnSpPr/>
          <p:nvPr/>
        </p:nvCxnSpPr>
        <p:spPr>
          <a:xfrm>
            <a:off x="5431110" y="3304472"/>
            <a:ext cx="468300" cy="6624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" name="Google Shape;13;p2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5237" y="3164400"/>
            <a:ext cx="3253175" cy="187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idx="1" type="body"/>
          </p:nvPr>
        </p:nvSpPr>
        <p:spPr>
          <a:xfrm>
            <a:off x="489450" y="1408225"/>
            <a:ext cx="4010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Self Directed Learning">
  <p:cSld name="CUSTOM_9_1_2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95" name="Google Shape;95;p11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97" name="Google Shape;97;p11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8" name="Google Shape;98;p11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99" name="Google Shape;9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1"/>
          <p:cNvSpPr txBox="1"/>
          <p:nvPr/>
        </p:nvSpPr>
        <p:spPr>
          <a:xfrm>
            <a:off x="343475" y="309125"/>
            <a:ext cx="656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Self Directed Learning</a:t>
            </a:r>
            <a:endParaRPr sz="800"/>
          </a:p>
        </p:txBody>
      </p:sp>
      <p:sp>
        <p:nvSpPr>
          <p:cNvPr id="101" name="Google Shape;101;p11"/>
          <p:cNvSpPr txBox="1"/>
          <p:nvPr/>
        </p:nvSpPr>
        <p:spPr>
          <a:xfrm>
            <a:off x="306950" y="1217150"/>
            <a:ext cx="6244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To access </a:t>
            </a:r>
            <a:r>
              <a:rPr b="1"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Self Directed Learning</a:t>
            </a: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, click the bottom left corner on the left navigation: </a:t>
            </a:r>
            <a:endParaRPr sz="20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" name="Google Shape;102;p11"/>
          <p:cNvPicPr preferRelativeResize="0"/>
          <p:nvPr/>
        </p:nvPicPr>
        <p:blipFill rotWithShape="1">
          <a:blip r:embed="rId4">
            <a:alphaModFix/>
          </a:blip>
          <a:srcRect b="0" l="0" r="10984" t="0"/>
          <a:stretch/>
        </p:blipFill>
        <p:spPr>
          <a:xfrm>
            <a:off x="6903869" y="900763"/>
            <a:ext cx="1738350" cy="906412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3" name="Google Shape;103;p11"/>
          <p:cNvPicPr preferRelativeResize="0"/>
          <p:nvPr/>
        </p:nvPicPr>
        <p:blipFill rotWithShape="1">
          <a:blip r:embed="rId5">
            <a:alphaModFix/>
          </a:blip>
          <a:srcRect b="10450" l="0" r="0" t="0"/>
          <a:stretch/>
        </p:blipFill>
        <p:spPr>
          <a:xfrm>
            <a:off x="446312" y="2017562"/>
            <a:ext cx="4893242" cy="264632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4" name="Google Shape;104;p11"/>
          <p:cNvSpPr txBox="1"/>
          <p:nvPr/>
        </p:nvSpPr>
        <p:spPr>
          <a:xfrm>
            <a:off x="5733825" y="2537100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Written directions will describe tasks. Some tasks include short videos. 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Contents are searchable.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Tasks can be checked off to the far right as completed or bookmark.</a:t>
            </a:r>
            <a:endParaRPr/>
          </a:p>
        </p:txBody>
      </p:sp>
      <p:cxnSp>
        <p:nvCxnSpPr>
          <p:cNvPr id="105" name="Google Shape;105;p11"/>
          <p:cNvCxnSpPr/>
          <p:nvPr/>
        </p:nvCxnSpPr>
        <p:spPr>
          <a:xfrm flipH="1">
            <a:off x="5022869" y="1733744"/>
            <a:ext cx="1881000" cy="700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Help Desk">
  <p:cSld name="OBJECT_1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"/>
          <p:cNvSpPr txBox="1"/>
          <p:nvPr/>
        </p:nvSpPr>
        <p:spPr>
          <a:xfrm>
            <a:off x="469150" y="4035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Help Desk</a:t>
            </a:r>
            <a:endParaRPr/>
          </a:p>
        </p:txBody>
      </p:sp>
      <p:sp>
        <p:nvSpPr>
          <p:cNvPr id="108" name="Google Shape;108;p12"/>
          <p:cNvSpPr txBox="1"/>
          <p:nvPr/>
        </p:nvSpPr>
        <p:spPr>
          <a:xfrm>
            <a:off x="469150" y="1202625"/>
            <a:ext cx="3000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Access our Help Desk by clicking on the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life preserver icon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in the top right corner.  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Visit our Help Center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(Help Articles)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Request Help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(Email, Create Ticket)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View my Requests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(List of all your tickets in the system)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9" name="Google Shape;109;p12"/>
          <p:cNvPicPr preferRelativeResize="0"/>
          <p:nvPr/>
        </p:nvPicPr>
        <p:blipFill rotWithShape="1">
          <a:blip r:embed="rId2">
            <a:alphaModFix/>
          </a:blip>
          <a:srcRect b="22504" l="0" r="0" t="0"/>
          <a:stretch/>
        </p:blipFill>
        <p:spPr>
          <a:xfrm>
            <a:off x="4421588" y="320664"/>
            <a:ext cx="3415650" cy="919200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0" name="Google Shape;110;p12"/>
          <p:cNvPicPr preferRelativeResize="0"/>
          <p:nvPr/>
        </p:nvPicPr>
        <p:blipFill rotWithShape="1">
          <a:blip r:embed="rId3">
            <a:alphaModFix/>
          </a:blip>
          <a:srcRect b="18586" l="0" r="0" t="0"/>
          <a:stretch/>
        </p:blipFill>
        <p:spPr>
          <a:xfrm>
            <a:off x="5537134" y="1173694"/>
            <a:ext cx="3469674" cy="1994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1" name="Google Shape;111;p12"/>
          <p:cNvPicPr preferRelativeResize="0"/>
          <p:nvPr/>
        </p:nvPicPr>
        <p:blipFill rotWithShape="1">
          <a:blip r:embed="rId4">
            <a:alphaModFix/>
          </a:blip>
          <a:srcRect b="14828" l="0" r="0" t="0"/>
          <a:stretch/>
        </p:blipFill>
        <p:spPr>
          <a:xfrm>
            <a:off x="4781813" y="2493938"/>
            <a:ext cx="3131271" cy="1994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12" name="Google Shape;112;p12"/>
          <p:cNvCxnSpPr/>
          <p:nvPr/>
        </p:nvCxnSpPr>
        <p:spPr>
          <a:xfrm flipH="1" rot="10800000">
            <a:off x="3245825" y="513625"/>
            <a:ext cx="3108000" cy="1418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3" name="Google Shape;11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1751" y="471202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 Title Page">
  <p:cSld name="BLANK_1_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" name="Google Shape;11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30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 txBox="1"/>
          <p:nvPr/>
        </p:nvSpPr>
        <p:spPr>
          <a:xfrm>
            <a:off x="9225" y="1717300"/>
            <a:ext cx="3998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Welcome</a:t>
            </a:r>
            <a:endParaRPr/>
          </a:p>
        </p:txBody>
      </p:sp>
      <p:pic>
        <p:nvPicPr>
          <p:cNvPr id="119" name="Google Shape;11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163" y="4644186"/>
            <a:ext cx="1572430" cy="3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3"/>
          <p:cNvSpPr txBox="1"/>
          <p:nvPr>
            <p:ph type="title"/>
          </p:nvPr>
        </p:nvSpPr>
        <p:spPr>
          <a:xfrm>
            <a:off x="678350" y="3271575"/>
            <a:ext cx="29025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2 1">
  <p:cSld name="2_Custom Layout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 txBox="1"/>
          <p:nvPr/>
        </p:nvSpPr>
        <p:spPr>
          <a:xfrm>
            <a:off x="0" y="0"/>
            <a:ext cx="91440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300">
                <a:solidFill>
                  <a:srgbClr val="ECA30B"/>
                </a:solidFill>
                <a:latin typeface="Lato"/>
                <a:ea typeface="Lato"/>
                <a:cs typeface="Lato"/>
                <a:sym typeface="Lato"/>
              </a:rPr>
              <a:t>W</a:t>
            </a:r>
            <a:r>
              <a:rPr b="1" lang="en" sz="10300">
                <a:solidFill>
                  <a:srgbClr val="00A09D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en" sz="10300">
                <a:solidFill>
                  <a:srgbClr val="95B952"/>
                </a:solidFill>
                <a:latin typeface="Lato"/>
                <a:ea typeface="Lato"/>
                <a:cs typeface="Lato"/>
                <a:sym typeface="Lato"/>
              </a:rPr>
              <a:t>l</a:t>
            </a:r>
            <a:r>
              <a:rPr b="1" lang="en" sz="10300">
                <a:solidFill>
                  <a:srgbClr val="467CBB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b="1" lang="en" sz="10300">
                <a:solidFill>
                  <a:srgbClr val="ECA30B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b="1" lang="en" sz="10300">
                <a:solidFill>
                  <a:srgbClr val="00A09D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b="1" lang="en" sz="10300">
                <a:solidFill>
                  <a:srgbClr val="95B952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en" sz="10300">
                <a:solidFill>
                  <a:srgbClr val="467CBB"/>
                </a:solidFill>
                <a:latin typeface="Lato"/>
                <a:ea typeface="Lato"/>
                <a:cs typeface="Lato"/>
                <a:sym typeface="Lato"/>
              </a:rPr>
              <a:t>!</a:t>
            </a:r>
            <a:endParaRPr/>
          </a:p>
        </p:txBody>
      </p:sp>
      <p:pic>
        <p:nvPicPr>
          <p:cNvPr descr="iStock-1169954700 copy.jpg" id="123" name="Google Shape;123;p14"/>
          <p:cNvPicPr preferRelativeResize="0"/>
          <p:nvPr/>
        </p:nvPicPr>
        <p:blipFill rotWithShape="1">
          <a:blip r:embed="rId2">
            <a:alphaModFix/>
          </a:blip>
          <a:srcRect b="0" l="14648" r="29099" t="0"/>
          <a:stretch/>
        </p:blipFill>
        <p:spPr>
          <a:xfrm>
            <a:off x="0" y="2714245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028962526-expanded copy.jpg" id="124" name="Google Shape;124;p14"/>
          <p:cNvPicPr preferRelativeResize="0"/>
          <p:nvPr/>
        </p:nvPicPr>
        <p:blipFill rotWithShape="1">
          <a:blip r:embed="rId3">
            <a:alphaModFix/>
          </a:blip>
          <a:srcRect b="14533" l="22589" r="30912" t="14533"/>
          <a:stretch/>
        </p:blipFill>
        <p:spPr>
          <a:xfrm>
            <a:off x="1828800" y="2714245"/>
            <a:ext cx="1828800" cy="1828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64188539 copy.jpg" id="125" name="Google Shape;125;p14"/>
          <p:cNvPicPr preferRelativeResize="0"/>
          <p:nvPr/>
        </p:nvPicPr>
        <p:blipFill rotWithShape="1">
          <a:blip r:embed="rId4">
            <a:alphaModFix/>
          </a:blip>
          <a:srcRect b="0" l="4732" r="28619" t="0"/>
          <a:stretch/>
        </p:blipFill>
        <p:spPr>
          <a:xfrm>
            <a:off x="3657600" y="2714245"/>
            <a:ext cx="1828800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391720644-expanded copy.jpg" id="126" name="Google Shape;126;p14"/>
          <p:cNvPicPr preferRelativeResize="0"/>
          <p:nvPr/>
        </p:nvPicPr>
        <p:blipFill rotWithShape="1">
          <a:blip r:embed="rId5">
            <a:alphaModFix/>
          </a:blip>
          <a:srcRect b="2288" l="26863" r="14031" t="9691"/>
          <a:stretch/>
        </p:blipFill>
        <p:spPr>
          <a:xfrm>
            <a:off x="5486399" y="2709907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451420203 copy.jpg" id="127" name="Google Shape;127;p14"/>
          <p:cNvPicPr preferRelativeResize="0"/>
          <p:nvPr/>
        </p:nvPicPr>
        <p:blipFill rotWithShape="1">
          <a:blip r:embed="rId6">
            <a:alphaModFix/>
          </a:blip>
          <a:srcRect b="41845" l="16203" r="2943" t="5411"/>
          <a:stretch/>
        </p:blipFill>
        <p:spPr>
          <a:xfrm>
            <a:off x="7315200" y="2714245"/>
            <a:ext cx="1828800" cy="1828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094" y="1596637"/>
            <a:ext cx="856631" cy="102283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 txBox="1"/>
          <p:nvPr/>
        </p:nvSpPr>
        <p:spPr>
          <a:xfrm>
            <a:off x="898875" y="1742200"/>
            <a:ext cx="55929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Your name, district, role and at least one thing you are hoping to walk away with from today’s training.</a:t>
            </a:r>
            <a:endParaRPr b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 Agenda Page">
  <p:cSld name="26_Custom Layout_1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/>
          <p:nvPr/>
        </p:nvSpPr>
        <p:spPr>
          <a:xfrm>
            <a:off x="6838031" y="0"/>
            <a:ext cx="2306100" cy="5143500"/>
          </a:xfrm>
          <a:prstGeom prst="rect">
            <a:avLst/>
          </a:prstGeom>
          <a:solidFill>
            <a:srgbClr val="ECA30B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c.pdf" id="132" name="Google Shape;13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2282" y="1054821"/>
            <a:ext cx="4504938" cy="346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080" y="1361288"/>
            <a:ext cx="3489336" cy="18543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logo-dark-sds-connect.svg" id="134" name="Google Shape;13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326" y="264860"/>
            <a:ext cx="1912950" cy="38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5"/>
          <p:cNvSpPr txBox="1"/>
          <p:nvPr/>
        </p:nvSpPr>
        <p:spPr>
          <a:xfrm>
            <a:off x="377831" y="830300"/>
            <a:ext cx="4414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</a:pPr>
            <a:r>
              <a:rPr b="1" lang="en" sz="300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 sz="300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662329" y="4282985"/>
            <a:ext cx="734311" cy="131681"/>
            <a:chOff x="-112049" y="0"/>
            <a:chExt cx="458400" cy="46800"/>
          </a:xfrm>
        </p:grpSpPr>
        <p:sp>
          <p:nvSpPr>
            <p:cNvPr id="137" name="Google Shape;137;p15"/>
            <p:cNvSpPr/>
            <p:nvPr/>
          </p:nvSpPr>
          <p:spPr>
            <a:xfrm>
              <a:off x="-1" y="27"/>
              <a:ext cx="116700" cy="4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1A843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E1A843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116580" y="27"/>
              <a:ext cx="115500" cy="46500"/>
            </a:xfrm>
            <a:prstGeom prst="rect">
              <a:avLst/>
            </a:prstGeom>
            <a:solidFill>
              <a:srgbClr val="95B952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B952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95B952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30851" y="0"/>
              <a:ext cx="115500" cy="46800"/>
            </a:xfrm>
            <a:prstGeom prst="rect">
              <a:avLst/>
            </a:prstGeom>
            <a:solidFill>
              <a:srgbClr val="71C1E5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-112049" y="0"/>
              <a:ext cx="115500" cy="46800"/>
            </a:xfrm>
            <a:prstGeom prst="rect">
              <a:avLst/>
            </a:prstGeom>
            <a:solidFill>
              <a:srgbClr val="E38B3D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141" name="Google Shape;141;p15"/>
          <p:cNvSpPr txBox="1"/>
          <p:nvPr>
            <p:ph idx="1" type="body"/>
          </p:nvPr>
        </p:nvSpPr>
        <p:spPr>
          <a:xfrm>
            <a:off x="850100" y="1442575"/>
            <a:ext cx="3134100" cy="24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 Transition Card 1">
  <p:cSld name="CUSTOM_26_3_2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6"/>
          <p:cNvPicPr preferRelativeResize="0"/>
          <p:nvPr/>
        </p:nvPicPr>
        <p:blipFill rotWithShape="1">
          <a:blip r:embed="rId2">
            <a:alphaModFix/>
          </a:blip>
          <a:srcRect b="8947" l="0" r="1039" t="94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/>
          <p:nvPr/>
        </p:nvSpPr>
        <p:spPr>
          <a:xfrm>
            <a:off x="0" y="349783"/>
            <a:ext cx="9144000" cy="4375200"/>
          </a:xfrm>
          <a:prstGeom prst="rect">
            <a:avLst/>
          </a:prstGeom>
          <a:solidFill>
            <a:srgbClr val="597696">
              <a:alpha val="8039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7A"/>
              </a:buClr>
              <a:buSzPts val="1400"/>
              <a:buFont typeface="Avenir"/>
              <a:buNone/>
            </a:pPr>
            <a:r>
              <a:t/>
            </a:r>
            <a:endParaRPr b="1" i="0" sz="1400" u="none" cap="none" strike="noStrike">
              <a:solidFill>
                <a:srgbClr val="18447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p16"/>
          <p:cNvSpPr txBox="1"/>
          <p:nvPr>
            <p:ph type="title"/>
          </p:nvPr>
        </p:nvSpPr>
        <p:spPr>
          <a:xfrm>
            <a:off x="1964175" y="2206800"/>
            <a:ext cx="52767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b="1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 Transition Title 2">
  <p:cSld name="CUSTOM_7_2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/>
          <p:nvPr/>
        </p:nvSpPr>
        <p:spPr>
          <a:xfrm>
            <a:off x="0" y="384133"/>
            <a:ext cx="9144000" cy="4375200"/>
          </a:xfrm>
          <a:prstGeom prst="rect">
            <a:avLst/>
          </a:prstGeom>
          <a:solidFill>
            <a:srgbClr val="597696">
              <a:alpha val="8039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7A"/>
              </a:buClr>
              <a:buSzPts val="1400"/>
              <a:buFont typeface="Avenir"/>
              <a:buNone/>
            </a:pPr>
            <a:r>
              <a:t/>
            </a:r>
            <a:endParaRPr b="1" i="0" sz="1400" u="none" cap="none" strike="noStrike">
              <a:solidFill>
                <a:srgbClr val="18447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4227388" y="2876084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0" name="Google Shape;150;p17"/>
          <p:cNvSpPr txBox="1"/>
          <p:nvPr>
            <p:ph type="title"/>
          </p:nvPr>
        </p:nvSpPr>
        <p:spPr>
          <a:xfrm>
            <a:off x="2014125" y="1974975"/>
            <a:ext cx="51435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ato"/>
              <a:buNone/>
              <a:defRPr b="1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 Blank with footer 1">
  <p:cSld name="BIG_NUMBER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99488" y="4705323"/>
            <a:ext cx="1572430" cy="3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624200" y="532650"/>
            <a:ext cx="7840200" cy="3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 Watermark Background 1">
  <p:cSld name="CUSTOM_5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55" name="Google Shape;155;p19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>
            <p:ph idx="1" type="body"/>
          </p:nvPr>
        </p:nvSpPr>
        <p:spPr>
          <a:xfrm>
            <a:off x="815625" y="599250"/>
            <a:ext cx="7723500" cy="3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 Blank with Line and Footer">
  <p:cSld name="CUSTOM_6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0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2" name="Google Shape;162;p20"/>
          <p:cNvSpPr txBox="1"/>
          <p:nvPr>
            <p:ph type="title"/>
          </p:nvPr>
        </p:nvSpPr>
        <p:spPr>
          <a:xfrm>
            <a:off x="592500" y="403575"/>
            <a:ext cx="44178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b="1"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0"/>
          <p:cNvSpPr txBox="1"/>
          <p:nvPr>
            <p:ph idx="1" type="body"/>
          </p:nvPr>
        </p:nvSpPr>
        <p:spPr>
          <a:xfrm>
            <a:off x="790675" y="1331650"/>
            <a:ext cx="3886800" cy="29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My Courses ">
  <p:cSld name="CUSTOM_48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8" name="Google Shape;18;p3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704125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0" name="Google Shape;20;p3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1" name="Google Shape;21;p3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My Courses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598850" y="1347725"/>
            <a:ext cx="3713400" cy="20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My Records → My Courses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View Course Details pdf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Email Questions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Cancel Registration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Complete Course Evaluation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5194" y="321882"/>
            <a:ext cx="4443617" cy="307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4891" y="3470531"/>
            <a:ext cx="1964063" cy="11236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"/>
          <p:cNvCxnSpPr/>
          <p:nvPr/>
        </p:nvCxnSpPr>
        <p:spPr>
          <a:xfrm flipH="1">
            <a:off x="6929794" y="3143850"/>
            <a:ext cx="1006500" cy="968100"/>
          </a:xfrm>
          <a:prstGeom prst="straightConnector1">
            <a:avLst/>
          </a:prstGeom>
          <a:noFill/>
          <a:ln cap="flat" cmpd="sng" w="28575">
            <a:solidFill>
              <a:srgbClr val="002F4C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" name="Google Shape;2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 Watermark with line and foot">
  <p:cSld name="CUSTOM_9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65" name="Google Shape;165;p21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167" name="Google Shape;167;p21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8" name="Google Shape;168;p21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21"/>
          <p:cNvSpPr txBox="1"/>
          <p:nvPr>
            <p:ph type="title"/>
          </p:nvPr>
        </p:nvSpPr>
        <p:spPr>
          <a:xfrm>
            <a:off x="592500" y="334875"/>
            <a:ext cx="41304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1"/>
          <p:cNvSpPr txBox="1"/>
          <p:nvPr>
            <p:ph idx="2" type="body"/>
          </p:nvPr>
        </p:nvSpPr>
        <p:spPr>
          <a:xfrm>
            <a:off x="832275" y="1298350"/>
            <a:ext cx="3570600" cy="30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 Content Left Side">
  <p:cSld name="CUSTOM_9_2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74" name="Google Shape;174;p22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068777864.jpg" id="175" name="Google Shape;175;p22"/>
          <p:cNvPicPr preferRelativeResize="0"/>
          <p:nvPr/>
        </p:nvPicPr>
        <p:blipFill rotWithShape="1">
          <a:blip r:embed="rId3">
            <a:alphaModFix/>
          </a:blip>
          <a:srcRect b="0" l="27929" r="16032" t="0"/>
          <a:stretch/>
        </p:blipFill>
        <p:spPr>
          <a:xfrm>
            <a:off x="5623080" y="0"/>
            <a:ext cx="3519697" cy="419293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/>
          <p:nvPr/>
        </p:nvSpPr>
        <p:spPr>
          <a:xfrm>
            <a:off x="6440100" y="3080275"/>
            <a:ext cx="2703900" cy="798900"/>
          </a:xfrm>
          <a:prstGeom prst="rect">
            <a:avLst/>
          </a:prstGeom>
          <a:solidFill>
            <a:srgbClr val="F0B926">
              <a:alpha val="7961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177" name="Google Shape;177;p22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8" name="Google Shape;178;p22"/>
          <p:cNvSpPr txBox="1"/>
          <p:nvPr>
            <p:ph type="title"/>
          </p:nvPr>
        </p:nvSpPr>
        <p:spPr>
          <a:xfrm>
            <a:off x="692296" y="440075"/>
            <a:ext cx="47775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9" name="Google Shape;179;p22"/>
          <p:cNvSpPr txBox="1"/>
          <p:nvPr>
            <p:ph idx="1" type="subTitle"/>
          </p:nvPr>
        </p:nvSpPr>
        <p:spPr>
          <a:xfrm>
            <a:off x="718519" y="1260244"/>
            <a:ext cx="490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0" name="Google Shape;180;p22"/>
          <p:cNvSpPr txBox="1"/>
          <p:nvPr>
            <p:ph idx="2" type="subTitle"/>
          </p:nvPr>
        </p:nvSpPr>
        <p:spPr>
          <a:xfrm>
            <a:off x="6630413" y="3212040"/>
            <a:ext cx="2413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81" name="Google Shape;181;p22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>
            <p:ph idx="3" type="body"/>
          </p:nvPr>
        </p:nvSpPr>
        <p:spPr>
          <a:xfrm>
            <a:off x="807325" y="1939225"/>
            <a:ext cx="4402800" cy="23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 Content Right Side">
  <p:cSld name="CUSTOM_10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85" name="Google Shape;185;p23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23"/>
          <p:cNvGrpSpPr/>
          <p:nvPr/>
        </p:nvGrpSpPr>
        <p:grpSpPr>
          <a:xfrm>
            <a:off x="3330" y="0"/>
            <a:ext cx="3520816" cy="4192929"/>
            <a:chOff x="0" y="0"/>
            <a:chExt cx="4694421" cy="5590573"/>
          </a:xfrm>
        </p:grpSpPr>
        <p:pic>
          <p:nvPicPr>
            <p:cNvPr descr="iStock-1068777864.jpg" id="187" name="Google Shape;187;p23"/>
            <p:cNvPicPr preferRelativeResize="0"/>
            <p:nvPr/>
          </p:nvPicPr>
          <p:blipFill rotWithShape="1">
            <a:blip r:embed="rId3">
              <a:alphaModFix/>
            </a:blip>
            <a:srcRect b="0" l="27929" r="16032" t="0"/>
            <a:stretch/>
          </p:blipFill>
          <p:spPr>
            <a:xfrm>
              <a:off x="0" y="0"/>
              <a:ext cx="4692931" cy="55905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23"/>
            <p:cNvSpPr/>
            <p:nvPr/>
          </p:nvSpPr>
          <p:spPr>
            <a:xfrm>
              <a:off x="1008021" y="4107031"/>
              <a:ext cx="3686400" cy="1065000"/>
            </a:xfrm>
            <a:prstGeom prst="rect">
              <a:avLst/>
            </a:prstGeom>
            <a:solidFill>
              <a:srgbClr val="F0B926">
                <a:alpha val="79610"/>
              </a:srgbClr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Varela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endParaRPr>
            </a:p>
          </p:txBody>
        </p:sp>
      </p:grpSp>
      <p:cxnSp>
        <p:nvCxnSpPr>
          <p:cNvPr id="189" name="Google Shape;189;p23"/>
          <p:cNvCxnSpPr/>
          <p:nvPr/>
        </p:nvCxnSpPr>
        <p:spPr>
          <a:xfrm>
            <a:off x="4132137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23"/>
          <p:cNvSpPr txBox="1"/>
          <p:nvPr>
            <p:ph idx="1" type="subTitle"/>
          </p:nvPr>
        </p:nvSpPr>
        <p:spPr>
          <a:xfrm>
            <a:off x="1010578" y="3203829"/>
            <a:ext cx="2413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91" name="Google Shape;191;p23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192" name="Google Shape;192;p23"/>
          <p:cNvCxnSpPr/>
          <p:nvPr/>
        </p:nvCxnSpPr>
        <p:spPr>
          <a:xfrm>
            <a:off x="4182144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93" name="Google Shape;193;p23"/>
          <p:cNvSpPr txBox="1"/>
          <p:nvPr>
            <p:ph type="title"/>
          </p:nvPr>
        </p:nvSpPr>
        <p:spPr>
          <a:xfrm>
            <a:off x="3967198" y="414300"/>
            <a:ext cx="50493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4" name="Google Shape;194;p23"/>
          <p:cNvSpPr txBox="1"/>
          <p:nvPr>
            <p:ph idx="2" type="subTitle"/>
          </p:nvPr>
        </p:nvSpPr>
        <p:spPr>
          <a:xfrm>
            <a:off x="4111800" y="1260244"/>
            <a:ext cx="490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95" name="Google Shape;19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23"/>
          <p:cNvSpPr txBox="1"/>
          <p:nvPr>
            <p:ph idx="3" type="body"/>
          </p:nvPr>
        </p:nvSpPr>
        <p:spPr>
          <a:xfrm>
            <a:off x="4194700" y="1914250"/>
            <a:ext cx="4502700" cy="24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 Right Content 2">
  <p:cSld name="CUSTOM_13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99" name="Google Shape;199;p24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218988058.jpg" id="200" name="Google Shape;200;p24"/>
          <p:cNvPicPr preferRelativeResize="0"/>
          <p:nvPr/>
        </p:nvPicPr>
        <p:blipFill rotWithShape="1">
          <a:blip r:embed="rId3">
            <a:alphaModFix/>
          </a:blip>
          <a:srcRect b="0" l="11310" r="32727" t="0"/>
          <a:stretch/>
        </p:blipFill>
        <p:spPr>
          <a:xfrm>
            <a:off x="3331" y="0"/>
            <a:ext cx="3519698" cy="4192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4"/>
          <p:cNvCxnSpPr/>
          <p:nvPr/>
        </p:nvCxnSpPr>
        <p:spPr>
          <a:xfrm>
            <a:off x="412261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02" name="Google Shape;202;p24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203" name="Google Shape;203;p24"/>
          <p:cNvSpPr txBox="1"/>
          <p:nvPr>
            <p:ph type="title"/>
          </p:nvPr>
        </p:nvSpPr>
        <p:spPr>
          <a:xfrm>
            <a:off x="3920050" y="527550"/>
            <a:ext cx="46368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4" name="Google Shape;204;p24"/>
          <p:cNvSpPr txBox="1"/>
          <p:nvPr>
            <p:ph idx="1" type="subTitle"/>
          </p:nvPr>
        </p:nvSpPr>
        <p:spPr>
          <a:xfrm>
            <a:off x="4033219" y="1260244"/>
            <a:ext cx="490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05" name="Google Shape;20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4351" y="47846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/>
          <p:nvPr>
            <p:ph idx="2" type="body"/>
          </p:nvPr>
        </p:nvSpPr>
        <p:spPr>
          <a:xfrm>
            <a:off x="4169725" y="1972500"/>
            <a:ext cx="4476900" cy="23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 Question 1">
  <p:cSld name="CUSTOM_9_1_1_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/>
          <p:cNvPicPr preferRelativeResize="0"/>
          <p:nvPr/>
        </p:nvPicPr>
        <p:blipFill rotWithShape="1">
          <a:blip r:embed="rId2">
            <a:alphaModFix/>
          </a:blip>
          <a:srcRect b="14602" l="0" r="0" t="0"/>
          <a:stretch/>
        </p:blipFill>
        <p:spPr>
          <a:xfrm>
            <a:off x="5869" y="-1594"/>
            <a:ext cx="9144000" cy="455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/>
          <p:nvPr/>
        </p:nvSpPr>
        <p:spPr>
          <a:xfrm>
            <a:off x="-9731" y="-9731"/>
            <a:ext cx="9144000" cy="4555200"/>
          </a:xfrm>
          <a:prstGeom prst="rect">
            <a:avLst/>
          </a:prstGeom>
          <a:solidFill>
            <a:srgbClr val="FFFFFF">
              <a:alpha val="810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10" name="Google Shape;210;p25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11" name="Google Shape;211;p25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12" name="Google Shape;212;p25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13" name="Google Shape;213;p25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214" name="Google Shape;2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25"/>
          <p:cNvSpPr txBox="1"/>
          <p:nvPr>
            <p:ph idx="2" type="body"/>
          </p:nvPr>
        </p:nvSpPr>
        <p:spPr>
          <a:xfrm>
            <a:off x="823950" y="1306675"/>
            <a:ext cx="7232400" cy="1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 Question 2">
  <p:cSld name="CUSTOM_43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Google Shape;218;p26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iStock-670415178.jpg" id="219" name="Google Shape;219;p26"/>
          <p:cNvPicPr preferRelativeResize="0"/>
          <p:nvPr/>
        </p:nvPicPr>
        <p:blipFill rotWithShape="1">
          <a:blip r:embed="rId2">
            <a:alphaModFix/>
          </a:blip>
          <a:srcRect b="35627" l="0" r="0" t="18513"/>
          <a:stretch/>
        </p:blipFill>
        <p:spPr>
          <a:xfrm>
            <a:off x="-2169" y="1421794"/>
            <a:ext cx="9148286" cy="2857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26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21" name="Google Shape;221;p26"/>
          <p:cNvSpPr txBox="1"/>
          <p:nvPr>
            <p:ph type="title"/>
          </p:nvPr>
        </p:nvSpPr>
        <p:spPr>
          <a:xfrm>
            <a:off x="692288" y="440063"/>
            <a:ext cx="4299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2" name="Google Shape;222;p26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27" name="Google Shape;227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8" name="Google Shape;22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_2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/>
          <p:nvPr>
            <p:ph idx="2" type="pic"/>
          </p:nvPr>
        </p:nvSpPr>
        <p:spPr>
          <a:xfrm>
            <a:off x="0" y="2754085"/>
            <a:ext cx="18288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8"/>
          <p:cNvSpPr/>
          <p:nvPr>
            <p:ph idx="3" type="pic"/>
          </p:nvPr>
        </p:nvSpPr>
        <p:spPr>
          <a:xfrm>
            <a:off x="1828800" y="2754085"/>
            <a:ext cx="18288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8"/>
          <p:cNvSpPr/>
          <p:nvPr>
            <p:ph idx="4" type="pic"/>
          </p:nvPr>
        </p:nvSpPr>
        <p:spPr>
          <a:xfrm>
            <a:off x="3657600" y="2754085"/>
            <a:ext cx="18288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8"/>
          <p:cNvSpPr/>
          <p:nvPr>
            <p:ph idx="5" type="pic"/>
          </p:nvPr>
        </p:nvSpPr>
        <p:spPr>
          <a:xfrm>
            <a:off x="5486400" y="2754085"/>
            <a:ext cx="18288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8"/>
          <p:cNvSpPr/>
          <p:nvPr>
            <p:ph idx="6" type="pic"/>
          </p:nvPr>
        </p:nvSpPr>
        <p:spPr>
          <a:xfrm>
            <a:off x="7315200" y="2754085"/>
            <a:ext cx="18288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8"/>
          <p:cNvSpPr txBox="1"/>
          <p:nvPr>
            <p:ph idx="12" type="sldNum"/>
          </p:nvPr>
        </p:nvSpPr>
        <p:spPr>
          <a:xfrm>
            <a:off x="4419600" y="4629150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1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/>
          <p:nvPr>
            <p:ph idx="2" type="pic"/>
          </p:nvPr>
        </p:nvSpPr>
        <p:spPr>
          <a:xfrm>
            <a:off x="5786874" y="1554239"/>
            <a:ext cx="2538000" cy="1622700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29"/>
          <p:cNvSpPr txBox="1"/>
          <p:nvPr>
            <p:ph idx="12" type="sldNum"/>
          </p:nvPr>
        </p:nvSpPr>
        <p:spPr>
          <a:xfrm>
            <a:off x="4419600" y="4629150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1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Blank with Footer 1">
  <p:cSld name="CUSTOM_6_1_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Clock Hour Transcripts">
  <p:cSld name="CUSTOM_49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29" name="Google Shape;29;p4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31" name="Google Shape;31;p4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2" name="Google Shape;32;p4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Clock Hour Transcripts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3" name="Google Shape;33;p4"/>
          <p:cNvSpPr txBox="1"/>
          <p:nvPr/>
        </p:nvSpPr>
        <p:spPr>
          <a:xfrm>
            <a:off x="560275" y="1528677"/>
            <a:ext cx="43539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My Records → Reports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Print Transcripts / Certificates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Available 2 weeks after course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Contact </a:t>
            </a: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support@schooldata.net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with questions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4">
            <a:alphaModFix/>
          </a:blip>
          <a:srcRect b="0" l="0" r="26756" t="0"/>
          <a:stretch/>
        </p:blipFill>
        <p:spPr>
          <a:xfrm>
            <a:off x="5132438" y="1164891"/>
            <a:ext cx="3541932" cy="281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Title Slide 2">
  <p:cSld name="CUSTOM_7_2_2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1"/>
          <p:cNvSpPr/>
          <p:nvPr/>
        </p:nvSpPr>
        <p:spPr>
          <a:xfrm>
            <a:off x="0" y="384133"/>
            <a:ext cx="9144000" cy="4375200"/>
          </a:xfrm>
          <a:prstGeom prst="rect">
            <a:avLst/>
          </a:prstGeom>
          <a:solidFill>
            <a:srgbClr val="597696">
              <a:alpha val="8039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7A"/>
              </a:buClr>
              <a:buSzPts val="1400"/>
              <a:buFont typeface="Avenir"/>
              <a:buNone/>
            </a:pPr>
            <a:r>
              <a:t/>
            </a:r>
            <a:endParaRPr b="1" i="0" sz="1400" u="none" cap="none" strike="noStrike">
              <a:solidFill>
                <a:srgbClr val="18447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245" name="Google Shape;245;p31"/>
          <p:cNvCxnSpPr/>
          <p:nvPr/>
        </p:nvCxnSpPr>
        <p:spPr>
          <a:xfrm>
            <a:off x="4227388" y="2876084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46" name="Google Shape;246;p31"/>
          <p:cNvSpPr txBox="1"/>
          <p:nvPr>
            <p:ph type="title"/>
          </p:nvPr>
        </p:nvSpPr>
        <p:spPr>
          <a:xfrm>
            <a:off x="0" y="2193965"/>
            <a:ext cx="9144000" cy="5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Content Left Side 1">
  <p:cSld name="CUSTOM_9_1_1_2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248" name="Google Shape;248;p32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2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50" name="Google Shape;250;p32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51" name="Google Shape;251;p32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52" name="Google Shape;252;p32"/>
          <p:cNvSpPr txBox="1"/>
          <p:nvPr>
            <p:ph idx="1" type="body"/>
          </p:nvPr>
        </p:nvSpPr>
        <p:spPr>
          <a:xfrm>
            <a:off x="701888" y="1571607"/>
            <a:ext cx="4137000" cy="29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794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○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■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○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■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○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■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3" name="Google Shape;253;p32"/>
          <p:cNvSpPr txBox="1"/>
          <p:nvPr>
            <p:ph idx="2" type="subTitle"/>
          </p:nvPr>
        </p:nvSpPr>
        <p:spPr>
          <a:xfrm>
            <a:off x="718515" y="1401378"/>
            <a:ext cx="73266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100">
                <a:solidFill>
                  <a:srgbClr val="55595D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54" name="Google Shape;254;p32"/>
          <p:cNvSpPr txBox="1"/>
          <p:nvPr>
            <p:ph idx="3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255" name="Google Shape;2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Watermark Background">
  <p:cSld name="CUSTOM_5_2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257" name="Google Shape;257;p33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Attendance Verification - Zoom">
  <p:cSld name="CUSTOM_50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37" name="Google Shape;37;p5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39" name="Google Shape;39;p5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0" name="Google Shape;40;p5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Attendance Verification for Clock Hours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1" name="Google Shape;41;p5"/>
          <p:cNvSpPr txBox="1"/>
          <p:nvPr/>
        </p:nvSpPr>
        <p:spPr>
          <a:xfrm>
            <a:off x="788875" y="1992150"/>
            <a:ext cx="3693600" cy="25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Zoo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m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: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Participants button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at bottom of screen 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Hover over your name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the ellipsis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(...) or More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Rename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First/Last Name, District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Change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" name="Google Shape;42;p5"/>
          <p:cNvSpPr txBox="1"/>
          <p:nvPr/>
        </p:nvSpPr>
        <p:spPr>
          <a:xfrm>
            <a:off x="718525" y="1203100"/>
            <a:ext cx="79278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Before logging off, be sure your NAME and EMAIL address used for </a:t>
            </a: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registration</a:t>
            </a: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 is reflected so the instructor knows who attended.</a:t>
            </a:r>
            <a:endParaRPr sz="2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43" name="Google Shape;4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700" y="3086299"/>
            <a:ext cx="3563400" cy="80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6750" y="2433988"/>
            <a:ext cx="356235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Attendance Verification - GoTo">
  <p:cSld name="CUSTOM_50_1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47" name="Google Shape;47;p6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49" name="Google Shape;49;p6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0" name="Google Shape;50;p6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Attendance Verification for Clock Hours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1" name="Google Shape;51;p6"/>
          <p:cNvSpPr txBox="1"/>
          <p:nvPr/>
        </p:nvSpPr>
        <p:spPr>
          <a:xfrm>
            <a:off x="788875" y="2078800"/>
            <a:ext cx="3236100" cy="25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GoTo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: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Select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Settings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On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Profile tab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, change name.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First/Last Name and District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Google Shape;52;p6"/>
          <p:cNvSpPr txBox="1"/>
          <p:nvPr/>
        </p:nvSpPr>
        <p:spPr>
          <a:xfrm>
            <a:off x="718525" y="1203100"/>
            <a:ext cx="79278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Before logging off, be sure your NAME and EMAIL address used for registration is reflected so the instructor knows who attended.</a:t>
            </a:r>
            <a:endParaRPr sz="2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1325" y="2078800"/>
            <a:ext cx="2284975" cy="23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Zoom Chat">
  <p:cSld name="TITLE_AND_TWO_COLUMNS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/>
        </p:nvSpPr>
        <p:spPr>
          <a:xfrm>
            <a:off x="403575" y="291950"/>
            <a:ext cx="47400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Zoom Chat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" name="Google Shape;5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125" y="834313"/>
            <a:ext cx="3205025" cy="5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8650" y="1459300"/>
            <a:ext cx="2529775" cy="10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/>
          <p:nvPr/>
        </p:nvSpPr>
        <p:spPr>
          <a:xfrm>
            <a:off x="1537050" y="1829000"/>
            <a:ext cx="41475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Toolbar &gt; Click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Chat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Dropdown menu &gt;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Everyone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(or select the participant you want to chat directly.)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Click 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Enter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or the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Send icon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" name="Google Shape;6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550" y="782250"/>
            <a:ext cx="1104096" cy="6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 GoTo Chat 1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/>
        </p:nvSpPr>
        <p:spPr>
          <a:xfrm>
            <a:off x="403575" y="291950"/>
            <a:ext cx="47400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GoTo Chat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" name="Google Shape;64;p8"/>
          <p:cNvSpPr txBox="1"/>
          <p:nvPr/>
        </p:nvSpPr>
        <p:spPr>
          <a:xfrm>
            <a:off x="1537050" y="1829000"/>
            <a:ext cx="35721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Toolbar &gt;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Chat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Dropdown menu &gt;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Everyone (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 select the participant you want to chat)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Enter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5" name="Google Shape;6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775" y="838300"/>
            <a:ext cx="1015325" cy="5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75" y="698350"/>
            <a:ext cx="1976600" cy="42648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4475" y="752775"/>
            <a:ext cx="2448559" cy="778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8" name="Google Shape;68;p8"/>
          <p:cNvCxnSpPr/>
          <p:nvPr/>
        </p:nvCxnSpPr>
        <p:spPr>
          <a:xfrm flipH="1" rot="10800000">
            <a:off x="3837800" y="4783000"/>
            <a:ext cx="1691700" cy="34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9" name="Google Shape;69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2576" y="4691848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How to Log In">
  <p:cSld name="TITLE_AND_BODY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/>
        </p:nvSpPr>
        <p:spPr>
          <a:xfrm>
            <a:off x="240425" y="257600"/>
            <a:ext cx="37695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How to Log In</a:t>
            </a:r>
            <a:endParaRPr sz="800"/>
          </a:p>
        </p:txBody>
      </p:sp>
      <p:pic>
        <p:nvPicPr>
          <p:cNvPr id="72" name="Google Shape;7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713" y="2606975"/>
            <a:ext cx="3723878" cy="181842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3" name="Google Shape;73;p9"/>
          <p:cNvPicPr preferRelativeResize="0"/>
          <p:nvPr/>
        </p:nvPicPr>
        <p:blipFill rotWithShape="1">
          <a:blip r:embed="rId3">
            <a:alphaModFix/>
          </a:blip>
          <a:srcRect b="0" l="0" r="1127" t="0"/>
          <a:stretch/>
        </p:blipFill>
        <p:spPr>
          <a:xfrm>
            <a:off x="4571925" y="2606975"/>
            <a:ext cx="4251769" cy="1818425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4" name="Google Shape;74;p9"/>
          <p:cNvSpPr txBox="1"/>
          <p:nvPr/>
        </p:nvSpPr>
        <p:spPr>
          <a:xfrm>
            <a:off x="1700200" y="1266525"/>
            <a:ext cx="552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The login page will be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one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of these examples: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9"/>
          <p:cNvSpPr txBox="1"/>
          <p:nvPr/>
        </p:nvSpPr>
        <p:spPr>
          <a:xfrm>
            <a:off x="240425" y="1798150"/>
            <a:ext cx="410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Enter username or email from the SIS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  <p:sp>
        <p:nvSpPr>
          <p:cNvPr id="76" name="Google Shape;76;p9"/>
          <p:cNvSpPr txBox="1"/>
          <p:nvPr/>
        </p:nvSpPr>
        <p:spPr>
          <a:xfrm>
            <a:off x="4571863" y="1859950"/>
            <a:ext cx="4251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OR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Authenticate With District</a:t>
            </a:r>
            <a:endParaRPr/>
          </a:p>
        </p:txBody>
      </p:sp>
      <p:sp>
        <p:nvSpPr>
          <p:cNvPr id="77" name="Google Shape;77;p9"/>
          <p:cNvSpPr txBox="1"/>
          <p:nvPr/>
        </p:nvSpPr>
        <p:spPr>
          <a:xfrm>
            <a:off x="521725" y="4634650"/>
            <a:ext cx="642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*Note: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 Reset Password option, if necessary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" name="Google Shape;7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/>
          <p:nvPr>
            <p:ph idx="1" type="body"/>
          </p:nvPr>
        </p:nvSpPr>
        <p:spPr>
          <a:xfrm>
            <a:off x="521725" y="813800"/>
            <a:ext cx="7299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Site Navigation">
  <p:cSld name="CUSTOM_9_1_3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81" name="Google Shape;81;p10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-5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83" name="Google Shape;83;p10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4" name="Google Shape;84;p10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85" name="Google Shape;8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0"/>
          <p:cNvSpPr txBox="1"/>
          <p:nvPr/>
        </p:nvSpPr>
        <p:spPr>
          <a:xfrm>
            <a:off x="452350" y="2490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Site Navigation</a:t>
            </a:r>
            <a:endParaRPr sz="800"/>
          </a:p>
        </p:txBody>
      </p:sp>
      <p:pic>
        <p:nvPicPr>
          <p:cNvPr id="87" name="Google Shape;8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75" y="1165396"/>
            <a:ext cx="2852075" cy="5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"/>
          <p:cNvSpPr txBox="1"/>
          <p:nvPr/>
        </p:nvSpPr>
        <p:spPr>
          <a:xfrm>
            <a:off x="3452350" y="895500"/>
            <a:ext cx="5383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Site Navigation icon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to start.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on the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Application Bundle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next click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desired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Application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then click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Launch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" name="Google Shape;89;p10"/>
          <p:cNvPicPr preferRelativeResize="0"/>
          <p:nvPr/>
        </p:nvPicPr>
        <p:blipFill rotWithShape="1">
          <a:blip r:embed="rId5">
            <a:alphaModFix/>
          </a:blip>
          <a:srcRect b="6524" l="0" r="0" t="0"/>
          <a:stretch/>
        </p:blipFill>
        <p:spPr>
          <a:xfrm>
            <a:off x="423919" y="2133188"/>
            <a:ext cx="4675275" cy="230221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" name="Google Shape;90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3844" y="2007562"/>
            <a:ext cx="2999333" cy="246287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91" name="Google Shape;91;p10"/>
          <p:cNvCxnSpPr/>
          <p:nvPr/>
        </p:nvCxnSpPr>
        <p:spPr>
          <a:xfrm>
            <a:off x="4953525" y="1852669"/>
            <a:ext cx="730200" cy="902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0"/>
          <p:cNvCxnSpPr/>
          <p:nvPr/>
        </p:nvCxnSpPr>
        <p:spPr>
          <a:xfrm>
            <a:off x="4969219" y="1868363"/>
            <a:ext cx="2284500" cy="777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" name="Google Shape;93;p10"/>
          <p:cNvCxnSpPr/>
          <p:nvPr/>
        </p:nvCxnSpPr>
        <p:spPr>
          <a:xfrm flipH="1" rot="10800000">
            <a:off x="6448700" y="3348750"/>
            <a:ext cx="687000" cy="8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1.jpg"/><Relationship Id="rId4" Type="http://schemas.openxmlformats.org/officeDocument/2006/relationships/image" Target="../media/image32.png"/><Relationship Id="rId5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2.png"/><Relationship Id="rId4" Type="http://schemas.openxmlformats.org/officeDocument/2006/relationships/image" Target="../media/image75.png"/><Relationship Id="rId5" Type="http://schemas.openxmlformats.org/officeDocument/2006/relationships/image" Target="../media/image7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9.png"/><Relationship Id="rId4" Type="http://schemas.openxmlformats.org/officeDocument/2006/relationships/image" Target="../media/image84.png"/><Relationship Id="rId5" Type="http://schemas.openxmlformats.org/officeDocument/2006/relationships/image" Target="../media/image8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7.png"/><Relationship Id="rId4" Type="http://schemas.openxmlformats.org/officeDocument/2006/relationships/image" Target="../media/image9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37.png"/><Relationship Id="rId5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2.png"/><Relationship Id="rId4" Type="http://schemas.openxmlformats.org/officeDocument/2006/relationships/image" Target="../media/image96.png"/><Relationship Id="rId5" Type="http://schemas.openxmlformats.org/officeDocument/2006/relationships/image" Target="../media/image9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Relationship Id="rId4" Type="http://schemas.openxmlformats.org/officeDocument/2006/relationships/image" Target="../media/image97.png"/><Relationship Id="rId5" Type="http://schemas.openxmlformats.org/officeDocument/2006/relationships/image" Target="../media/image5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5.png"/><Relationship Id="rId4" Type="http://schemas.openxmlformats.org/officeDocument/2006/relationships/image" Target="../media/image7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1.png"/><Relationship Id="rId4" Type="http://schemas.openxmlformats.org/officeDocument/2006/relationships/image" Target="../media/image6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9.png"/><Relationship Id="rId4" Type="http://schemas.openxmlformats.org/officeDocument/2006/relationships/image" Target="../media/image63.png"/><Relationship Id="rId5" Type="http://schemas.openxmlformats.org/officeDocument/2006/relationships/image" Target="../media/image7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9.png"/><Relationship Id="rId4" Type="http://schemas.openxmlformats.org/officeDocument/2006/relationships/image" Target="../media/image93.png"/><Relationship Id="rId5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0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4163" y="4644186"/>
            <a:ext cx="1572430" cy="3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4"/>
          <p:cNvSpPr txBox="1"/>
          <p:nvPr/>
        </p:nvSpPr>
        <p:spPr>
          <a:xfrm>
            <a:off x="74775" y="1793440"/>
            <a:ext cx="41019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Welcome</a:t>
            </a:r>
            <a:endParaRPr sz="6800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66" name="Google Shape;266;p34"/>
          <p:cNvSpPr txBox="1"/>
          <p:nvPr>
            <p:ph type="title"/>
          </p:nvPr>
        </p:nvSpPr>
        <p:spPr>
          <a:xfrm>
            <a:off x="306475" y="3120850"/>
            <a:ext cx="4145400" cy="9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Homeroom Dashboards Connect Assessment Training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Assessment Sub-Group Comparisons</a:t>
            </a:r>
            <a:endParaRPr b="1" i="1" sz="3000">
              <a:solidFill>
                <a:srgbClr val="F0B828"/>
              </a:solidFill>
            </a:endParaRPr>
          </a:p>
        </p:txBody>
      </p:sp>
      <p:sp>
        <p:nvSpPr>
          <p:cNvPr id="359" name="Google Shape;359;p43"/>
          <p:cNvSpPr txBox="1"/>
          <p:nvPr/>
        </p:nvSpPr>
        <p:spPr>
          <a:xfrm>
            <a:off x="2809875" y="956119"/>
            <a:ext cx="5907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Sub-Group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by School and Teacher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0" name="Google Shape;36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328" y="2513006"/>
            <a:ext cx="7207782" cy="1960313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1" name="Google Shape;361;p43"/>
          <p:cNvPicPr preferRelativeResize="0"/>
          <p:nvPr/>
        </p:nvPicPr>
        <p:blipFill rotWithShape="1">
          <a:blip r:embed="rId4">
            <a:alphaModFix/>
          </a:blip>
          <a:srcRect b="0" l="59474" r="0" t="39379"/>
          <a:stretch/>
        </p:blipFill>
        <p:spPr>
          <a:xfrm>
            <a:off x="396338" y="1087425"/>
            <a:ext cx="2227631" cy="1476393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62" name="Google Shape;362;p43"/>
          <p:cNvSpPr/>
          <p:nvPr/>
        </p:nvSpPr>
        <p:spPr>
          <a:xfrm>
            <a:off x="447919" y="2102963"/>
            <a:ext cx="1195200" cy="214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3"/>
          <p:cNvSpPr txBox="1"/>
          <p:nvPr/>
        </p:nvSpPr>
        <p:spPr>
          <a:xfrm>
            <a:off x="2809875" y="1327613"/>
            <a:ext cx="60801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500">
                <a:latin typeface="Lato"/>
                <a:ea typeface="Lato"/>
                <a:cs typeface="Lato"/>
                <a:sym typeface="Lato"/>
              </a:rPr>
              <a:t>school name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to see a breakdown of the Teachers at the school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on any </a:t>
            </a:r>
            <a:r>
              <a:rPr b="1" lang="en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bar</a:t>
            </a:r>
            <a:r>
              <a:rPr lang="en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to see the students that make up the section of the chart. 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4" name="Google Shape;364;p43"/>
          <p:cNvPicPr preferRelativeResize="0"/>
          <p:nvPr/>
        </p:nvPicPr>
        <p:blipFill rotWithShape="1">
          <a:blip r:embed="rId5">
            <a:alphaModFix/>
          </a:blip>
          <a:srcRect b="16352" l="0" r="0" t="0"/>
          <a:stretch/>
        </p:blipFill>
        <p:spPr>
          <a:xfrm>
            <a:off x="5424488" y="2283861"/>
            <a:ext cx="3400389" cy="1867443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65" name="Google Shape;365;p43"/>
          <p:cNvCxnSpPr/>
          <p:nvPr/>
        </p:nvCxnSpPr>
        <p:spPr>
          <a:xfrm flipH="1" rot="10800000">
            <a:off x="1555744" y="2484506"/>
            <a:ext cx="3984900" cy="714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"/>
          <p:cNvSpPr txBox="1"/>
          <p:nvPr>
            <p:ph type="title"/>
          </p:nvPr>
        </p:nvSpPr>
        <p:spPr>
          <a:xfrm>
            <a:off x="0" y="2193965"/>
            <a:ext cx="9144000" cy="56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Assessment Sets</a:t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5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Assessment Sets</a:t>
            </a:r>
            <a:endParaRPr b="1" i="1" sz="3000">
              <a:solidFill>
                <a:srgbClr val="F0B828"/>
              </a:solidFill>
            </a:endParaRPr>
          </a:p>
        </p:txBody>
      </p:sp>
      <p:pic>
        <p:nvPicPr>
          <p:cNvPr id="376" name="Google Shape;376;p45"/>
          <p:cNvPicPr preferRelativeResize="0"/>
          <p:nvPr/>
        </p:nvPicPr>
        <p:blipFill rotWithShape="1">
          <a:blip r:embed="rId3">
            <a:alphaModFix/>
          </a:blip>
          <a:srcRect b="23488" l="0" r="0" t="0"/>
          <a:stretch/>
        </p:blipFill>
        <p:spPr>
          <a:xfrm>
            <a:off x="538931" y="1326788"/>
            <a:ext cx="7948611" cy="3028893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77" name="Google Shape;377;p45"/>
          <p:cNvSpPr/>
          <p:nvPr/>
        </p:nvSpPr>
        <p:spPr>
          <a:xfrm>
            <a:off x="593813" y="3892481"/>
            <a:ext cx="965100" cy="168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5"/>
          <p:cNvSpPr txBox="1"/>
          <p:nvPr/>
        </p:nvSpPr>
        <p:spPr>
          <a:xfrm>
            <a:off x="3858650" y="1012775"/>
            <a:ext cx="4934400" cy="73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Left navigation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Assessment Tests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&gt;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Assessment Sets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magnifying glass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to see data for Assessment Set.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79" name="Google Shape;379;p45"/>
          <p:cNvCxnSpPr/>
          <p:nvPr/>
        </p:nvCxnSpPr>
        <p:spPr>
          <a:xfrm flipH="1">
            <a:off x="2213800" y="1772050"/>
            <a:ext cx="1848300" cy="1285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"/>
          <p:cNvSpPr txBox="1"/>
          <p:nvPr>
            <p:ph idx="3" type="subTitle"/>
          </p:nvPr>
        </p:nvSpPr>
        <p:spPr>
          <a:xfrm>
            <a:off x="4527183" y="2409033"/>
            <a:ext cx="2255700" cy="4530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289" y="1237457"/>
            <a:ext cx="7302958" cy="3244976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86" name="Google Shape;386;p46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Assessment Set - Tests and # of Student Scores by Year</a:t>
            </a:r>
            <a:endParaRPr b="1" i="1" sz="2600">
              <a:solidFill>
                <a:srgbClr val="F0B828"/>
              </a:solidFill>
            </a:endParaRPr>
          </a:p>
        </p:txBody>
      </p:sp>
      <p:sp>
        <p:nvSpPr>
          <p:cNvPr id="387" name="Google Shape;387;p46"/>
          <p:cNvSpPr/>
          <p:nvPr/>
        </p:nvSpPr>
        <p:spPr>
          <a:xfrm>
            <a:off x="1955794" y="2049806"/>
            <a:ext cx="965100" cy="168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7"/>
          <p:cNvSpPr txBox="1"/>
          <p:nvPr>
            <p:ph idx="3" type="subTitle"/>
          </p:nvPr>
        </p:nvSpPr>
        <p:spPr>
          <a:xfrm>
            <a:off x="4527183" y="2409033"/>
            <a:ext cx="2255700" cy="4530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075" y="1176075"/>
            <a:ext cx="6825057" cy="3432524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94" name="Google Shape;394;p47"/>
          <p:cNvSpPr/>
          <p:nvPr/>
        </p:nvSpPr>
        <p:spPr>
          <a:xfrm>
            <a:off x="2671975" y="1853850"/>
            <a:ext cx="965100" cy="168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7"/>
          <p:cNvSpPr txBox="1"/>
          <p:nvPr/>
        </p:nvSpPr>
        <p:spPr>
          <a:xfrm>
            <a:off x="4072625" y="898978"/>
            <a:ext cx="4920900" cy="82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Adjust </a:t>
            </a:r>
            <a:r>
              <a:rPr b="1" lang="en" sz="14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Page Data Settings</a:t>
            </a:r>
            <a:r>
              <a:rPr lang="en" sz="14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as needed to select students of interest and years for assessment scores based on assessments selected</a:t>
            </a:r>
            <a:endParaRPr sz="14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236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i="1" sz="1400">
              <a:solidFill>
                <a:srgbClr val="3236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6" name="Google Shape;396;p47"/>
          <p:cNvCxnSpPr>
            <a:stCxn id="395" idx="1"/>
          </p:cNvCxnSpPr>
          <p:nvPr/>
        </p:nvCxnSpPr>
        <p:spPr>
          <a:xfrm flipH="1">
            <a:off x="3098825" y="1312828"/>
            <a:ext cx="973800" cy="322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7" name="Google Shape;397;p47"/>
          <p:cNvSpPr txBox="1"/>
          <p:nvPr/>
        </p:nvSpPr>
        <p:spPr>
          <a:xfrm>
            <a:off x="6897375" y="3118250"/>
            <a:ext cx="1943400" cy="108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the magnifying glass to see </a:t>
            </a:r>
            <a:endParaRPr sz="14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data over time for an individual student. </a:t>
            </a:r>
            <a:endParaRPr sz="14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i="1" sz="1400">
              <a:solidFill>
                <a:srgbClr val="3236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8" name="Google Shape;398;p47"/>
          <p:cNvCxnSpPr/>
          <p:nvPr/>
        </p:nvCxnSpPr>
        <p:spPr>
          <a:xfrm flipH="1">
            <a:off x="1735644" y="3752319"/>
            <a:ext cx="5122200" cy="509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9" name="Google Shape;399;p47"/>
          <p:cNvSpPr txBox="1"/>
          <p:nvPr>
            <p:ph type="title"/>
          </p:nvPr>
        </p:nvSpPr>
        <p:spPr>
          <a:xfrm>
            <a:off x="519225" y="330050"/>
            <a:ext cx="8280900" cy="582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Assessment Set - Student Specific Data</a:t>
            </a:r>
            <a:endParaRPr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8"/>
          <p:cNvSpPr txBox="1"/>
          <p:nvPr>
            <p:ph type="title"/>
          </p:nvPr>
        </p:nvSpPr>
        <p:spPr>
          <a:xfrm>
            <a:off x="519230" y="330050"/>
            <a:ext cx="8372700" cy="3300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Assessment Set - Student Raw Score Bar Chart</a:t>
            </a:r>
            <a:r>
              <a:rPr lang="en"/>
              <a:t> </a:t>
            </a:r>
            <a:endParaRPr/>
          </a:p>
        </p:txBody>
      </p:sp>
      <p:sp>
        <p:nvSpPr>
          <p:cNvPr id="405" name="Google Shape;405;p48"/>
          <p:cNvSpPr txBox="1"/>
          <p:nvPr>
            <p:ph idx="3" type="subTitle"/>
          </p:nvPr>
        </p:nvSpPr>
        <p:spPr>
          <a:xfrm>
            <a:off x="4527183" y="2409033"/>
            <a:ext cx="2255700" cy="4530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425" y="1091650"/>
            <a:ext cx="6756301" cy="3516699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07" name="Google Shape;407;p48"/>
          <p:cNvSpPr/>
          <p:nvPr/>
        </p:nvSpPr>
        <p:spPr>
          <a:xfrm>
            <a:off x="1019050" y="1773600"/>
            <a:ext cx="744000" cy="171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8"/>
          <p:cNvSpPr txBox="1"/>
          <p:nvPr/>
        </p:nvSpPr>
        <p:spPr>
          <a:xfrm>
            <a:off x="2419713" y="3214913"/>
            <a:ext cx="531600" cy="232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</a:rPr>
              <a:t>2624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09" name="Google Shape;409;p48"/>
          <p:cNvSpPr txBox="1"/>
          <p:nvPr/>
        </p:nvSpPr>
        <p:spPr>
          <a:xfrm>
            <a:off x="4147200" y="3259338"/>
            <a:ext cx="589800" cy="307500"/>
          </a:xfrm>
          <a:prstGeom prst="rect">
            <a:avLst/>
          </a:prstGeom>
          <a:solidFill>
            <a:srgbClr val="FFAF00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</a:rPr>
              <a:t>2476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10" name="Google Shape;410;p48"/>
          <p:cNvSpPr txBox="1"/>
          <p:nvPr/>
        </p:nvSpPr>
        <p:spPr>
          <a:xfrm>
            <a:off x="5887438" y="3296694"/>
            <a:ext cx="531600" cy="232800"/>
          </a:xfrm>
          <a:prstGeom prst="rect">
            <a:avLst/>
          </a:prstGeom>
          <a:solidFill>
            <a:srgbClr val="418718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</a:rPr>
              <a:t>2585</a:t>
            </a:r>
            <a:endParaRPr b="1"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9"/>
          <p:cNvSpPr txBox="1"/>
          <p:nvPr>
            <p:ph type="title"/>
          </p:nvPr>
        </p:nvSpPr>
        <p:spPr>
          <a:xfrm>
            <a:off x="505375" y="339125"/>
            <a:ext cx="8016600" cy="524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Assessment Set - Performance Level Scores (PLS)</a:t>
            </a:r>
            <a:endParaRPr sz="2600"/>
          </a:p>
        </p:txBody>
      </p:sp>
      <p:pic>
        <p:nvPicPr>
          <p:cNvPr id="416" name="Google Shape;41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025" y="1110950"/>
            <a:ext cx="6981320" cy="3650876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17" name="Google Shape;417;p49"/>
          <p:cNvSpPr/>
          <p:nvPr/>
        </p:nvSpPr>
        <p:spPr>
          <a:xfrm>
            <a:off x="1884288" y="1803000"/>
            <a:ext cx="965100" cy="168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9"/>
          <p:cNvSpPr txBox="1"/>
          <p:nvPr/>
        </p:nvSpPr>
        <p:spPr>
          <a:xfrm>
            <a:off x="3728325" y="950175"/>
            <a:ext cx="4977300" cy="2059500"/>
          </a:xfrm>
          <a:prstGeom prst="rect">
            <a:avLst/>
          </a:prstGeom>
          <a:solidFill>
            <a:srgbClr val="FFFFFF">
              <a:alpha val="8101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Performance Level Scores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Normalizes scores across different scales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Performance Level Score Interpretation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Whole number indicates level, decimal gives percent toward next level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Level 2     29% of the way between level 2 and level 3</a:t>
            </a:r>
            <a:endParaRPr/>
          </a:p>
        </p:txBody>
      </p:sp>
      <p:sp>
        <p:nvSpPr>
          <p:cNvPr id="419" name="Google Shape;419;p49"/>
          <p:cNvSpPr txBox="1"/>
          <p:nvPr/>
        </p:nvSpPr>
        <p:spPr>
          <a:xfrm>
            <a:off x="4336294" y="3758231"/>
            <a:ext cx="589800" cy="307500"/>
          </a:xfrm>
          <a:prstGeom prst="rect">
            <a:avLst/>
          </a:prstGeom>
          <a:solidFill>
            <a:srgbClr val="FFAF00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</a:rPr>
              <a:t>2.29</a:t>
            </a:r>
            <a:endParaRPr b="1" sz="1100">
              <a:solidFill>
                <a:srgbClr val="FFFFFF"/>
              </a:solidFill>
            </a:endParaRPr>
          </a:p>
        </p:txBody>
      </p:sp>
      <p:cxnSp>
        <p:nvCxnSpPr>
          <p:cNvPr id="420" name="Google Shape;420;p49"/>
          <p:cNvCxnSpPr/>
          <p:nvPr/>
        </p:nvCxnSpPr>
        <p:spPr>
          <a:xfrm>
            <a:off x="4095094" y="2747981"/>
            <a:ext cx="321300" cy="950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1" name="Google Shape;421;p49"/>
          <p:cNvSpPr txBox="1"/>
          <p:nvPr/>
        </p:nvSpPr>
        <p:spPr>
          <a:xfrm>
            <a:off x="6088544" y="3525425"/>
            <a:ext cx="531600" cy="232800"/>
          </a:xfrm>
          <a:prstGeom prst="rect">
            <a:avLst/>
          </a:prstGeom>
          <a:solidFill>
            <a:srgbClr val="418718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</a:rPr>
              <a:t>3.57</a:t>
            </a:r>
            <a:endParaRPr b="1" sz="1100">
              <a:solidFill>
                <a:srgbClr val="FFFFFF"/>
              </a:solidFill>
            </a:endParaRPr>
          </a:p>
        </p:txBody>
      </p:sp>
      <p:sp>
        <p:nvSpPr>
          <p:cNvPr id="422" name="Google Shape;422;p49"/>
          <p:cNvSpPr txBox="1"/>
          <p:nvPr/>
        </p:nvSpPr>
        <p:spPr>
          <a:xfrm>
            <a:off x="2527500" y="3292619"/>
            <a:ext cx="531600" cy="2328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</a:rPr>
              <a:t>4.47</a:t>
            </a:r>
            <a:endParaRPr b="1" sz="1100">
              <a:solidFill>
                <a:srgbClr val="FFFFFF"/>
              </a:solidFill>
            </a:endParaRPr>
          </a:p>
        </p:txBody>
      </p:sp>
      <p:cxnSp>
        <p:nvCxnSpPr>
          <p:cNvPr id="423" name="Google Shape;423;p49"/>
          <p:cNvCxnSpPr>
            <a:endCxn id="419" idx="0"/>
          </p:cNvCxnSpPr>
          <p:nvPr/>
        </p:nvCxnSpPr>
        <p:spPr>
          <a:xfrm flipH="1">
            <a:off x="4631194" y="2798831"/>
            <a:ext cx="784800" cy="959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0"/>
          <p:cNvSpPr txBox="1"/>
          <p:nvPr>
            <p:ph type="title"/>
          </p:nvPr>
        </p:nvSpPr>
        <p:spPr>
          <a:xfrm>
            <a:off x="0" y="2193965"/>
            <a:ext cx="9144000" cy="56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Student Growth</a:t>
            </a:r>
            <a:endParaRPr sz="3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375" y="1121675"/>
            <a:ext cx="5002260" cy="4021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1"/>
          <p:cNvSpPr txBox="1"/>
          <p:nvPr>
            <p:ph type="title"/>
          </p:nvPr>
        </p:nvSpPr>
        <p:spPr>
          <a:xfrm>
            <a:off x="519225" y="330051"/>
            <a:ext cx="5495100" cy="551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Student Growth</a:t>
            </a:r>
            <a:endParaRPr sz="3000"/>
          </a:p>
        </p:txBody>
      </p:sp>
      <p:sp>
        <p:nvSpPr>
          <p:cNvPr id="435" name="Google Shape;435;p51"/>
          <p:cNvSpPr txBox="1"/>
          <p:nvPr>
            <p:ph idx="3" type="subTitle"/>
          </p:nvPr>
        </p:nvSpPr>
        <p:spPr>
          <a:xfrm>
            <a:off x="4527183" y="2409033"/>
            <a:ext cx="2255700" cy="4530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51"/>
          <p:cNvSpPr/>
          <p:nvPr/>
        </p:nvSpPr>
        <p:spPr>
          <a:xfrm>
            <a:off x="519225" y="4181206"/>
            <a:ext cx="965100" cy="168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7" name="Google Shape;437;p51"/>
          <p:cNvPicPr preferRelativeResize="0"/>
          <p:nvPr/>
        </p:nvPicPr>
        <p:blipFill rotWithShape="1">
          <a:blip r:embed="rId4">
            <a:alphaModFix/>
          </a:blip>
          <a:srcRect b="41978" l="0" r="21709" t="0"/>
          <a:stretch/>
        </p:blipFill>
        <p:spPr>
          <a:xfrm>
            <a:off x="4548769" y="1685828"/>
            <a:ext cx="4595233" cy="1056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pic>
      <p:cxnSp>
        <p:nvCxnSpPr>
          <p:cNvPr id="438" name="Google Shape;438;p51"/>
          <p:cNvCxnSpPr/>
          <p:nvPr/>
        </p:nvCxnSpPr>
        <p:spPr>
          <a:xfrm flipH="1">
            <a:off x="4234625" y="1072325"/>
            <a:ext cx="1763100" cy="599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9" name="Google Shape;439;p51"/>
          <p:cNvSpPr txBox="1"/>
          <p:nvPr/>
        </p:nvSpPr>
        <p:spPr>
          <a:xfrm>
            <a:off x="6014325" y="881449"/>
            <a:ext cx="2862600" cy="117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Set the school year of students you want to see and the specific years for the data of the two assessments you are going to select</a:t>
            </a:r>
            <a:endParaRPr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0" name="Google Shape;440;p51"/>
          <p:cNvPicPr preferRelativeResize="0"/>
          <p:nvPr/>
        </p:nvPicPr>
        <p:blipFill rotWithShape="1">
          <a:blip r:embed="rId5">
            <a:alphaModFix/>
          </a:blip>
          <a:srcRect b="50000" l="0" r="0" t="0"/>
          <a:stretch/>
        </p:blipFill>
        <p:spPr>
          <a:xfrm>
            <a:off x="4121213" y="3212062"/>
            <a:ext cx="4400326" cy="14431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1" name="Google Shape;441;p51"/>
          <p:cNvCxnSpPr/>
          <p:nvPr/>
        </p:nvCxnSpPr>
        <p:spPr>
          <a:xfrm rot="10800000">
            <a:off x="3216575" y="3059400"/>
            <a:ext cx="2672100" cy="339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2" name="Google Shape;442;p51"/>
          <p:cNvCxnSpPr/>
          <p:nvPr/>
        </p:nvCxnSpPr>
        <p:spPr>
          <a:xfrm flipH="1">
            <a:off x="3344275" y="3416875"/>
            <a:ext cx="2535300" cy="118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3" name="Google Shape;443;p51"/>
          <p:cNvSpPr txBox="1"/>
          <p:nvPr/>
        </p:nvSpPr>
        <p:spPr>
          <a:xfrm>
            <a:off x="6061425" y="2862021"/>
            <a:ext cx="2768400" cy="123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Select the two assessments you wish to compare growth between, they should be in chronological order (First Assessment Taken then Second Assessment Taken)</a:t>
            </a:r>
            <a:endParaRPr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725" y="2820638"/>
            <a:ext cx="5470473" cy="16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5500" y="1078687"/>
            <a:ext cx="3225025" cy="146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2"/>
          <p:cNvSpPr txBox="1"/>
          <p:nvPr/>
        </p:nvSpPr>
        <p:spPr>
          <a:xfrm>
            <a:off x="699725" y="190825"/>
            <a:ext cx="77154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Student Growth Dashboard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1" name="Google Shape;451;p52"/>
          <p:cNvSpPr txBox="1"/>
          <p:nvPr/>
        </p:nvSpPr>
        <p:spPr>
          <a:xfrm>
            <a:off x="490725" y="799825"/>
            <a:ext cx="4716300" cy="19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Select the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School Dashboard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In the left navigation.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Switch button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and choose the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Student Growth Dashboard.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Use the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Edit Page Data Settings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to filter the data.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75" y="1996250"/>
            <a:ext cx="6530325" cy="271407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3"/>
          <p:cNvSpPr txBox="1"/>
          <p:nvPr/>
        </p:nvSpPr>
        <p:spPr>
          <a:xfrm>
            <a:off x="445275" y="181750"/>
            <a:ext cx="83697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Scatter  Plots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8" name="Google Shape;458;p53"/>
          <p:cNvSpPr txBox="1"/>
          <p:nvPr/>
        </p:nvSpPr>
        <p:spPr>
          <a:xfrm>
            <a:off x="645375" y="824100"/>
            <a:ext cx="8169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Use the State Assessment Tab or Sub-Page tabs to view the chart and screenview of your choice.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Click the Chart Data Settings icon to close and provide more real estate for viewing.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Hover over each plot to reveal detailed information.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Click the plot point to open the student dashboard.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850" y="2100401"/>
            <a:ext cx="6754074" cy="280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4"/>
          <p:cNvSpPr txBox="1"/>
          <p:nvPr/>
        </p:nvSpPr>
        <p:spPr>
          <a:xfrm>
            <a:off x="399850" y="263525"/>
            <a:ext cx="82242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PLS Change By Level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5" name="Google Shape;465;p54"/>
          <p:cNvSpPr txBox="1"/>
          <p:nvPr/>
        </p:nvSpPr>
        <p:spPr>
          <a:xfrm>
            <a:off x="517975" y="849713"/>
            <a:ext cx="8351400" cy="12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 the State Assessment Tab or Sub-Page tabs to view the chart and screenview of your choice.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Fill in </a:t>
            </a: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Minimum Change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field to alter the chart.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the Chart Data Settings icon to close and provide more real estate for viewing.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Hover over each bar to reveal detailed information.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the bar to open the student dashboard.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25" y="2100301"/>
            <a:ext cx="6645027" cy="2761726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5"/>
          <p:cNvSpPr txBox="1"/>
          <p:nvPr/>
        </p:nvSpPr>
        <p:spPr>
          <a:xfrm>
            <a:off x="408925" y="863300"/>
            <a:ext cx="81060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 the State Assessment Tab or Sub-Page tabs to view the chart and screenview of your choice.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Fill in </a:t>
            </a: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Range Increment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field to alter the chart.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the Chart Data Settings icon to close and provide more real estate for viewing.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Hover over each bar to reveal detailed information.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the bar to open the student dashboard.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2" name="Google Shape;472;p55"/>
          <p:cNvSpPr txBox="1"/>
          <p:nvPr/>
        </p:nvSpPr>
        <p:spPr>
          <a:xfrm>
            <a:off x="517975" y="263525"/>
            <a:ext cx="79152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PLS Change by Range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793774"/>
            <a:ext cx="7799124" cy="256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6"/>
          <p:cNvSpPr txBox="1"/>
          <p:nvPr/>
        </p:nvSpPr>
        <p:spPr>
          <a:xfrm>
            <a:off x="390750" y="263525"/>
            <a:ext cx="81786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Configure By Assessment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9" name="Google Shape;479;p56"/>
          <p:cNvSpPr txBox="1"/>
          <p:nvPr/>
        </p:nvSpPr>
        <p:spPr>
          <a:xfrm>
            <a:off x="572500" y="945100"/>
            <a:ext cx="83061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Similar to the left navigation selection, configure your student growth performance level change between two assessments as a scatter plot, PLS Change of Level or PLS Change of Rannge.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7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Scavenger Hunt </a:t>
            </a:r>
            <a:endParaRPr b="1" i="1" sz="1700">
              <a:solidFill>
                <a:srgbClr val="F0B828"/>
              </a:solidFill>
            </a:endParaRPr>
          </a:p>
        </p:txBody>
      </p:sp>
      <p:sp>
        <p:nvSpPr>
          <p:cNvPr id="485" name="Google Shape;485;p57"/>
          <p:cNvSpPr txBox="1"/>
          <p:nvPr/>
        </p:nvSpPr>
        <p:spPr>
          <a:xfrm>
            <a:off x="798800" y="869075"/>
            <a:ext cx="7591800" cy="42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Assessments: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Choose a grade band or class.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What percentage of students met the standard?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Find three students who scored below grade level.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Find two students with upward trends in an assessment.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Risk: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Explore two students who are at risk.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What are the challenges?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What achievable goal could you set to develop improvement?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How could you track and monitor progress for a specific group?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Demographic: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Find two students with a Home Language other than English.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are the challenges? 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achievable goal could you set to develop improvement? 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 could you track and monitor progress for a specific group?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Student Spotlight: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Select a student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Are they enrolled in any special programs?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What are their weaknesses/strengths?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8"/>
          <p:cNvSpPr txBox="1"/>
          <p:nvPr/>
        </p:nvSpPr>
        <p:spPr>
          <a:xfrm>
            <a:off x="354394" y="2006963"/>
            <a:ext cx="7991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What was an ah-ha moment?</a:t>
            </a:r>
            <a:endParaRPr b="1" sz="3800"/>
          </a:p>
        </p:txBody>
      </p:sp>
      <p:sp>
        <p:nvSpPr>
          <p:cNvPr id="491" name="Google Shape;491;p58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Questions?</a:t>
            </a:r>
            <a:endParaRPr b="1" i="1" sz="1700">
              <a:solidFill>
                <a:srgbClr val="F0B828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9"/>
          <p:cNvSpPr txBox="1"/>
          <p:nvPr/>
        </p:nvSpPr>
        <p:spPr>
          <a:xfrm>
            <a:off x="277725" y="329719"/>
            <a:ext cx="68193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Self Directed Learning</a:t>
            </a:r>
            <a:endParaRPr b="1"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7" name="Google Shape;497;p59"/>
          <p:cNvSpPr txBox="1"/>
          <p:nvPr/>
        </p:nvSpPr>
        <p:spPr>
          <a:xfrm>
            <a:off x="386213" y="994744"/>
            <a:ext cx="64404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To access </a:t>
            </a:r>
            <a:r>
              <a:rPr b="1"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Self Directed Learning</a:t>
            </a: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, click the bottom left corner on the left navigation: </a:t>
            </a:r>
            <a:endParaRPr sz="20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8" name="Google Shape;498;p59"/>
          <p:cNvPicPr preferRelativeResize="0"/>
          <p:nvPr/>
        </p:nvPicPr>
        <p:blipFill rotWithShape="1">
          <a:blip r:embed="rId3">
            <a:alphaModFix/>
          </a:blip>
          <a:srcRect b="0" l="0" r="10984" t="0"/>
          <a:stretch/>
        </p:blipFill>
        <p:spPr>
          <a:xfrm>
            <a:off x="6904744" y="978038"/>
            <a:ext cx="1738350" cy="906412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99" name="Google Shape;499;p59"/>
          <p:cNvPicPr preferRelativeResize="0"/>
          <p:nvPr/>
        </p:nvPicPr>
        <p:blipFill rotWithShape="1">
          <a:blip r:embed="rId4">
            <a:alphaModFix/>
          </a:blip>
          <a:srcRect b="10450" l="0" r="0" t="0"/>
          <a:stretch/>
        </p:blipFill>
        <p:spPr>
          <a:xfrm>
            <a:off x="386212" y="1819350"/>
            <a:ext cx="4893242" cy="264632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0" name="Google Shape;500;p59"/>
          <p:cNvSpPr txBox="1"/>
          <p:nvPr/>
        </p:nvSpPr>
        <p:spPr>
          <a:xfrm>
            <a:off x="5431519" y="2744581"/>
            <a:ext cx="34605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Written directions will describe tasks. Some tasks include short videos. 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Contents are searchable.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Tasks can be checked off to the far right as completed or bookmark.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01" name="Google Shape;501;p59"/>
          <p:cNvCxnSpPr/>
          <p:nvPr/>
        </p:nvCxnSpPr>
        <p:spPr>
          <a:xfrm flipH="1">
            <a:off x="5142094" y="1695656"/>
            <a:ext cx="1899600" cy="478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0"/>
          <p:cNvSpPr txBox="1"/>
          <p:nvPr/>
        </p:nvSpPr>
        <p:spPr>
          <a:xfrm>
            <a:off x="449223" y="389438"/>
            <a:ext cx="546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Help Desk</a:t>
            </a:r>
            <a:endParaRPr sz="1100"/>
          </a:p>
        </p:txBody>
      </p:sp>
      <p:sp>
        <p:nvSpPr>
          <p:cNvPr id="507" name="Google Shape;507;p60"/>
          <p:cNvSpPr txBox="1"/>
          <p:nvPr/>
        </p:nvSpPr>
        <p:spPr>
          <a:xfrm>
            <a:off x="432425" y="1239875"/>
            <a:ext cx="37017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Access our Help Desk by clicking on the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life preserver icon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in the top right corner.  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Visit our Help Center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(Help Articles)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Request Help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(Email, Create Ticket)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View my Requests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(List of all your tickets in the system)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8" name="Google Shape;508;p60"/>
          <p:cNvPicPr preferRelativeResize="0"/>
          <p:nvPr/>
        </p:nvPicPr>
        <p:blipFill rotWithShape="1">
          <a:blip r:embed="rId3">
            <a:alphaModFix/>
          </a:blip>
          <a:srcRect b="22504" l="0" r="0" t="0"/>
          <a:stretch/>
        </p:blipFill>
        <p:spPr>
          <a:xfrm>
            <a:off x="4421588" y="320664"/>
            <a:ext cx="3415650" cy="919200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09" name="Google Shape;509;p60"/>
          <p:cNvPicPr preferRelativeResize="0"/>
          <p:nvPr/>
        </p:nvPicPr>
        <p:blipFill rotWithShape="1">
          <a:blip r:embed="rId4">
            <a:alphaModFix/>
          </a:blip>
          <a:srcRect b="18586" l="0" r="0" t="0"/>
          <a:stretch/>
        </p:blipFill>
        <p:spPr>
          <a:xfrm>
            <a:off x="5537134" y="1173694"/>
            <a:ext cx="3469674" cy="1994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0" name="Google Shape;510;p60"/>
          <p:cNvPicPr preferRelativeResize="0"/>
          <p:nvPr/>
        </p:nvPicPr>
        <p:blipFill rotWithShape="1">
          <a:blip r:embed="rId5">
            <a:alphaModFix/>
          </a:blip>
          <a:srcRect b="14828" l="0" r="0" t="0"/>
          <a:stretch/>
        </p:blipFill>
        <p:spPr>
          <a:xfrm>
            <a:off x="4781813" y="2493938"/>
            <a:ext cx="3131271" cy="1994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511" name="Google Shape;511;p60"/>
          <p:cNvCxnSpPr/>
          <p:nvPr/>
        </p:nvCxnSpPr>
        <p:spPr>
          <a:xfrm flipH="1" rot="10800000">
            <a:off x="4107725" y="513550"/>
            <a:ext cx="2246100" cy="1221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1"/>
          <p:cNvSpPr txBox="1"/>
          <p:nvPr/>
        </p:nvSpPr>
        <p:spPr>
          <a:xfrm>
            <a:off x="449226" y="389450"/>
            <a:ext cx="7956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Help Desk - Training &amp; Support Calendar</a:t>
            </a:r>
            <a:endParaRPr sz="1100"/>
          </a:p>
        </p:txBody>
      </p:sp>
      <p:sp>
        <p:nvSpPr>
          <p:cNvPr id="517" name="Google Shape;517;p61"/>
          <p:cNvSpPr txBox="1"/>
          <p:nvPr/>
        </p:nvSpPr>
        <p:spPr>
          <a:xfrm>
            <a:off x="449225" y="1165100"/>
            <a:ext cx="37017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Newly added to the Help Desk</a:t>
            </a:r>
            <a:endParaRPr sz="15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8" name="Google Shape;51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9250" y="351350"/>
            <a:ext cx="2038350" cy="9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925" y="2489800"/>
            <a:ext cx="4216617" cy="2410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0" name="Google Shape;520;p61"/>
          <p:cNvCxnSpPr/>
          <p:nvPr/>
        </p:nvCxnSpPr>
        <p:spPr>
          <a:xfrm flipH="1">
            <a:off x="926925" y="2417275"/>
            <a:ext cx="872400" cy="654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21" name="Google Shape;521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8251" y="1209139"/>
            <a:ext cx="2038350" cy="2852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61"/>
          <p:cNvCxnSpPr>
            <a:stCxn id="523" idx="1"/>
          </p:cNvCxnSpPr>
          <p:nvPr/>
        </p:nvCxnSpPr>
        <p:spPr>
          <a:xfrm flipH="1">
            <a:off x="4116650" y="2910151"/>
            <a:ext cx="2935200" cy="131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3" name="Google Shape;523;p61"/>
          <p:cNvSpPr txBox="1"/>
          <p:nvPr/>
        </p:nvSpPr>
        <p:spPr>
          <a:xfrm>
            <a:off x="7051850" y="2389951"/>
            <a:ext cx="1554000" cy="1040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the title to view further details and add to your calendar.</a:t>
            </a:r>
            <a:endParaRPr/>
          </a:p>
        </p:txBody>
      </p:sp>
      <p:sp>
        <p:nvSpPr>
          <p:cNvPr id="524" name="Google Shape;524;p61"/>
          <p:cNvSpPr txBox="1"/>
          <p:nvPr/>
        </p:nvSpPr>
        <p:spPr>
          <a:xfrm>
            <a:off x="845125" y="1636050"/>
            <a:ext cx="2935200" cy="753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Filter by Date</a:t>
            </a:r>
            <a:endParaRPr sz="15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Filter by Event Type</a:t>
            </a:r>
            <a:endParaRPr/>
          </a:p>
        </p:txBody>
      </p:sp>
      <p:cxnSp>
        <p:nvCxnSpPr>
          <p:cNvPr id="525" name="Google Shape;525;p61"/>
          <p:cNvCxnSpPr/>
          <p:nvPr/>
        </p:nvCxnSpPr>
        <p:spPr>
          <a:xfrm flipH="1">
            <a:off x="5025325" y="3253300"/>
            <a:ext cx="1990200" cy="34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/>
          <p:nvPr/>
        </p:nvSpPr>
        <p:spPr>
          <a:xfrm>
            <a:off x="6838031" y="0"/>
            <a:ext cx="2306100" cy="5143500"/>
          </a:xfrm>
          <a:prstGeom prst="rect">
            <a:avLst/>
          </a:prstGeom>
          <a:solidFill>
            <a:srgbClr val="ECA30B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6"/>
          <p:cNvSpPr txBox="1"/>
          <p:nvPr/>
        </p:nvSpPr>
        <p:spPr>
          <a:xfrm>
            <a:off x="377825" y="1426725"/>
            <a:ext cx="46293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Welcome and Introductions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Assessments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Assessment Sets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Student Growth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 &amp; A, Practice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78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Lato Light"/>
              <a:buChar char="●"/>
            </a:pPr>
            <a:r>
              <a:t/>
            </a:r>
            <a:endParaRPr sz="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1778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Lato Light"/>
              <a:buChar char="●"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77" name="Google Shape;277;p36"/>
          <p:cNvGrpSpPr/>
          <p:nvPr/>
        </p:nvGrpSpPr>
        <p:grpSpPr>
          <a:xfrm>
            <a:off x="662329" y="4282985"/>
            <a:ext cx="734311" cy="131681"/>
            <a:chOff x="-112049" y="0"/>
            <a:chExt cx="458400" cy="46800"/>
          </a:xfrm>
        </p:grpSpPr>
        <p:sp>
          <p:nvSpPr>
            <p:cNvPr id="278" name="Google Shape;278;p36"/>
            <p:cNvSpPr/>
            <p:nvPr/>
          </p:nvSpPr>
          <p:spPr>
            <a:xfrm>
              <a:off x="-1" y="27"/>
              <a:ext cx="116700" cy="4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1A843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E1A843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79" name="Google Shape;279;p36"/>
            <p:cNvSpPr/>
            <p:nvPr/>
          </p:nvSpPr>
          <p:spPr>
            <a:xfrm>
              <a:off x="116580" y="27"/>
              <a:ext cx="115500" cy="46500"/>
            </a:xfrm>
            <a:prstGeom prst="rect">
              <a:avLst/>
            </a:prstGeom>
            <a:solidFill>
              <a:srgbClr val="95B952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B952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95B952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80" name="Google Shape;280;p36"/>
            <p:cNvSpPr/>
            <p:nvPr/>
          </p:nvSpPr>
          <p:spPr>
            <a:xfrm>
              <a:off x="230851" y="0"/>
              <a:ext cx="115500" cy="46800"/>
            </a:xfrm>
            <a:prstGeom prst="rect">
              <a:avLst/>
            </a:prstGeom>
            <a:solidFill>
              <a:srgbClr val="71C1E5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81" name="Google Shape;281;p36"/>
            <p:cNvSpPr/>
            <p:nvPr/>
          </p:nvSpPr>
          <p:spPr>
            <a:xfrm>
              <a:off x="-112049" y="0"/>
              <a:ext cx="115500" cy="46800"/>
            </a:xfrm>
            <a:prstGeom prst="rect">
              <a:avLst/>
            </a:prstGeom>
            <a:solidFill>
              <a:srgbClr val="E38B3D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pic>
        <p:nvPicPr>
          <p:cNvPr descr="logo-dark-sds-connect.svg" id="282" name="Google Shape;28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326" y="264860"/>
            <a:ext cx="1912950" cy="38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c.pdf" id="283" name="Google Shape;28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2282" y="1054821"/>
            <a:ext cx="4504938" cy="346367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6"/>
          <p:cNvSpPr txBox="1"/>
          <p:nvPr/>
        </p:nvSpPr>
        <p:spPr>
          <a:xfrm>
            <a:off x="377831" y="830300"/>
            <a:ext cx="4414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</a:pPr>
            <a:r>
              <a:rPr b="1" lang="en" sz="300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 sz="3000"/>
          </a:p>
        </p:txBody>
      </p:sp>
      <p:pic>
        <p:nvPicPr>
          <p:cNvPr id="285" name="Google Shape;28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5392" y="1361288"/>
            <a:ext cx="3489336" cy="18543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163" y="2606975"/>
            <a:ext cx="3723878" cy="181842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1" name="Google Shape;291;p37"/>
          <p:cNvSpPr txBox="1"/>
          <p:nvPr/>
        </p:nvSpPr>
        <p:spPr>
          <a:xfrm>
            <a:off x="378052" y="329725"/>
            <a:ext cx="26673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How to Log In</a:t>
            </a:r>
            <a:endParaRPr b="1" sz="3000"/>
          </a:p>
        </p:txBody>
      </p:sp>
      <p:sp>
        <p:nvSpPr>
          <p:cNvPr id="292" name="Google Shape;292;p37"/>
          <p:cNvSpPr txBox="1"/>
          <p:nvPr/>
        </p:nvSpPr>
        <p:spPr>
          <a:xfrm>
            <a:off x="446400" y="1835675"/>
            <a:ext cx="41616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Enter username or email from the SIS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37"/>
          <p:cNvSpPr txBox="1"/>
          <p:nvPr/>
        </p:nvSpPr>
        <p:spPr>
          <a:xfrm>
            <a:off x="4687950" y="1889375"/>
            <a:ext cx="38880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OR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Authenticate With District</a:t>
            </a:r>
            <a:endParaRPr b="1"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4" name="Google Shape;294;p37"/>
          <p:cNvPicPr preferRelativeResize="0"/>
          <p:nvPr/>
        </p:nvPicPr>
        <p:blipFill rotWithShape="1">
          <a:blip r:embed="rId4">
            <a:alphaModFix/>
          </a:blip>
          <a:srcRect b="0" l="0" r="1127" t="0"/>
          <a:stretch/>
        </p:blipFill>
        <p:spPr>
          <a:xfrm>
            <a:off x="4687950" y="2591375"/>
            <a:ext cx="4251769" cy="1818425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5" name="Google Shape;295;p37"/>
          <p:cNvSpPr txBox="1"/>
          <p:nvPr/>
        </p:nvSpPr>
        <p:spPr>
          <a:xfrm>
            <a:off x="788750" y="987875"/>
            <a:ext cx="80664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Go to URL:</a:t>
            </a:r>
            <a:r>
              <a:rPr lang="en" sz="2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2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districtname</a:t>
            </a:r>
            <a:r>
              <a:rPr lang="en" sz="2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.schooldata.net/connect/#/homeroom</a:t>
            </a:r>
            <a:endParaRPr sz="20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p37"/>
          <p:cNvSpPr txBox="1"/>
          <p:nvPr/>
        </p:nvSpPr>
        <p:spPr>
          <a:xfrm>
            <a:off x="446400" y="1510775"/>
            <a:ext cx="84090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The login page will be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one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of these examples: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97" name="Google Shape;297;p37"/>
          <p:cNvCxnSpPr/>
          <p:nvPr/>
        </p:nvCxnSpPr>
        <p:spPr>
          <a:xfrm>
            <a:off x="4598250" y="1935625"/>
            <a:ext cx="9900" cy="2623500"/>
          </a:xfrm>
          <a:prstGeom prst="straightConnector1">
            <a:avLst/>
          </a:prstGeom>
          <a:noFill/>
          <a:ln cap="flat" cmpd="sng" w="2857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37"/>
          <p:cNvCxnSpPr/>
          <p:nvPr/>
        </p:nvCxnSpPr>
        <p:spPr>
          <a:xfrm flipH="1" rot="10800000">
            <a:off x="788863" y="951659"/>
            <a:ext cx="8066400" cy="4800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99" name="Google Shape;299;p37"/>
          <p:cNvSpPr txBox="1"/>
          <p:nvPr/>
        </p:nvSpPr>
        <p:spPr>
          <a:xfrm>
            <a:off x="664750" y="4485400"/>
            <a:ext cx="571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*Note: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Use Reset Password option, if necessary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37"/>
          <p:cNvSpPr/>
          <p:nvPr/>
        </p:nvSpPr>
        <p:spPr>
          <a:xfrm>
            <a:off x="1808800" y="3951925"/>
            <a:ext cx="154200" cy="231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 txBox="1"/>
          <p:nvPr>
            <p:ph type="title"/>
          </p:nvPr>
        </p:nvSpPr>
        <p:spPr>
          <a:xfrm>
            <a:off x="0" y="2193965"/>
            <a:ext cx="9144000" cy="56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Assessments</a:t>
            </a:r>
            <a:endParaRPr sz="3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All Assessment Tests</a:t>
            </a:r>
            <a:endParaRPr b="1" i="1" sz="3000">
              <a:solidFill>
                <a:srgbClr val="F0B828"/>
              </a:solidFill>
            </a:endParaRPr>
          </a:p>
        </p:txBody>
      </p:sp>
      <p:sp>
        <p:nvSpPr>
          <p:cNvPr id="311" name="Google Shape;311;p39"/>
          <p:cNvSpPr txBox="1"/>
          <p:nvPr/>
        </p:nvSpPr>
        <p:spPr>
          <a:xfrm>
            <a:off x="2494525" y="956125"/>
            <a:ext cx="5484300" cy="12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Left Navigation &gt;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Assessment Tests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&gt;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All Assessment Tests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80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Use the filter to locate an assessment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to see KPI, Strands, Subgroups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Views school year counts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2" name="Google Shape;312;p39"/>
          <p:cNvPicPr preferRelativeResize="0"/>
          <p:nvPr/>
        </p:nvPicPr>
        <p:blipFill rotWithShape="1">
          <a:blip r:embed="rId3">
            <a:alphaModFix/>
          </a:blip>
          <a:srcRect b="0" l="0" r="4861" t="0"/>
          <a:stretch/>
        </p:blipFill>
        <p:spPr>
          <a:xfrm>
            <a:off x="283088" y="1082663"/>
            <a:ext cx="2030006" cy="122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9"/>
          <p:cNvSpPr/>
          <p:nvPr/>
        </p:nvSpPr>
        <p:spPr>
          <a:xfrm>
            <a:off x="449053" y="1619981"/>
            <a:ext cx="1698000" cy="257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0625" y="2182524"/>
            <a:ext cx="7627901" cy="241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0"/>
          <p:cNvPicPr preferRelativeResize="0"/>
          <p:nvPr/>
        </p:nvPicPr>
        <p:blipFill rotWithShape="1">
          <a:blip r:embed="rId3">
            <a:alphaModFix/>
          </a:blip>
          <a:srcRect b="0" l="0" r="12296" t="0"/>
          <a:stretch/>
        </p:blipFill>
        <p:spPr>
          <a:xfrm>
            <a:off x="3023474" y="997631"/>
            <a:ext cx="5766395" cy="333566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20" name="Google Shape;320;p40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Assessment Detail</a:t>
            </a:r>
            <a:endParaRPr b="1" i="1" sz="3000">
              <a:solidFill>
                <a:srgbClr val="F0B828"/>
              </a:solidFill>
            </a:endParaRPr>
          </a:p>
        </p:txBody>
      </p:sp>
      <p:sp>
        <p:nvSpPr>
          <p:cNvPr id="321" name="Google Shape;321;p40"/>
          <p:cNvSpPr txBox="1"/>
          <p:nvPr/>
        </p:nvSpPr>
        <p:spPr>
          <a:xfrm>
            <a:off x="469575" y="1068574"/>
            <a:ext cx="2458500" cy="3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Clicking on the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name of the Assessment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brings up a pop-over providing detail for all students on that assessment.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Use the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Edit Page Data Settings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to adjust the type of students, enrollment status, and/or data year.</a:t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2" name="Google Shape;322;p40"/>
          <p:cNvPicPr preferRelativeResize="0"/>
          <p:nvPr/>
        </p:nvPicPr>
        <p:blipFill rotWithShape="1">
          <a:blip r:embed="rId4">
            <a:alphaModFix/>
          </a:blip>
          <a:srcRect b="8958" l="0" r="5624" t="0"/>
          <a:stretch/>
        </p:blipFill>
        <p:spPr>
          <a:xfrm>
            <a:off x="518375" y="2340344"/>
            <a:ext cx="2225381" cy="1031362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23" name="Google Shape;323;p40"/>
          <p:cNvCxnSpPr>
            <a:stCxn id="324" idx="3"/>
          </p:cNvCxnSpPr>
          <p:nvPr/>
        </p:nvCxnSpPr>
        <p:spPr>
          <a:xfrm flipH="1" rot="10800000">
            <a:off x="2687500" y="3111056"/>
            <a:ext cx="409200" cy="46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4" name="Google Shape;324;p40"/>
          <p:cNvSpPr/>
          <p:nvPr/>
        </p:nvSpPr>
        <p:spPr>
          <a:xfrm>
            <a:off x="574600" y="3043406"/>
            <a:ext cx="2112900" cy="228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5" name="Google Shape;325;p40"/>
          <p:cNvCxnSpPr>
            <a:endCxn id="326" idx="2"/>
          </p:cNvCxnSpPr>
          <p:nvPr/>
        </p:nvCxnSpPr>
        <p:spPr>
          <a:xfrm flipH="1" rot="10800000">
            <a:off x="2817506" y="1535269"/>
            <a:ext cx="1597200" cy="2197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6" name="Google Shape;326;p40"/>
          <p:cNvSpPr/>
          <p:nvPr/>
        </p:nvSpPr>
        <p:spPr>
          <a:xfrm>
            <a:off x="4037456" y="1374469"/>
            <a:ext cx="754500" cy="160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8844" y="1581731"/>
            <a:ext cx="1365637" cy="66588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2" name="Google Shape;332;p41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Assessment SubTest</a:t>
            </a:r>
            <a:endParaRPr b="1" i="1" sz="3000">
              <a:solidFill>
                <a:srgbClr val="F0B828"/>
              </a:solidFill>
            </a:endParaRPr>
          </a:p>
        </p:txBody>
      </p:sp>
      <p:sp>
        <p:nvSpPr>
          <p:cNvPr id="333" name="Google Shape;333;p41"/>
          <p:cNvSpPr txBox="1"/>
          <p:nvPr/>
        </p:nvSpPr>
        <p:spPr>
          <a:xfrm>
            <a:off x="364031" y="1001709"/>
            <a:ext cx="8658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Strands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from the list of assessments, or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SubTest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tab 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when viewing all scores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This will 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brings up all the scores and the linked assessment strands/subtests.</a:t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4" name="Google Shape;334;p41"/>
          <p:cNvSpPr/>
          <p:nvPr/>
        </p:nvSpPr>
        <p:spPr>
          <a:xfrm>
            <a:off x="2258513" y="1601475"/>
            <a:ext cx="575700" cy="626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1"/>
          <p:cNvSpPr/>
          <p:nvPr/>
        </p:nvSpPr>
        <p:spPr>
          <a:xfrm>
            <a:off x="3208781" y="3363150"/>
            <a:ext cx="965100" cy="168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41"/>
          <p:cNvPicPr preferRelativeResize="0"/>
          <p:nvPr/>
        </p:nvPicPr>
        <p:blipFill rotWithShape="1">
          <a:blip r:embed="rId4">
            <a:alphaModFix/>
          </a:blip>
          <a:srcRect b="13240" l="0" r="0" t="35257"/>
          <a:stretch/>
        </p:blipFill>
        <p:spPr>
          <a:xfrm>
            <a:off x="884150" y="2615681"/>
            <a:ext cx="7421102" cy="1799007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37" name="Google Shape;337;p41"/>
          <p:cNvCxnSpPr/>
          <p:nvPr/>
        </p:nvCxnSpPr>
        <p:spPr>
          <a:xfrm>
            <a:off x="2753156" y="2255494"/>
            <a:ext cx="176700" cy="457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38" name="Google Shape;338;p41"/>
          <p:cNvPicPr preferRelativeResize="0"/>
          <p:nvPr/>
        </p:nvPicPr>
        <p:blipFill rotWithShape="1">
          <a:blip r:embed="rId5">
            <a:alphaModFix/>
          </a:blip>
          <a:srcRect b="9567" l="0" r="0" t="0"/>
          <a:stretch/>
        </p:blipFill>
        <p:spPr>
          <a:xfrm>
            <a:off x="4430756" y="1474022"/>
            <a:ext cx="2445131" cy="88130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39" name="Google Shape;339;p41"/>
          <p:cNvCxnSpPr/>
          <p:nvPr/>
        </p:nvCxnSpPr>
        <p:spPr>
          <a:xfrm flipH="1">
            <a:off x="5819325" y="2327738"/>
            <a:ext cx="264900" cy="353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0" name="Google Shape;340;p41"/>
          <p:cNvSpPr/>
          <p:nvPr/>
        </p:nvSpPr>
        <p:spPr>
          <a:xfrm>
            <a:off x="5800200" y="2059838"/>
            <a:ext cx="965100" cy="259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381" y="2699715"/>
            <a:ext cx="1365637" cy="66589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46" name="Google Shape;34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875" y="820293"/>
            <a:ext cx="3955444" cy="3704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7" name="Google Shape;347;p42"/>
          <p:cNvSpPr txBox="1"/>
          <p:nvPr/>
        </p:nvSpPr>
        <p:spPr>
          <a:xfrm>
            <a:off x="396338" y="329719"/>
            <a:ext cx="8396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Assessment Sub-Group Comparisons</a:t>
            </a:r>
            <a:endParaRPr b="1" i="1" sz="3000">
              <a:solidFill>
                <a:srgbClr val="F0B828"/>
              </a:solidFill>
            </a:endParaRPr>
          </a:p>
        </p:txBody>
      </p:sp>
      <p:sp>
        <p:nvSpPr>
          <p:cNvPr id="348" name="Google Shape;348;p42"/>
          <p:cNvSpPr txBox="1"/>
          <p:nvPr/>
        </p:nvSpPr>
        <p:spPr>
          <a:xfrm>
            <a:off x="356006" y="1060819"/>
            <a:ext cx="4276500" cy="15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Sub-Group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from the list of assessments, or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Subgroup Comparisons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tab 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when viewing all scores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. This 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brings up a comparison by whichever selection of sub-group.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400">
                <a:latin typeface="Lato"/>
                <a:ea typeface="Lato"/>
                <a:cs typeface="Lato"/>
                <a:sym typeface="Lato"/>
              </a:rPr>
              <a:t>Subgroup Comparisons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dropdown to switch to another SubGroup view.</a:t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9" name="Google Shape;349;p42"/>
          <p:cNvSpPr/>
          <p:nvPr/>
        </p:nvSpPr>
        <p:spPr>
          <a:xfrm>
            <a:off x="761225" y="2775849"/>
            <a:ext cx="556500" cy="587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0" name="Google Shape;35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6709" y="2917950"/>
            <a:ext cx="3020888" cy="14800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1" name="Google Shape;351;p42"/>
          <p:cNvSpPr/>
          <p:nvPr/>
        </p:nvSpPr>
        <p:spPr>
          <a:xfrm>
            <a:off x="3208781" y="3363150"/>
            <a:ext cx="965100" cy="168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2"/>
          <p:cNvSpPr txBox="1"/>
          <p:nvPr/>
        </p:nvSpPr>
        <p:spPr>
          <a:xfrm>
            <a:off x="7553200" y="2493375"/>
            <a:ext cx="1484400" cy="148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on any </a:t>
            </a:r>
            <a:r>
              <a:rPr b="1" lang="en" sz="14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bar</a:t>
            </a:r>
            <a:r>
              <a:rPr lang="en" sz="14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to see the students that make up the section of the chart. </a:t>
            </a:r>
            <a:endParaRPr i="1" sz="14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" name="Google Shape;353;p42"/>
          <p:cNvSpPr txBox="1"/>
          <p:nvPr/>
        </p:nvSpPr>
        <p:spPr>
          <a:xfrm>
            <a:off x="6762750" y="1609313"/>
            <a:ext cx="2220900" cy="384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Sub-Group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by Race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chool Data Connec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