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</p:sldIdLst>
  <p:sldSz cy="5143500" cx="9144000"/>
  <p:notesSz cx="6858000" cy="9144000"/>
  <p:embeddedFontLst>
    <p:embeddedFont>
      <p:font typeface="Lato"/>
      <p:regular r:id="rId35"/>
      <p:bold r:id="rId36"/>
      <p:italic r:id="rId37"/>
      <p:boldItalic r:id="rId38"/>
    </p:embeddedFont>
    <p:embeddedFont>
      <p:font typeface="Lato Light"/>
      <p:regular r:id="rId39"/>
      <p:bold r:id="rId40"/>
      <p:italic r:id="rId41"/>
      <p:boldItalic r:id="rId42"/>
    </p:embeddedFont>
    <p:embeddedFont>
      <p:font typeface="Lato Black"/>
      <p:bold r:id="rId43"/>
      <p:boldItalic r:id="rId44"/>
    </p:embeddedFont>
    <p:embeddedFont>
      <p:font typeface="PT Sans"/>
      <p:regular r:id="rId45"/>
      <p:bold r:id="rId46"/>
      <p:italic r:id="rId47"/>
      <p:boldItalic r:id="rId48"/>
    </p:embeddedFont>
    <p:embeddedFont>
      <p:font typeface="Varela"/>
      <p:regular r:id="rId4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EDFEF9D-D21E-4104-8051-50544E1F429E}">
  <a:tblStyle styleId="{4EDFEF9D-D21E-4104-8051-50544E1F429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LatoLight-bold.fntdata"/><Relationship Id="rId42" Type="http://schemas.openxmlformats.org/officeDocument/2006/relationships/font" Target="fonts/LatoLight-boldItalic.fntdata"/><Relationship Id="rId41" Type="http://schemas.openxmlformats.org/officeDocument/2006/relationships/font" Target="fonts/LatoLight-italic.fntdata"/><Relationship Id="rId44" Type="http://schemas.openxmlformats.org/officeDocument/2006/relationships/font" Target="fonts/LatoBlack-boldItalic.fntdata"/><Relationship Id="rId43" Type="http://schemas.openxmlformats.org/officeDocument/2006/relationships/font" Target="fonts/LatoBlack-bold.fntdata"/><Relationship Id="rId46" Type="http://schemas.openxmlformats.org/officeDocument/2006/relationships/font" Target="fonts/PTSans-bold.fntdata"/><Relationship Id="rId45" Type="http://schemas.openxmlformats.org/officeDocument/2006/relationships/font" Target="fonts/PTSans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font" Target="fonts/PTSans-boldItalic.fntdata"/><Relationship Id="rId47" Type="http://schemas.openxmlformats.org/officeDocument/2006/relationships/font" Target="fonts/PTSans-italic.fntdata"/><Relationship Id="rId49" Type="http://schemas.openxmlformats.org/officeDocument/2006/relationships/font" Target="fonts/Varela-regular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font" Target="fonts/Lato-regular.fntdata"/><Relationship Id="rId34" Type="http://schemas.openxmlformats.org/officeDocument/2006/relationships/slide" Target="slides/slide28.xml"/><Relationship Id="rId37" Type="http://schemas.openxmlformats.org/officeDocument/2006/relationships/font" Target="fonts/Lato-italic.fntdata"/><Relationship Id="rId36" Type="http://schemas.openxmlformats.org/officeDocument/2006/relationships/font" Target="fonts/Lato-bold.fntdata"/><Relationship Id="rId39" Type="http://schemas.openxmlformats.org/officeDocument/2006/relationships/font" Target="fonts/LatoLight-regular.fntdata"/><Relationship Id="rId38" Type="http://schemas.openxmlformats.org/officeDocument/2006/relationships/font" Target="fonts/Lato-boldItalic.fntdata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support.schooldata.net/hc/en-us/articles/36532712524179-Hr-Dashboard-Selection-Data-Settings-Connect" TargetMode="Externa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support.schooldata.net/hc/en-us/articles/13547641538323-Login-Activate-Reset-Password-Logout" TargetMode="Externa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support.schooldata.net/hc/en-us/articles/13589932456979-Roles-and-Permissions" TargetMode="Externa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support.schooldata.net/hc/en-us/articles/36532712524179-Hr-Dashboard-Selection-Data-Settings-Connect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28d301c57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328d301c57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Put name, district and your role at the district in the  chat. 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32e49cb676e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32e49cb676e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32e4ca17af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" name="Google Shape;400;g32e4ca17af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https://support.schooldata.net/hc/en-us/articles/36532712524179-Hr-Dashboard-Selection-Data-Settings-Connect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2e91b33cb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32e91b33cb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https://support.schooldata.net/hc/en-us/articles/36532712524179-Hr-Dashboard-Selection-Data-Settings-Connect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328d301c574_0_1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" name="Google Shape;424;g328d301c574_0_12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328d301c574_0_13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Google Shape;434;g328d301c574_0_13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32e939bd377_0_7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32e939bd377_0_7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32e49cb676e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Google Shape;458;g32e49cb676e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g32e49cb676e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5" name="Google Shape;465;g32e49cb676e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g32e49cb676e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0" name="Google Shape;470;g32e49cb676e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https://support.schooldata.net/hc/en-us/articles/360047081593-Hr-Basic-Dashboard-Navigation-Connect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328d301c574_0_8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3" name="Google Shape;483;g328d301c574_0_8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32e939bd377_0_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Who’s with us today?</a:t>
            </a:r>
            <a:endParaRPr/>
          </a:p>
        </p:txBody>
      </p:sp>
      <p:sp>
        <p:nvSpPr>
          <p:cNvPr id="288" name="Google Shape;288;g32e939bd377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g328d301c574_0_9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5" name="Google Shape;495;g328d301c574_0_9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https://support.schooldata.net/hc/en-us/articles/36557347980819-Hr-Container-Tools-Connect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328d301c574_0_1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Google Shape;519;g328d301c574_0_12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you did in Homeroom Dashboards (v2), let’s CONNECT the dots to where you can find it in our new CONNECT version.</a:t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328d301c574_0_14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6" name="Google Shape;526;g328d301c574_0_14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https://support.schooldata.net/hc/en-us/articles/13557621139475-Hr-Student-Spotlight</a:t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32e49cb676e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32e49cb676e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328d301c574_0_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4" name="Google Shape;544;g328d301c574_0_2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328d301c574_0_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0" name="Google Shape;550;g328d301c574_0_2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g328d301c574_0_3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6" name="Google Shape;556;g328d301c574_0_3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g3317dea592a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2" name="Google Shape;562;g3317dea592a_0_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g328d301c574_0_44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8" name="Google Shape;568;g328d301c574_0_44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328d301c574_0_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g328d301c574_0_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328d301c574_0_4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g328d301c574_0_4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https://support.schooldata.net/hc/en-us/articles/13547641538323-Login-Activate-Reset-Password-Logout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328d301c574_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328d301c574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328d301c574_0_6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328d301c574_0_6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328d301c574_0_3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Google Shape;360;g328d301c574_0_3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328d301c574_0_8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328d301c574_0_8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https://support.schooldata.net/hc/en-us/articles/13589932456979-Roles-and-Permissions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328d301c574_0_30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Google Shape;379;g328d301c574_0_3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https://support.schooldata.net/hc/en-us/articles/36532712524179-Hr-Dashboard-Selection-Data-Settings-Connect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Relationship Id="rId3" Type="http://schemas.openxmlformats.org/officeDocument/2006/relationships/image" Target="../media/image44.png"/><Relationship Id="rId4" Type="http://schemas.openxmlformats.org/officeDocument/2006/relationships/image" Target="../media/image2.png"/><Relationship Id="rId5" Type="http://schemas.openxmlformats.org/officeDocument/2006/relationships/image" Target="../media/image8.png"/><Relationship Id="rId6" Type="http://schemas.openxmlformats.org/officeDocument/2006/relationships/image" Target="../media/image24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Relationship Id="rId3" Type="http://schemas.openxmlformats.org/officeDocument/2006/relationships/image" Target="../media/image8.png"/><Relationship Id="rId4" Type="http://schemas.openxmlformats.org/officeDocument/2006/relationships/image" Target="../media/image29.png"/><Relationship Id="rId5" Type="http://schemas.openxmlformats.org/officeDocument/2006/relationships/image" Target="../media/image28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7.png"/><Relationship Id="rId3" Type="http://schemas.openxmlformats.org/officeDocument/2006/relationships/image" Target="../media/image16.png"/><Relationship Id="rId4" Type="http://schemas.openxmlformats.org/officeDocument/2006/relationships/image" Target="../media/image31.png"/><Relationship Id="rId5" Type="http://schemas.openxmlformats.org/officeDocument/2006/relationships/image" Target="../media/image8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0.jpg"/><Relationship Id="rId3" Type="http://schemas.openxmlformats.org/officeDocument/2006/relationships/image" Target="../media/image18.png"/><Relationship Id="rId4" Type="http://schemas.openxmlformats.org/officeDocument/2006/relationships/image" Target="../media/image33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jpg"/><Relationship Id="rId3" Type="http://schemas.openxmlformats.org/officeDocument/2006/relationships/image" Target="../media/image23.jpg"/><Relationship Id="rId4" Type="http://schemas.openxmlformats.org/officeDocument/2006/relationships/image" Target="../media/image36.jpg"/><Relationship Id="rId5" Type="http://schemas.openxmlformats.org/officeDocument/2006/relationships/image" Target="../media/image30.jpg"/><Relationship Id="rId6" Type="http://schemas.openxmlformats.org/officeDocument/2006/relationships/image" Target="../media/image54.jpg"/><Relationship Id="rId7" Type="http://schemas.openxmlformats.org/officeDocument/2006/relationships/image" Target="../media/image26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3.png"/><Relationship Id="rId3" Type="http://schemas.openxmlformats.org/officeDocument/2006/relationships/image" Target="../media/image64.png"/><Relationship Id="rId4" Type="http://schemas.openxmlformats.org/officeDocument/2006/relationships/image" Target="../media/image34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2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9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3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Relationship Id="rId3" Type="http://schemas.openxmlformats.org/officeDocument/2006/relationships/image" Target="../media/image8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Relationship Id="rId3" Type="http://schemas.openxmlformats.org/officeDocument/2006/relationships/image" Target="../media/image51.png"/><Relationship Id="rId4" Type="http://schemas.openxmlformats.org/officeDocument/2006/relationships/image" Target="../media/image4.png"/><Relationship Id="rId5" Type="http://schemas.openxmlformats.org/officeDocument/2006/relationships/image" Target="../media/image8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Relationship Id="rId3" Type="http://schemas.openxmlformats.org/officeDocument/2006/relationships/image" Target="../media/image8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Relationship Id="rId3" Type="http://schemas.openxmlformats.org/officeDocument/2006/relationships/image" Target="../media/image39.jpg"/><Relationship Id="rId4" Type="http://schemas.openxmlformats.org/officeDocument/2006/relationships/image" Target="../media/image8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Relationship Id="rId3" Type="http://schemas.openxmlformats.org/officeDocument/2006/relationships/image" Target="../media/image39.jpg"/><Relationship Id="rId4" Type="http://schemas.openxmlformats.org/officeDocument/2006/relationships/image" Target="../media/image8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Relationship Id="rId3" Type="http://schemas.openxmlformats.org/officeDocument/2006/relationships/image" Target="../media/image35.jpg"/><Relationship Id="rId4" Type="http://schemas.openxmlformats.org/officeDocument/2006/relationships/image" Target="../media/image8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7.png"/><Relationship Id="rId3" Type="http://schemas.openxmlformats.org/officeDocument/2006/relationships/image" Target="../media/image8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1.jpg"/><Relationship Id="rId3" Type="http://schemas.openxmlformats.org/officeDocument/2006/relationships/image" Target="../media/image8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3.png"/><Relationship Id="rId3" Type="http://schemas.openxmlformats.org/officeDocument/2006/relationships/image" Target="../media/image60.png"/><Relationship Id="rId4" Type="http://schemas.openxmlformats.org/officeDocument/2006/relationships/image" Target="../media/image65.png"/><Relationship Id="rId5" Type="http://schemas.openxmlformats.org/officeDocument/2006/relationships/image" Target="../media/image56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Relationship Id="rId3" Type="http://schemas.openxmlformats.org/officeDocument/2006/relationships/hyperlink" Target="mailto:support@schooldata.net" TargetMode="External"/><Relationship Id="rId4" Type="http://schemas.openxmlformats.org/officeDocument/2006/relationships/image" Target="../media/image37.png"/><Relationship Id="rId5" Type="http://schemas.openxmlformats.org/officeDocument/2006/relationships/image" Target="../media/image8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Relationship Id="rId3" Type="http://schemas.openxmlformats.org/officeDocument/2006/relationships/image" Target="../media/image8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9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Relationship Id="rId3" Type="http://schemas.openxmlformats.org/officeDocument/2006/relationships/image" Target="../media/image8.png"/><Relationship Id="rId4" Type="http://schemas.openxmlformats.org/officeDocument/2006/relationships/image" Target="../media/image3.png"/><Relationship Id="rId5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Relationship Id="rId3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12.png"/><Relationship Id="rId5" Type="http://schemas.openxmlformats.org/officeDocument/2006/relationships/image" Target="../media/image9.png"/><Relationship Id="rId6" Type="http://schemas.openxmlformats.org/officeDocument/2006/relationships/image" Target="../media/image8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21.png"/><Relationship Id="rId4" Type="http://schemas.openxmlformats.org/officeDocument/2006/relationships/image" Target="../media/image17.png"/><Relationship Id="rId5" Type="http://schemas.openxmlformats.org/officeDocument/2006/relationships/image" Target="../media/image14.png"/><Relationship Id="rId6" Type="http://schemas.openxmlformats.org/officeDocument/2006/relationships/image" Target="../media/image8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Relationship Id="rId3" Type="http://schemas.openxmlformats.org/officeDocument/2006/relationships/image" Target="../media/image46.png"/><Relationship Id="rId4" Type="http://schemas.openxmlformats.org/officeDocument/2006/relationships/image" Target="../media/image8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Relationship Id="rId3" Type="http://schemas.openxmlformats.org/officeDocument/2006/relationships/image" Target="../media/image8.png"/><Relationship Id="rId4" Type="http://schemas.openxmlformats.org/officeDocument/2006/relationships/image" Target="../media/image19.png"/><Relationship Id="rId5" Type="http://schemas.openxmlformats.org/officeDocument/2006/relationships/image" Target="../media/image68.png"/><Relationship Id="rId6" Type="http://schemas.openxmlformats.org/officeDocument/2006/relationships/image" Target="../media/image20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 Course Registration 1">
  <p:cSld name="CUSTOM_47_1"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7" name="Google Shape;7;p2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2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sp>
        <p:nvSpPr>
          <p:cNvPr id="9" name="Google Shape;9;p2"/>
          <p:cNvSpPr txBox="1"/>
          <p:nvPr/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 Black"/>
                <a:ea typeface="Lato Black"/>
                <a:cs typeface="Lato Black"/>
                <a:sym typeface="Lato Black"/>
              </a:rPr>
              <a:t>Course Registration and Resources</a:t>
            </a:r>
            <a:endParaRPr sz="2400">
              <a:latin typeface="Lato Black"/>
              <a:ea typeface="Lato Black"/>
              <a:cs typeface="Lato Black"/>
              <a:sym typeface="Lato Black"/>
            </a:endParaRPr>
          </a:p>
        </p:txBody>
      </p:sp>
      <p:pic>
        <p:nvPicPr>
          <p:cNvPr id="10" name="Google Shape;10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40369" y="884306"/>
            <a:ext cx="4189333" cy="27425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43667" y="3989426"/>
            <a:ext cx="2964944" cy="457961"/>
          </a:xfrm>
          <a:prstGeom prst="rect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12" name="Google Shape;12;p2"/>
          <p:cNvCxnSpPr/>
          <p:nvPr/>
        </p:nvCxnSpPr>
        <p:spPr>
          <a:xfrm>
            <a:off x="5431110" y="3304472"/>
            <a:ext cx="468300" cy="662400"/>
          </a:xfrm>
          <a:prstGeom prst="straightConnector1">
            <a:avLst/>
          </a:prstGeom>
          <a:noFill/>
          <a:ln cap="flat" cmpd="sng" w="28575">
            <a:solidFill>
              <a:srgbClr val="595959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" name="Google Shape;13;p2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pic>
        <p:nvPicPr>
          <p:cNvPr id="14" name="Google Shape;14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95237" y="3164400"/>
            <a:ext cx="3253175" cy="187985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2"/>
          <p:cNvSpPr txBox="1"/>
          <p:nvPr>
            <p:ph idx="1" type="body"/>
          </p:nvPr>
        </p:nvSpPr>
        <p:spPr>
          <a:xfrm>
            <a:off x="489450" y="1408225"/>
            <a:ext cx="4010100" cy="158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 Self Directed Learning">
  <p:cSld name="CUSTOM_9_1_2_1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95" name="Google Shape;95;p11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1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97" name="Google Shape;97;p11"/>
          <p:cNvCxnSpPr/>
          <p:nvPr/>
        </p:nvCxnSpPr>
        <p:spPr>
          <a:xfrm>
            <a:off x="788863" y="9996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98" name="Google Shape;98;p11"/>
          <p:cNvSpPr txBox="1"/>
          <p:nvPr>
            <p:ph idx="1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pic>
        <p:nvPicPr>
          <p:cNvPr id="99" name="Google Shape;99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1"/>
          <p:cNvSpPr txBox="1"/>
          <p:nvPr/>
        </p:nvSpPr>
        <p:spPr>
          <a:xfrm>
            <a:off x="343475" y="309125"/>
            <a:ext cx="6560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Self Directed Learning</a:t>
            </a:r>
            <a:endParaRPr sz="800"/>
          </a:p>
        </p:txBody>
      </p:sp>
      <p:sp>
        <p:nvSpPr>
          <p:cNvPr id="101" name="Google Shape;101;p11"/>
          <p:cNvSpPr txBox="1"/>
          <p:nvPr/>
        </p:nvSpPr>
        <p:spPr>
          <a:xfrm>
            <a:off x="306950" y="1217150"/>
            <a:ext cx="62448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To access </a:t>
            </a:r>
            <a:r>
              <a:rPr b="1" lang="en" sz="20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Self Directed Learning</a:t>
            </a:r>
            <a:r>
              <a:rPr lang="en" sz="20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, click the bottom left corner on the left navigation: </a:t>
            </a:r>
            <a:endParaRPr sz="20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02" name="Google Shape;102;p11"/>
          <p:cNvPicPr preferRelativeResize="0"/>
          <p:nvPr/>
        </p:nvPicPr>
        <p:blipFill rotWithShape="1">
          <a:blip r:embed="rId4">
            <a:alphaModFix/>
          </a:blip>
          <a:srcRect b="0" l="0" r="10984" t="0"/>
          <a:stretch/>
        </p:blipFill>
        <p:spPr>
          <a:xfrm>
            <a:off x="6903869" y="900763"/>
            <a:ext cx="1738350" cy="906412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03" name="Google Shape;103;p11"/>
          <p:cNvPicPr preferRelativeResize="0"/>
          <p:nvPr/>
        </p:nvPicPr>
        <p:blipFill rotWithShape="1">
          <a:blip r:embed="rId5">
            <a:alphaModFix/>
          </a:blip>
          <a:srcRect b="10450" l="0" r="0" t="0"/>
          <a:stretch/>
        </p:blipFill>
        <p:spPr>
          <a:xfrm>
            <a:off x="446312" y="2017562"/>
            <a:ext cx="4893242" cy="2646320"/>
          </a:xfrm>
          <a:prstGeom prst="rect">
            <a:avLst/>
          </a:prstGeom>
          <a:noFill/>
          <a:ln>
            <a:noFill/>
          </a:ln>
          <a:effectLst>
            <a:outerShdw blurRad="71438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04" name="Google Shape;104;p11"/>
          <p:cNvSpPr txBox="1"/>
          <p:nvPr/>
        </p:nvSpPr>
        <p:spPr>
          <a:xfrm>
            <a:off x="5733825" y="2537100"/>
            <a:ext cx="3000000" cy="16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400"/>
              <a:buFont typeface="Lato"/>
              <a:buChar char="●"/>
            </a:pPr>
            <a:r>
              <a:rPr lang="en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Written directions will describe tasks. Some tasks include short videos.  </a:t>
            </a:r>
            <a:endParaRPr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400"/>
              <a:buFont typeface="Lato"/>
              <a:buChar char="●"/>
            </a:pPr>
            <a:r>
              <a:rPr lang="en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Contents are searchable.</a:t>
            </a:r>
            <a:endParaRPr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400"/>
              <a:buFont typeface="Lato"/>
              <a:buChar char="●"/>
            </a:pPr>
            <a:r>
              <a:rPr lang="en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Tasks can be checked off to the far right as completed or bookmark.</a:t>
            </a:r>
            <a:endParaRPr/>
          </a:p>
        </p:txBody>
      </p:sp>
      <p:cxnSp>
        <p:nvCxnSpPr>
          <p:cNvPr id="105" name="Google Shape;105;p11"/>
          <p:cNvCxnSpPr/>
          <p:nvPr/>
        </p:nvCxnSpPr>
        <p:spPr>
          <a:xfrm flipH="1">
            <a:off x="5022869" y="1733744"/>
            <a:ext cx="1881000" cy="7002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 Help Desk">
  <p:cSld name="OBJECT_1">
    <p:bg>
      <p:bgPr>
        <a:solidFill>
          <a:schemeClr val="lt1"/>
        </a:solid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2"/>
          <p:cNvSpPr txBox="1"/>
          <p:nvPr/>
        </p:nvSpPr>
        <p:spPr>
          <a:xfrm>
            <a:off x="469150" y="403575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Help Desk</a:t>
            </a:r>
            <a:endParaRPr/>
          </a:p>
        </p:txBody>
      </p:sp>
      <p:sp>
        <p:nvSpPr>
          <p:cNvPr id="108" name="Google Shape;108;p12"/>
          <p:cNvSpPr txBox="1"/>
          <p:nvPr/>
        </p:nvSpPr>
        <p:spPr>
          <a:xfrm>
            <a:off x="469150" y="1202625"/>
            <a:ext cx="3000000" cy="350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Access our Help Desk by clicking on the </a:t>
            </a: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life preserver icon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in the top right corner.  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800"/>
              <a:buFont typeface="Calibri"/>
              <a:buChar char="●"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Visit our Help Center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(Help Articles)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800"/>
              <a:buFont typeface="Calibri"/>
              <a:buChar char="●"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Request Help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(Email, Create Ticket)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800"/>
              <a:buFont typeface="Calibri"/>
              <a:buChar char="●"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View my Requests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(List of all your tickets in the system)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09" name="Google Shape;109;p12"/>
          <p:cNvPicPr preferRelativeResize="0"/>
          <p:nvPr/>
        </p:nvPicPr>
        <p:blipFill rotWithShape="1">
          <a:blip r:embed="rId2">
            <a:alphaModFix/>
          </a:blip>
          <a:srcRect b="22504" l="0" r="0" t="0"/>
          <a:stretch/>
        </p:blipFill>
        <p:spPr>
          <a:xfrm>
            <a:off x="4421588" y="320664"/>
            <a:ext cx="3415650" cy="919200"/>
          </a:xfrm>
          <a:prstGeom prst="rect">
            <a:avLst/>
          </a:prstGeom>
          <a:noFill/>
          <a:ln>
            <a:noFill/>
          </a:ln>
          <a:effectLst>
            <a:outerShdw blurRad="257175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10" name="Google Shape;110;p12"/>
          <p:cNvPicPr preferRelativeResize="0"/>
          <p:nvPr/>
        </p:nvPicPr>
        <p:blipFill rotWithShape="1">
          <a:blip r:embed="rId3">
            <a:alphaModFix/>
          </a:blip>
          <a:srcRect b="18586" l="0" r="0" t="0"/>
          <a:stretch/>
        </p:blipFill>
        <p:spPr>
          <a:xfrm>
            <a:off x="5537134" y="1173694"/>
            <a:ext cx="3469674" cy="199453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71438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11" name="Google Shape;111;p12"/>
          <p:cNvPicPr preferRelativeResize="0"/>
          <p:nvPr/>
        </p:nvPicPr>
        <p:blipFill rotWithShape="1">
          <a:blip r:embed="rId4">
            <a:alphaModFix/>
          </a:blip>
          <a:srcRect b="14828" l="0" r="0" t="0"/>
          <a:stretch/>
        </p:blipFill>
        <p:spPr>
          <a:xfrm>
            <a:off x="4781813" y="2493938"/>
            <a:ext cx="3131271" cy="199453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228600" rotWithShape="0" algn="bl" dir="5400000" dist="19050">
              <a:srgbClr val="000000">
                <a:alpha val="50000"/>
              </a:srgbClr>
            </a:outerShdw>
          </a:effectLst>
        </p:spPr>
      </p:pic>
      <p:cxnSp>
        <p:nvCxnSpPr>
          <p:cNvPr id="112" name="Google Shape;112;p12"/>
          <p:cNvCxnSpPr/>
          <p:nvPr/>
        </p:nvCxnSpPr>
        <p:spPr>
          <a:xfrm flipH="1" rot="10800000">
            <a:off x="3245825" y="513625"/>
            <a:ext cx="3108000" cy="14184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113" name="Google Shape;113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21751" y="4712023"/>
            <a:ext cx="1362130" cy="271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 Title Page">
  <p:cSld name="BLANK_1_2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16" name="Google Shape;116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230" y="0"/>
            <a:ext cx="9136072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3"/>
          <p:cNvSpPr txBox="1"/>
          <p:nvPr/>
        </p:nvSpPr>
        <p:spPr>
          <a:xfrm>
            <a:off x="9225" y="1717300"/>
            <a:ext cx="39987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800">
                <a:solidFill>
                  <a:schemeClr val="dk2"/>
                </a:solidFill>
                <a:latin typeface="Lato Black"/>
                <a:ea typeface="Lato Black"/>
                <a:cs typeface="Lato Black"/>
                <a:sym typeface="Lato Black"/>
              </a:rPr>
              <a:t>Welcome</a:t>
            </a:r>
            <a:endParaRPr/>
          </a:p>
        </p:txBody>
      </p:sp>
      <p:pic>
        <p:nvPicPr>
          <p:cNvPr id="119" name="Google Shape;11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14163" y="4644186"/>
            <a:ext cx="1572430" cy="309413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3"/>
          <p:cNvSpPr txBox="1"/>
          <p:nvPr>
            <p:ph type="title"/>
          </p:nvPr>
        </p:nvSpPr>
        <p:spPr>
          <a:xfrm>
            <a:off x="678350" y="3271575"/>
            <a:ext cx="2902500" cy="94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sz="2400"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Welcome 2 1">
  <p:cSld name="2_Custom Layout_1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4"/>
          <p:cNvSpPr txBox="1"/>
          <p:nvPr/>
        </p:nvSpPr>
        <p:spPr>
          <a:xfrm>
            <a:off x="0" y="0"/>
            <a:ext cx="9144000" cy="17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300">
                <a:solidFill>
                  <a:srgbClr val="ECA30B"/>
                </a:solidFill>
                <a:latin typeface="Lato"/>
                <a:ea typeface="Lato"/>
                <a:cs typeface="Lato"/>
                <a:sym typeface="Lato"/>
              </a:rPr>
              <a:t>W</a:t>
            </a:r>
            <a:r>
              <a:rPr b="1" lang="en" sz="10300">
                <a:solidFill>
                  <a:srgbClr val="00A09D"/>
                </a:solidFill>
                <a:latin typeface="Lato"/>
                <a:ea typeface="Lato"/>
                <a:cs typeface="Lato"/>
                <a:sym typeface="Lato"/>
              </a:rPr>
              <a:t>e</a:t>
            </a:r>
            <a:r>
              <a:rPr b="1" lang="en" sz="10300">
                <a:solidFill>
                  <a:srgbClr val="95B952"/>
                </a:solidFill>
                <a:latin typeface="Lato"/>
                <a:ea typeface="Lato"/>
                <a:cs typeface="Lato"/>
                <a:sym typeface="Lato"/>
              </a:rPr>
              <a:t>l</a:t>
            </a:r>
            <a:r>
              <a:rPr b="1" lang="en" sz="10300">
                <a:solidFill>
                  <a:srgbClr val="467CBB"/>
                </a:solidFill>
                <a:latin typeface="Lato"/>
                <a:ea typeface="Lato"/>
                <a:cs typeface="Lato"/>
                <a:sym typeface="Lato"/>
              </a:rPr>
              <a:t>c</a:t>
            </a:r>
            <a:r>
              <a:rPr b="1" lang="en" sz="10300">
                <a:solidFill>
                  <a:srgbClr val="ECA30B"/>
                </a:solidFill>
                <a:latin typeface="Lato"/>
                <a:ea typeface="Lato"/>
                <a:cs typeface="Lato"/>
                <a:sym typeface="Lato"/>
              </a:rPr>
              <a:t>o</a:t>
            </a:r>
            <a:r>
              <a:rPr b="1" lang="en" sz="10300">
                <a:solidFill>
                  <a:srgbClr val="00A09D"/>
                </a:solidFill>
                <a:latin typeface="Lato"/>
                <a:ea typeface="Lato"/>
                <a:cs typeface="Lato"/>
                <a:sym typeface="Lato"/>
              </a:rPr>
              <a:t>m</a:t>
            </a:r>
            <a:r>
              <a:rPr b="1" lang="en" sz="10300">
                <a:solidFill>
                  <a:srgbClr val="95B952"/>
                </a:solidFill>
                <a:latin typeface="Lato"/>
                <a:ea typeface="Lato"/>
                <a:cs typeface="Lato"/>
                <a:sym typeface="Lato"/>
              </a:rPr>
              <a:t>e</a:t>
            </a:r>
            <a:r>
              <a:rPr b="1" lang="en" sz="10300">
                <a:solidFill>
                  <a:srgbClr val="467CBB"/>
                </a:solidFill>
                <a:latin typeface="Lato"/>
                <a:ea typeface="Lato"/>
                <a:cs typeface="Lato"/>
                <a:sym typeface="Lato"/>
              </a:rPr>
              <a:t>!</a:t>
            </a:r>
            <a:endParaRPr/>
          </a:p>
        </p:txBody>
      </p:sp>
      <p:pic>
        <p:nvPicPr>
          <p:cNvPr descr="iStock-1169954700 copy.jpg" id="123" name="Google Shape;123;p14"/>
          <p:cNvPicPr preferRelativeResize="0"/>
          <p:nvPr/>
        </p:nvPicPr>
        <p:blipFill rotWithShape="1">
          <a:blip r:embed="rId2">
            <a:alphaModFix/>
          </a:blip>
          <a:srcRect b="0" l="14648" r="29099" t="0"/>
          <a:stretch/>
        </p:blipFill>
        <p:spPr>
          <a:xfrm>
            <a:off x="0" y="2714245"/>
            <a:ext cx="18288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1028962526-expanded copy.jpg" id="124" name="Google Shape;124;p14"/>
          <p:cNvPicPr preferRelativeResize="0"/>
          <p:nvPr/>
        </p:nvPicPr>
        <p:blipFill rotWithShape="1">
          <a:blip r:embed="rId3">
            <a:alphaModFix/>
          </a:blip>
          <a:srcRect b="14533" l="22589" r="30912" t="14533"/>
          <a:stretch/>
        </p:blipFill>
        <p:spPr>
          <a:xfrm>
            <a:off x="1828800" y="2714245"/>
            <a:ext cx="1828800" cy="18288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164188539 copy.jpg" id="125" name="Google Shape;125;p14"/>
          <p:cNvPicPr preferRelativeResize="0"/>
          <p:nvPr/>
        </p:nvPicPr>
        <p:blipFill rotWithShape="1">
          <a:blip r:embed="rId4">
            <a:alphaModFix/>
          </a:blip>
          <a:srcRect b="0" l="4732" r="28619" t="0"/>
          <a:stretch/>
        </p:blipFill>
        <p:spPr>
          <a:xfrm>
            <a:off x="3657600" y="2714245"/>
            <a:ext cx="1828800" cy="18287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1391720644-expanded copy.jpg" id="126" name="Google Shape;126;p14"/>
          <p:cNvPicPr preferRelativeResize="0"/>
          <p:nvPr/>
        </p:nvPicPr>
        <p:blipFill rotWithShape="1">
          <a:blip r:embed="rId5">
            <a:alphaModFix/>
          </a:blip>
          <a:srcRect b="2288" l="26863" r="14031" t="9691"/>
          <a:stretch/>
        </p:blipFill>
        <p:spPr>
          <a:xfrm>
            <a:off x="5486399" y="2709907"/>
            <a:ext cx="18288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451420203 copy.jpg" id="127" name="Google Shape;127;p14"/>
          <p:cNvPicPr preferRelativeResize="0"/>
          <p:nvPr/>
        </p:nvPicPr>
        <p:blipFill rotWithShape="1">
          <a:blip r:embed="rId6">
            <a:alphaModFix/>
          </a:blip>
          <a:srcRect b="41845" l="16203" r="2943" t="5411"/>
          <a:stretch/>
        </p:blipFill>
        <p:spPr>
          <a:xfrm>
            <a:off x="7315200" y="2714245"/>
            <a:ext cx="1828800" cy="1828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686094" y="1596637"/>
            <a:ext cx="856631" cy="1022831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4"/>
          <p:cNvSpPr txBox="1"/>
          <p:nvPr/>
        </p:nvSpPr>
        <p:spPr>
          <a:xfrm>
            <a:off x="898875" y="1742200"/>
            <a:ext cx="5592900" cy="7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Your name, district, role and at least one thing you are hoping to walk away with from today’s training.</a:t>
            </a:r>
            <a:endParaRPr b="1" sz="2000">
              <a:solidFill>
                <a:schemeClr val="dk1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 Agenda Page">
  <p:cSld name="26_Custom Layout_1_1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5"/>
          <p:cNvSpPr/>
          <p:nvPr/>
        </p:nvSpPr>
        <p:spPr>
          <a:xfrm>
            <a:off x="6838031" y="0"/>
            <a:ext cx="2306100" cy="5143500"/>
          </a:xfrm>
          <a:prstGeom prst="rect">
            <a:avLst/>
          </a:prstGeom>
          <a:solidFill>
            <a:srgbClr val="ECA30B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c.pdf" id="132" name="Google Shape;132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92282" y="1054821"/>
            <a:ext cx="4504938" cy="34636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00080" y="1361288"/>
            <a:ext cx="3489336" cy="1854376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logo-dark-sds-connect.svg" id="134" name="Google Shape;134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2326" y="264860"/>
            <a:ext cx="1912950" cy="380025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5"/>
          <p:cNvSpPr txBox="1"/>
          <p:nvPr/>
        </p:nvSpPr>
        <p:spPr>
          <a:xfrm>
            <a:off x="377831" y="830300"/>
            <a:ext cx="4414500" cy="5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100"/>
              <a:buFont typeface="Lato"/>
              <a:buNone/>
            </a:pPr>
            <a:r>
              <a:rPr b="1" lang="en" sz="3000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rPr>
              <a:t>Agenda</a:t>
            </a:r>
            <a:endParaRPr sz="3000"/>
          </a:p>
        </p:txBody>
      </p:sp>
      <p:grpSp>
        <p:nvGrpSpPr>
          <p:cNvPr id="136" name="Google Shape;136;p15"/>
          <p:cNvGrpSpPr/>
          <p:nvPr/>
        </p:nvGrpSpPr>
        <p:grpSpPr>
          <a:xfrm>
            <a:off x="662329" y="4282985"/>
            <a:ext cx="734311" cy="131681"/>
            <a:chOff x="-112049" y="0"/>
            <a:chExt cx="458400" cy="46800"/>
          </a:xfrm>
        </p:grpSpPr>
        <p:sp>
          <p:nvSpPr>
            <p:cNvPr id="137" name="Google Shape;137;p15"/>
            <p:cNvSpPr/>
            <p:nvPr/>
          </p:nvSpPr>
          <p:spPr>
            <a:xfrm>
              <a:off x="-1" y="27"/>
              <a:ext cx="116700" cy="46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1A843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E1A843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  <p:sp>
          <p:nvSpPr>
            <p:cNvPr id="138" name="Google Shape;138;p15"/>
            <p:cNvSpPr/>
            <p:nvPr/>
          </p:nvSpPr>
          <p:spPr>
            <a:xfrm>
              <a:off x="116580" y="27"/>
              <a:ext cx="115500" cy="46500"/>
            </a:xfrm>
            <a:prstGeom prst="rect">
              <a:avLst/>
            </a:prstGeom>
            <a:solidFill>
              <a:srgbClr val="95B952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5B952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95B952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  <p:sp>
          <p:nvSpPr>
            <p:cNvPr id="139" name="Google Shape;139;p15"/>
            <p:cNvSpPr/>
            <p:nvPr/>
          </p:nvSpPr>
          <p:spPr>
            <a:xfrm>
              <a:off x="230851" y="0"/>
              <a:ext cx="115500" cy="46800"/>
            </a:xfrm>
            <a:prstGeom prst="rect">
              <a:avLst/>
            </a:prstGeom>
            <a:solidFill>
              <a:srgbClr val="71C1E5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  <p:sp>
          <p:nvSpPr>
            <p:cNvPr id="140" name="Google Shape;140;p15"/>
            <p:cNvSpPr/>
            <p:nvPr/>
          </p:nvSpPr>
          <p:spPr>
            <a:xfrm>
              <a:off x="-112049" y="0"/>
              <a:ext cx="115500" cy="46800"/>
            </a:xfrm>
            <a:prstGeom prst="rect">
              <a:avLst/>
            </a:prstGeom>
            <a:solidFill>
              <a:srgbClr val="E38B3D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</p:grpSp>
      <p:sp>
        <p:nvSpPr>
          <p:cNvPr id="141" name="Google Shape;141;p15"/>
          <p:cNvSpPr txBox="1"/>
          <p:nvPr>
            <p:ph idx="1" type="body"/>
          </p:nvPr>
        </p:nvSpPr>
        <p:spPr>
          <a:xfrm>
            <a:off x="850100" y="1442575"/>
            <a:ext cx="3134100" cy="242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  <a:defRPr sz="1800">
                <a:latin typeface="Lato"/>
                <a:ea typeface="Lato"/>
                <a:cs typeface="Lato"/>
                <a:sym typeface="Lato"/>
              </a:defRPr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○"/>
              <a:defRPr sz="1800">
                <a:latin typeface="Lato"/>
                <a:ea typeface="Lato"/>
                <a:cs typeface="Lato"/>
                <a:sym typeface="Lato"/>
              </a:defRPr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■"/>
              <a:defRPr sz="1800">
                <a:latin typeface="Lato"/>
                <a:ea typeface="Lato"/>
                <a:cs typeface="Lato"/>
                <a:sym typeface="Lato"/>
              </a:defRPr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  <a:defRPr sz="1800">
                <a:latin typeface="Lato"/>
                <a:ea typeface="Lato"/>
                <a:cs typeface="Lato"/>
                <a:sym typeface="Lato"/>
              </a:defRPr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○"/>
              <a:defRPr sz="1800">
                <a:latin typeface="Lato"/>
                <a:ea typeface="Lato"/>
                <a:cs typeface="Lato"/>
                <a:sym typeface="Lato"/>
              </a:defRPr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■"/>
              <a:defRPr sz="1800">
                <a:latin typeface="Lato"/>
                <a:ea typeface="Lato"/>
                <a:cs typeface="Lato"/>
                <a:sym typeface="Lato"/>
              </a:defRPr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  <a:defRPr sz="1800">
                <a:latin typeface="Lato"/>
                <a:ea typeface="Lato"/>
                <a:cs typeface="Lato"/>
                <a:sym typeface="Lato"/>
              </a:defRPr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○"/>
              <a:defRPr sz="1800">
                <a:latin typeface="Lato"/>
                <a:ea typeface="Lato"/>
                <a:cs typeface="Lato"/>
                <a:sym typeface="Lato"/>
              </a:defRPr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■"/>
              <a:defRPr sz="18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 Transition Card 1">
  <p:cSld name="CUSTOM_26_3_2_1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16"/>
          <p:cNvPicPr preferRelativeResize="0"/>
          <p:nvPr/>
        </p:nvPicPr>
        <p:blipFill rotWithShape="1">
          <a:blip r:embed="rId2">
            <a:alphaModFix/>
          </a:blip>
          <a:srcRect b="8947" l="0" r="1039" t="9413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6"/>
          <p:cNvSpPr/>
          <p:nvPr/>
        </p:nvSpPr>
        <p:spPr>
          <a:xfrm>
            <a:off x="0" y="349783"/>
            <a:ext cx="9144000" cy="4375200"/>
          </a:xfrm>
          <a:prstGeom prst="rect">
            <a:avLst/>
          </a:prstGeom>
          <a:solidFill>
            <a:srgbClr val="597696">
              <a:alpha val="80390"/>
            </a:srgb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447A"/>
              </a:buClr>
              <a:buSzPts val="1400"/>
              <a:buFont typeface="Avenir"/>
              <a:buNone/>
            </a:pPr>
            <a:r>
              <a:t/>
            </a:r>
            <a:endParaRPr b="1" i="0" sz="1400" u="none" cap="none" strike="noStrike">
              <a:solidFill>
                <a:srgbClr val="18447A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45" name="Google Shape;145;p16"/>
          <p:cNvSpPr txBox="1"/>
          <p:nvPr>
            <p:ph type="title"/>
          </p:nvPr>
        </p:nvSpPr>
        <p:spPr>
          <a:xfrm>
            <a:off x="1964175" y="2206800"/>
            <a:ext cx="5276700" cy="78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Lato"/>
              <a:buNone/>
              <a:defRPr b="1" sz="3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 Transition Title 2">
  <p:cSld name="CUSTOM_7_2_1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9"/>
            <a:ext cx="914399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7"/>
          <p:cNvSpPr/>
          <p:nvPr/>
        </p:nvSpPr>
        <p:spPr>
          <a:xfrm>
            <a:off x="0" y="384133"/>
            <a:ext cx="9144000" cy="4375200"/>
          </a:xfrm>
          <a:prstGeom prst="rect">
            <a:avLst/>
          </a:prstGeom>
          <a:solidFill>
            <a:srgbClr val="597696">
              <a:alpha val="80390"/>
            </a:srgb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447A"/>
              </a:buClr>
              <a:buSzPts val="1400"/>
              <a:buFont typeface="Avenir"/>
              <a:buNone/>
            </a:pPr>
            <a:r>
              <a:t/>
            </a:r>
            <a:endParaRPr b="1" i="0" sz="1400" u="none" cap="none" strike="noStrike">
              <a:solidFill>
                <a:srgbClr val="18447A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49" name="Google Shape;149;p17"/>
          <p:cNvCxnSpPr/>
          <p:nvPr/>
        </p:nvCxnSpPr>
        <p:spPr>
          <a:xfrm>
            <a:off x="4227388" y="2876084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50" name="Google Shape;150;p17"/>
          <p:cNvSpPr txBox="1"/>
          <p:nvPr>
            <p:ph type="title"/>
          </p:nvPr>
        </p:nvSpPr>
        <p:spPr>
          <a:xfrm>
            <a:off x="2014125" y="1974975"/>
            <a:ext cx="5143500" cy="72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Lato"/>
              <a:buNone/>
              <a:defRPr b="1" sz="30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 Blank with footer 1">
  <p:cSld name="BIG_NUMBER_1"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099488" y="4705323"/>
            <a:ext cx="1572430" cy="309413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18"/>
          <p:cNvSpPr txBox="1"/>
          <p:nvPr>
            <p:ph idx="1" type="body"/>
          </p:nvPr>
        </p:nvSpPr>
        <p:spPr>
          <a:xfrm>
            <a:off x="624200" y="532650"/>
            <a:ext cx="7840200" cy="375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 Watermark Background 1">
  <p:cSld name="CUSTOM_5_1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55" name="Google Shape;155;p19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19"/>
          <p:cNvSpPr txBox="1"/>
          <p:nvPr>
            <p:ph idx="1" type="body"/>
          </p:nvPr>
        </p:nvSpPr>
        <p:spPr>
          <a:xfrm>
            <a:off x="815625" y="599250"/>
            <a:ext cx="7723500" cy="353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8 Blank with Line and Footer">
  <p:cSld name="CUSTOM_6_1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0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160" name="Google Shape;160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1" name="Google Shape;161;p20"/>
          <p:cNvCxnSpPr/>
          <p:nvPr/>
        </p:nvCxnSpPr>
        <p:spPr>
          <a:xfrm>
            <a:off x="788863" y="9996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62" name="Google Shape;162;p20"/>
          <p:cNvSpPr txBox="1"/>
          <p:nvPr>
            <p:ph type="title"/>
          </p:nvPr>
        </p:nvSpPr>
        <p:spPr>
          <a:xfrm>
            <a:off x="592500" y="403575"/>
            <a:ext cx="4417800" cy="4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" name="Google Shape;163;p20"/>
          <p:cNvSpPr txBox="1"/>
          <p:nvPr>
            <p:ph idx="1" type="body"/>
          </p:nvPr>
        </p:nvSpPr>
        <p:spPr>
          <a:xfrm>
            <a:off x="790675" y="1331650"/>
            <a:ext cx="3886800" cy="29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  <a:defRPr sz="1800">
                <a:latin typeface="Lato"/>
                <a:ea typeface="Lato"/>
                <a:cs typeface="Lato"/>
                <a:sym typeface="Lato"/>
              </a:defRPr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○"/>
              <a:defRPr sz="1800"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 My Courses ">
  <p:cSld name="CUSTOM_48_1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8" name="Google Shape;18;p3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0" y="704125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3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20" name="Google Shape;20;p3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1" name="Google Shape;21;p3"/>
          <p:cNvSpPr txBox="1"/>
          <p:nvPr/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 Black"/>
                <a:ea typeface="Lato Black"/>
                <a:cs typeface="Lato Black"/>
                <a:sym typeface="Lato Black"/>
              </a:rPr>
              <a:t>My Courses</a:t>
            </a:r>
            <a:endParaRPr sz="2400"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22" name="Google Shape;22;p3"/>
          <p:cNvSpPr txBox="1"/>
          <p:nvPr/>
        </p:nvSpPr>
        <p:spPr>
          <a:xfrm>
            <a:off x="598850" y="1347725"/>
            <a:ext cx="3713400" cy="201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My Records → My Courses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View Course Details pdf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Email Questions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Cancel Registration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Complete Course Evaluation</a:t>
            </a:r>
            <a:endParaRPr sz="18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3" name="Google Shape;23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15194" y="321882"/>
            <a:ext cx="4443617" cy="3079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54891" y="3470531"/>
            <a:ext cx="1964063" cy="112368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" name="Google Shape;25;p3"/>
          <p:cNvCxnSpPr/>
          <p:nvPr/>
        </p:nvCxnSpPr>
        <p:spPr>
          <a:xfrm flipH="1">
            <a:off x="6929794" y="3143850"/>
            <a:ext cx="1006500" cy="968100"/>
          </a:xfrm>
          <a:prstGeom prst="straightConnector1">
            <a:avLst/>
          </a:prstGeom>
          <a:noFill/>
          <a:ln cap="flat" cmpd="sng" w="28575">
            <a:solidFill>
              <a:srgbClr val="002F4C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26" name="Google Shape;26;p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9 Watermark with line and foot">
  <p:cSld name="CUSTOM_9_1"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65" name="Google Shape;165;p21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1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167" name="Google Shape;167;p21"/>
          <p:cNvCxnSpPr/>
          <p:nvPr/>
        </p:nvCxnSpPr>
        <p:spPr>
          <a:xfrm>
            <a:off x="788863" y="9996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68" name="Google Shape;168;p21"/>
          <p:cNvSpPr txBox="1"/>
          <p:nvPr>
            <p:ph idx="1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pic>
        <p:nvPicPr>
          <p:cNvPr id="169" name="Google Shape;16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1" name="Google Shape;171;p21"/>
          <p:cNvSpPr txBox="1"/>
          <p:nvPr>
            <p:ph type="title"/>
          </p:nvPr>
        </p:nvSpPr>
        <p:spPr>
          <a:xfrm>
            <a:off x="592500" y="334875"/>
            <a:ext cx="4130400" cy="5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sz="2400"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" name="Google Shape;172;p21"/>
          <p:cNvSpPr txBox="1"/>
          <p:nvPr>
            <p:ph idx="2" type="body"/>
          </p:nvPr>
        </p:nvSpPr>
        <p:spPr>
          <a:xfrm>
            <a:off x="832275" y="1298350"/>
            <a:ext cx="3570600" cy="30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0 Content Left Side">
  <p:cSld name="CUSTOM_9_2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74" name="Google Shape;174;p22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1068777864.jpg" id="175" name="Google Shape;175;p22"/>
          <p:cNvPicPr preferRelativeResize="0"/>
          <p:nvPr/>
        </p:nvPicPr>
        <p:blipFill rotWithShape="1">
          <a:blip r:embed="rId3">
            <a:alphaModFix/>
          </a:blip>
          <a:srcRect b="0" l="27929" r="16032" t="0"/>
          <a:stretch/>
        </p:blipFill>
        <p:spPr>
          <a:xfrm>
            <a:off x="5623080" y="0"/>
            <a:ext cx="3519697" cy="419293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2"/>
          <p:cNvSpPr/>
          <p:nvPr/>
        </p:nvSpPr>
        <p:spPr>
          <a:xfrm>
            <a:off x="6440100" y="3080275"/>
            <a:ext cx="2703900" cy="798900"/>
          </a:xfrm>
          <a:prstGeom prst="rect">
            <a:avLst/>
          </a:prstGeom>
          <a:solidFill>
            <a:srgbClr val="F0B926">
              <a:alpha val="79610"/>
            </a:srgb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177" name="Google Shape;177;p22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78" name="Google Shape;178;p22"/>
          <p:cNvSpPr txBox="1"/>
          <p:nvPr>
            <p:ph type="title"/>
          </p:nvPr>
        </p:nvSpPr>
        <p:spPr>
          <a:xfrm>
            <a:off x="692296" y="440075"/>
            <a:ext cx="47775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79" name="Google Shape;179;p22"/>
          <p:cNvSpPr txBox="1"/>
          <p:nvPr>
            <p:ph idx="1" type="subTitle"/>
          </p:nvPr>
        </p:nvSpPr>
        <p:spPr>
          <a:xfrm>
            <a:off x="718519" y="1260244"/>
            <a:ext cx="4904700" cy="3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1100"/>
              <a:buFont typeface="Lato"/>
              <a:buNone/>
              <a:defRPr b="1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80" name="Google Shape;180;p22"/>
          <p:cNvSpPr txBox="1"/>
          <p:nvPr>
            <p:ph idx="2" type="subTitle"/>
          </p:nvPr>
        </p:nvSpPr>
        <p:spPr>
          <a:xfrm>
            <a:off x="6630413" y="3212040"/>
            <a:ext cx="2413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181" name="Google Shape;181;p22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182" name="Google Shape;182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2"/>
          <p:cNvSpPr txBox="1"/>
          <p:nvPr>
            <p:ph idx="3" type="body"/>
          </p:nvPr>
        </p:nvSpPr>
        <p:spPr>
          <a:xfrm>
            <a:off x="807325" y="1939225"/>
            <a:ext cx="4402800" cy="231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1 Content Right Side">
  <p:cSld name="CUSTOM_10"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85" name="Google Shape;185;p23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6" name="Google Shape;186;p23"/>
          <p:cNvGrpSpPr/>
          <p:nvPr/>
        </p:nvGrpSpPr>
        <p:grpSpPr>
          <a:xfrm>
            <a:off x="3330" y="0"/>
            <a:ext cx="3520816" cy="4192929"/>
            <a:chOff x="0" y="0"/>
            <a:chExt cx="4694421" cy="5590573"/>
          </a:xfrm>
        </p:grpSpPr>
        <p:pic>
          <p:nvPicPr>
            <p:cNvPr descr="iStock-1068777864.jpg" id="187" name="Google Shape;187;p23"/>
            <p:cNvPicPr preferRelativeResize="0"/>
            <p:nvPr/>
          </p:nvPicPr>
          <p:blipFill rotWithShape="1">
            <a:blip r:embed="rId3">
              <a:alphaModFix/>
            </a:blip>
            <a:srcRect b="0" l="27929" r="16032" t="0"/>
            <a:stretch/>
          </p:blipFill>
          <p:spPr>
            <a:xfrm>
              <a:off x="0" y="0"/>
              <a:ext cx="4692931" cy="55905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8" name="Google Shape;188;p23"/>
            <p:cNvSpPr/>
            <p:nvPr/>
          </p:nvSpPr>
          <p:spPr>
            <a:xfrm>
              <a:off x="1008021" y="4107031"/>
              <a:ext cx="3686400" cy="1065000"/>
            </a:xfrm>
            <a:prstGeom prst="rect">
              <a:avLst/>
            </a:prstGeom>
            <a:solidFill>
              <a:srgbClr val="F0B926">
                <a:alpha val="79610"/>
              </a:srgbClr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Varela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Varela"/>
                <a:ea typeface="Varela"/>
                <a:cs typeface="Varela"/>
                <a:sym typeface="Varela"/>
              </a:endParaRPr>
            </a:p>
          </p:txBody>
        </p:sp>
      </p:grpSp>
      <p:cxnSp>
        <p:nvCxnSpPr>
          <p:cNvPr id="189" name="Google Shape;189;p23"/>
          <p:cNvCxnSpPr/>
          <p:nvPr/>
        </p:nvCxnSpPr>
        <p:spPr>
          <a:xfrm>
            <a:off x="4132137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90" name="Google Shape;190;p23"/>
          <p:cNvSpPr txBox="1"/>
          <p:nvPr>
            <p:ph idx="1" type="subTitle"/>
          </p:nvPr>
        </p:nvSpPr>
        <p:spPr>
          <a:xfrm>
            <a:off x="1010578" y="3203829"/>
            <a:ext cx="2413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191" name="Google Shape;191;p23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192" name="Google Shape;192;p23"/>
          <p:cNvCxnSpPr/>
          <p:nvPr/>
        </p:nvCxnSpPr>
        <p:spPr>
          <a:xfrm>
            <a:off x="4182144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93" name="Google Shape;193;p23"/>
          <p:cNvSpPr txBox="1"/>
          <p:nvPr>
            <p:ph type="title"/>
          </p:nvPr>
        </p:nvSpPr>
        <p:spPr>
          <a:xfrm>
            <a:off x="3967198" y="414300"/>
            <a:ext cx="50493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94" name="Google Shape;194;p23"/>
          <p:cNvSpPr txBox="1"/>
          <p:nvPr>
            <p:ph idx="2" type="subTitle"/>
          </p:nvPr>
        </p:nvSpPr>
        <p:spPr>
          <a:xfrm>
            <a:off x="4111800" y="1260244"/>
            <a:ext cx="4904700" cy="3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1100"/>
              <a:buFont typeface="Lato"/>
              <a:buNone/>
              <a:defRPr b="1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9pPr>
          </a:lstStyle>
          <a:p/>
        </p:txBody>
      </p:sp>
      <p:pic>
        <p:nvPicPr>
          <p:cNvPr id="195" name="Google Shape;195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7" name="Google Shape;197;p23"/>
          <p:cNvSpPr txBox="1"/>
          <p:nvPr>
            <p:ph idx="3" type="body"/>
          </p:nvPr>
        </p:nvSpPr>
        <p:spPr>
          <a:xfrm>
            <a:off x="4194700" y="1914250"/>
            <a:ext cx="4502700" cy="246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2 Right Content 2">
  <p:cSld name="CUSTOM_13"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99" name="Google Shape;199;p24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1218988058.jpg" id="200" name="Google Shape;200;p24"/>
          <p:cNvPicPr preferRelativeResize="0"/>
          <p:nvPr/>
        </p:nvPicPr>
        <p:blipFill rotWithShape="1">
          <a:blip r:embed="rId3">
            <a:alphaModFix/>
          </a:blip>
          <a:srcRect b="0" l="11310" r="32727" t="0"/>
          <a:stretch/>
        </p:blipFill>
        <p:spPr>
          <a:xfrm>
            <a:off x="3331" y="0"/>
            <a:ext cx="3519698" cy="419293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1" name="Google Shape;201;p24"/>
          <p:cNvCxnSpPr/>
          <p:nvPr/>
        </p:nvCxnSpPr>
        <p:spPr>
          <a:xfrm>
            <a:off x="412261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02" name="Google Shape;202;p24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sp>
        <p:nvSpPr>
          <p:cNvPr id="203" name="Google Shape;203;p24"/>
          <p:cNvSpPr txBox="1"/>
          <p:nvPr>
            <p:ph type="title"/>
          </p:nvPr>
        </p:nvSpPr>
        <p:spPr>
          <a:xfrm>
            <a:off x="3920050" y="527550"/>
            <a:ext cx="46368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04" name="Google Shape;204;p24"/>
          <p:cNvSpPr txBox="1"/>
          <p:nvPr>
            <p:ph idx="1" type="subTitle"/>
          </p:nvPr>
        </p:nvSpPr>
        <p:spPr>
          <a:xfrm>
            <a:off x="4033219" y="1260244"/>
            <a:ext cx="4904700" cy="3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1100"/>
              <a:buFont typeface="Lato"/>
              <a:buNone/>
              <a:defRPr b="1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9pPr>
          </a:lstStyle>
          <a:p/>
        </p:txBody>
      </p:sp>
      <p:pic>
        <p:nvPicPr>
          <p:cNvPr id="205" name="Google Shape;205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84351" y="47846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4"/>
          <p:cNvSpPr txBox="1"/>
          <p:nvPr>
            <p:ph idx="2" type="body"/>
          </p:nvPr>
        </p:nvSpPr>
        <p:spPr>
          <a:xfrm>
            <a:off x="4169725" y="1972500"/>
            <a:ext cx="4476900" cy="23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3 Question 1">
  <p:cSld name="CUSTOM_9_1_1_1"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25"/>
          <p:cNvPicPr preferRelativeResize="0"/>
          <p:nvPr/>
        </p:nvPicPr>
        <p:blipFill rotWithShape="1">
          <a:blip r:embed="rId2">
            <a:alphaModFix/>
          </a:blip>
          <a:srcRect b="14602" l="0" r="0" t="0"/>
          <a:stretch/>
        </p:blipFill>
        <p:spPr>
          <a:xfrm>
            <a:off x="5869" y="-1594"/>
            <a:ext cx="9144000" cy="4555124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5"/>
          <p:cNvSpPr/>
          <p:nvPr/>
        </p:nvSpPr>
        <p:spPr>
          <a:xfrm>
            <a:off x="-9731" y="-9731"/>
            <a:ext cx="9144000" cy="4555200"/>
          </a:xfrm>
          <a:prstGeom prst="rect">
            <a:avLst/>
          </a:prstGeom>
          <a:solidFill>
            <a:srgbClr val="FFFFFF">
              <a:alpha val="8101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210" name="Google Shape;210;p25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211" name="Google Shape;211;p25"/>
          <p:cNvCxnSpPr/>
          <p:nvPr/>
        </p:nvCxnSpPr>
        <p:spPr>
          <a:xfrm>
            <a:off x="788863" y="9996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12" name="Google Shape;212;p25"/>
          <p:cNvSpPr txBox="1"/>
          <p:nvPr>
            <p:ph type="title"/>
          </p:nvPr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213" name="Google Shape;213;p25"/>
          <p:cNvSpPr txBox="1"/>
          <p:nvPr>
            <p:ph idx="1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pic>
        <p:nvPicPr>
          <p:cNvPr id="214" name="Google Shape;21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6" name="Google Shape;216;p25"/>
          <p:cNvSpPr txBox="1"/>
          <p:nvPr>
            <p:ph idx="2" type="body"/>
          </p:nvPr>
        </p:nvSpPr>
        <p:spPr>
          <a:xfrm>
            <a:off x="823950" y="1306675"/>
            <a:ext cx="7232400" cy="159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4 Question 2">
  <p:cSld name="CUSTOM_43"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8" name="Google Shape;218;p26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pic>
        <p:nvPicPr>
          <p:cNvPr descr="iStock-670415178.jpg" id="219" name="Google Shape;219;p26"/>
          <p:cNvPicPr preferRelativeResize="0"/>
          <p:nvPr/>
        </p:nvPicPr>
        <p:blipFill rotWithShape="1">
          <a:blip r:embed="rId2">
            <a:alphaModFix/>
          </a:blip>
          <a:srcRect b="35627" l="0" r="0" t="18513"/>
          <a:stretch/>
        </p:blipFill>
        <p:spPr>
          <a:xfrm>
            <a:off x="-2169" y="1421794"/>
            <a:ext cx="9148286" cy="285780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0" name="Google Shape;220;p26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21" name="Google Shape;221;p26"/>
          <p:cNvSpPr txBox="1"/>
          <p:nvPr>
            <p:ph type="title"/>
          </p:nvPr>
        </p:nvSpPr>
        <p:spPr>
          <a:xfrm>
            <a:off x="692288" y="440063"/>
            <a:ext cx="42990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22" name="Google Shape;222;p26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223" name="Google Shape;223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2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2pPr>
            <a:lvl3pPr lvl="2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3pPr>
            <a:lvl4pPr lvl="3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4pPr>
            <a:lvl5pPr lvl="4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5pPr>
            <a:lvl6pPr lvl="5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6pPr>
            <a:lvl7pPr lvl="6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7pPr>
            <a:lvl8pPr lvl="7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8pPr>
            <a:lvl9pPr lvl="8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7"/>
          <p:cNvSpPr/>
          <p:nvPr/>
        </p:nvSpPr>
        <p:spPr>
          <a:xfrm>
            <a:off x="0" y="3593425"/>
            <a:ext cx="9144000" cy="1550100"/>
          </a:xfrm>
          <a:prstGeom prst="rect">
            <a:avLst/>
          </a:prstGeom>
          <a:solidFill>
            <a:srgbClr val="FEC5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7" name="Google Shape;227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lvl="0">
              <a:buNone/>
              <a:defRPr sz="1100"/>
            </a:lvl1pPr>
            <a:lvl2pPr lvl="1">
              <a:buNone/>
              <a:defRPr sz="1100"/>
            </a:lvl2pPr>
            <a:lvl3pPr lvl="2">
              <a:buNone/>
              <a:defRPr sz="1100"/>
            </a:lvl3pPr>
            <a:lvl4pPr lvl="3">
              <a:buNone/>
              <a:defRPr sz="1100"/>
            </a:lvl4pPr>
            <a:lvl5pPr lvl="4">
              <a:buNone/>
              <a:defRPr sz="1100"/>
            </a:lvl5pPr>
            <a:lvl6pPr lvl="5">
              <a:buNone/>
              <a:defRPr sz="1100"/>
            </a:lvl6pPr>
            <a:lvl7pPr lvl="6">
              <a:buNone/>
              <a:defRPr sz="1100"/>
            </a:lvl7pPr>
            <a:lvl8pPr lvl="7">
              <a:buNone/>
              <a:defRPr sz="1100"/>
            </a:lvl8pPr>
            <a:lvl9pPr lvl="8">
              <a:buNone/>
              <a:defRPr sz="1100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descr="SDS_logo.png" id="228" name="Google Shape;228;p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4975" y="194750"/>
            <a:ext cx="859500" cy="44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c_monitor.png" id="229" name="Google Shape;229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66500" y="310824"/>
            <a:ext cx="5035800" cy="4020600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27"/>
          <p:cNvSpPr txBox="1"/>
          <p:nvPr>
            <p:ph type="ctrTitle"/>
          </p:nvPr>
        </p:nvSpPr>
        <p:spPr>
          <a:xfrm>
            <a:off x="0" y="1021200"/>
            <a:ext cx="3566400" cy="139500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68575" spcFirstLastPara="1" rIns="68575" wrap="square" tIns="685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2F4C"/>
              </a:buClr>
              <a:buSzPts val="2300"/>
              <a:buChar char="●"/>
              <a:defRPr b="1" sz="2300">
                <a:solidFill>
                  <a:srgbClr val="002F4C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9pPr>
          </a:lstStyle>
          <a:p/>
        </p:txBody>
      </p:sp>
      <p:sp>
        <p:nvSpPr>
          <p:cNvPr id="231" name="Google Shape;231;p27"/>
          <p:cNvSpPr txBox="1"/>
          <p:nvPr>
            <p:ph idx="1" type="subTitle"/>
          </p:nvPr>
        </p:nvSpPr>
        <p:spPr>
          <a:xfrm>
            <a:off x="0" y="2453125"/>
            <a:ext cx="35664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C52E"/>
              </a:buClr>
              <a:buSzPts val="2300"/>
              <a:buNone/>
              <a:defRPr b="1" sz="2300">
                <a:solidFill>
                  <a:srgbClr val="FEC52E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32" name="Google Shape;232;p27"/>
          <p:cNvSpPr/>
          <p:nvPr/>
        </p:nvSpPr>
        <p:spPr>
          <a:xfrm>
            <a:off x="644835" y="3352222"/>
            <a:ext cx="556200" cy="556200"/>
          </a:xfrm>
          <a:prstGeom prst="ellipse">
            <a:avLst/>
          </a:prstGeom>
          <a:solidFill>
            <a:srgbClr val="243039"/>
          </a:solidFill>
          <a:ln cap="flat" cmpd="sng" w="381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share_icon.png" id="233" name="Google Shape;233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9366" y="3498959"/>
            <a:ext cx="275100" cy="275100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27"/>
          <p:cNvSpPr/>
          <p:nvPr/>
        </p:nvSpPr>
        <p:spPr>
          <a:xfrm>
            <a:off x="1501816" y="3359316"/>
            <a:ext cx="556200" cy="556200"/>
          </a:xfrm>
          <a:prstGeom prst="ellipse">
            <a:avLst/>
          </a:prstGeom>
          <a:solidFill>
            <a:srgbClr val="243039"/>
          </a:solidFill>
          <a:ln cap="flat" cmpd="sng" w="381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family.png" id="235" name="Google Shape;235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641105" y="3518279"/>
            <a:ext cx="274800" cy="256800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27"/>
          <p:cNvSpPr txBox="1"/>
          <p:nvPr/>
        </p:nvSpPr>
        <p:spPr>
          <a:xfrm>
            <a:off x="559233" y="3964608"/>
            <a:ext cx="721200" cy="1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43039"/>
                </a:solidFill>
              </a:rPr>
              <a:t>SHARE</a:t>
            </a:r>
            <a:endParaRPr b="1" sz="800">
              <a:solidFill>
                <a:srgbClr val="243039"/>
              </a:solidFill>
            </a:endParaRPr>
          </a:p>
        </p:txBody>
      </p:sp>
      <p:sp>
        <p:nvSpPr>
          <p:cNvPr id="237" name="Google Shape;237;p27"/>
          <p:cNvSpPr txBox="1"/>
          <p:nvPr/>
        </p:nvSpPr>
        <p:spPr>
          <a:xfrm>
            <a:off x="1272202" y="3964600"/>
            <a:ext cx="1037700" cy="1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43039"/>
                </a:solidFill>
              </a:rPr>
              <a:t>COLLABORATE</a:t>
            </a:r>
            <a:endParaRPr b="1" sz="800">
              <a:solidFill>
                <a:srgbClr val="243039"/>
              </a:solidFill>
            </a:endParaRPr>
          </a:p>
        </p:txBody>
      </p:sp>
      <p:sp>
        <p:nvSpPr>
          <p:cNvPr id="238" name="Google Shape;238;p27"/>
          <p:cNvSpPr/>
          <p:nvPr/>
        </p:nvSpPr>
        <p:spPr>
          <a:xfrm>
            <a:off x="2351783" y="3353202"/>
            <a:ext cx="556200" cy="556200"/>
          </a:xfrm>
          <a:prstGeom prst="ellipse">
            <a:avLst/>
          </a:prstGeom>
          <a:solidFill>
            <a:srgbClr val="243039"/>
          </a:solidFill>
          <a:ln cap="flat" cmpd="sng" w="381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9" name="Google Shape;239;p27"/>
          <p:cNvSpPr txBox="1"/>
          <p:nvPr/>
        </p:nvSpPr>
        <p:spPr>
          <a:xfrm>
            <a:off x="2272295" y="3964608"/>
            <a:ext cx="721200" cy="1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43039"/>
                </a:solidFill>
              </a:rPr>
              <a:t>LEARN</a:t>
            </a:r>
            <a:endParaRPr b="1" sz="800">
              <a:solidFill>
                <a:srgbClr val="243039"/>
              </a:solidFill>
            </a:endParaRPr>
          </a:p>
        </p:txBody>
      </p:sp>
      <p:grpSp>
        <p:nvGrpSpPr>
          <p:cNvPr id="240" name="Google Shape;240;p27"/>
          <p:cNvGrpSpPr/>
          <p:nvPr/>
        </p:nvGrpSpPr>
        <p:grpSpPr>
          <a:xfrm>
            <a:off x="2498943" y="3511092"/>
            <a:ext cx="295397" cy="250615"/>
            <a:chOff x="1112838" y="3203576"/>
            <a:chExt cx="282487" cy="239662"/>
          </a:xfrm>
        </p:grpSpPr>
        <p:sp>
          <p:nvSpPr>
            <p:cNvPr id="241" name="Google Shape;241;p27"/>
            <p:cNvSpPr/>
            <p:nvPr/>
          </p:nvSpPr>
          <p:spPr>
            <a:xfrm>
              <a:off x="1201738" y="3343276"/>
              <a:ext cx="50700" cy="50700"/>
            </a:xfrm>
            <a:custGeom>
              <a:rect b="b" l="l" r="r" t="t"/>
              <a:pathLst>
                <a:path extrusionOk="0" h="120000" w="120000">
                  <a:moveTo>
                    <a:pt x="120000" y="67500"/>
                  </a:moveTo>
                  <a:lnTo>
                    <a:pt x="56250" y="0"/>
                  </a:lnTo>
                  <a:lnTo>
                    <a:pt x="56250" y="0"/>
                  </a:lnTo>
                  <a:lnTo>
                    <a:pt x="0" y="120000"/>
                  </a:lnTo>
                  <a:lnTo>
                    <a:pt x="120000" y="675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 u="sng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42" name="Google Shape;242;p27"/>
            <p:cNvSpPr/>
            <p:nvPr/>
          </p:nvSpPr>
          <p:spPr>
            <a:xfrm>
              <a:off x="1252538" y="3371851"/>
              <a:ext cx="1500" cy="15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 u="sng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43" name="Google Shape;243;p27"/>
            <p:cNvSpPr/>
            <p:nvPr/>
          </p:nvSpPr>
          <p:spPr>
            <a:xfrm>
              <a:off x="1231900" y="3219451"/>
              <a:ext cx="126900" cy="126900"/>
            </a:xfrm>
            <a:custGeom>
              <a:rect b="b" l="l" r="r" t="t"/>
              <a:pathLst>
                <a:path extrusionOk="0" h="120000" w="120000">
                  <a:moveTo>
                    <a:pt x="109500" y="0"/>
                  </a:moveTo>
                  <a:lnTo>
                    <a:pt x="0" y="109500"/>
                  </a:lnTo>
                  <a:lnTo>
                    <a:pt x="10500" y="120000"/>
                  </a:lnTo>
                  <a:lnTo>
                    <a:pt x="120000" y="12000"/>
                  </a:lnTo>
                  <a:lnTo>
                    <a:pt x="1095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 u="sng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44" name="Google Shape;244;p27"/>
            <p:cNvSpPr/>
            <p:nvPr/>
          </p:nvSpPr>
          <p:spPr>
            <a:xfrm>
              <a:off x="1249363" y="3236913"/>
              <a:ext cx="128700" cy="128700"/>
            </a:xfrm>
            <a:custGeom>
              <a:rect b="b" l="l" r="r" t="t"/>
              <a:pathLst>
                <a:path extrusionOk="0" h="120000" w="120000">
                  <a:moveTo>
                    <a:pt x="0" y="109629"/>
                  </a:moveTo>
                  <a:lnTo>
                    <a:pt x="10370" y="120000"/>
                  </a:lnTo>
                  <a:lnTo>
                    <a:pt x="120000" y="13333"/>
                  </a:lnTo>
                  <a:lnTo>
                    <a:pt x="109629" y="0"/>
                  </a:lnTo>
                  <a:lnTo>
                    <a:pt x="0" y="10962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 u="sng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45" name="Google Shape;245;p27"/>
            <p:cNvSpPr/>
            <p:nvPr/>
          </p:nvSpPr>
          <p:spPr>
            <a:xfrm>
              <a:off x="1355725" y="3203576"/>
              <a:ext cx="39600" cy="38100"/>
            </a:xfrm>
            <a:custGeom>
              <a:rect b="b" l="l" r="r" t="t"/>
              <a:pathLst>
                <a:path extrusionOk="0" h="120000" w="120000">
                  <a:moveTo>
                    <a:pt x="80000" y="36000"/>
                  </a:moveTo>
                  <a:cubicBezTo>
                    <a:pt x="45714" y="0"/>
                    <a:pt x="0" y="36000"/>
                    <a:pt x="0" y="36000"/>
                  </a:cubicBezTo>
                  <a:cubicBezTo>
                    <a:pt x="85714" y="120000"/>
                    <a:pt x="85714" y="120000"/>
                    <a:pt x="85714" y="120000"/>
                  </a:cubicBezTo>
                  <a:cubicBezTo>
                    <a:pt x="85714" y="120000"/>
                    <a:pt x="120000" y="84000"/>
                    <a:pt x="80000" y="36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 u="sng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46" name="Google Shape;246;p27"/>
            <p:cNvSpPr/>
            <p:nvPr/>
          </p:nvSpPr>
          <p:spPr>
            <a:xfrm>
              <a:off x="1112838" y="3208338"/>
              <a:ext cx="238200" cy="234900"/>
            </a:xfrm>
            <a:custGeom>
              <a:rect b="b" l="l" r="r" t="t"/>
              <a:pathLst>
                <a:path extrusionOk="0" h="120000" w="120000">
                  <a:moveTo>
                    <a:pt x="105600" y="106216"/>
                  </a:moveTo>
                  <a:lnTo>
                    <a:pt x="14400" y="106216"/>
                  </a:lnTo>
                  <a:lnTo>
                    <a:pt x="14400" y="14594"/>
                  </a:lnTo>
                  <a:lnTo>
                    <a:pt x="99200" y="14594"/>
                  </a:lnTo>
                  <a:lnTo>
                    <a:pt x="115200" y="0"/>
                  </a:lnTo>
                  <a:lnTo>
                    <a:pt x="0" y="0"/>
                  </a:lnTo>
                  <a:lnTo>
                    <a:pt x="0" y="120000"/>
                  </a:lnTo>
                  <a:lnTo>
                    <a:pt x="120000" y="120000"/>
                  </a:lnTo>
                  <a:lnTo>
                    <a:pt x="120000" y="44594"/>
                  </a:lnTo>
                  <a:lnTo>
                    <a:pt x="105600" y="59189"/>
                  </a:lnTo>
                  <a:lnTo>
                    <a:pt x="105600" y="1062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 u="sng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247" name="Google Shape;247;p27"/>
          <p:cNvSpPr txBox="1"/>
          <p:nvPr/>
        </p:nvSpPr>
        <p:spPr>
          <a:xfrm>
            <a:off x="5050600" y="1674300"/>
            <a:ext cx="20676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Insert Screenshot Here</a:t>
            </a:r>
            <a:endParaRPr sz="140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Custom Layout">
  <p:cSld name="2_Custom Layout_2"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8"/>
          <p:cNvSpPr/>
          <p:nvPr>
            <p:ph idx="2" type="pic"/>
          </p:nvPr>
        </p:nvSpPr>
        <p:spPr>
          <a:xfrm>
            <a:off x="0" y="2754085"/>
            <a:ext cx="1828800" cy="1828800"/>
          </a:xfrm>
          <a:prstGeom prst="rect">
            <a:avLst/>
          </a:prstGeom>
          <a:noFill/>
          <a:ln>
            <a:noFill/>
          </a:ln>
        </p:spPr>
      </p:sp>
      <p:sp>
        <p:nvSpPr>
          <p:cNvPr id="250" name="Google Shape;250;p28"/>
          <p:cNvSpPr/>
          <p:nvPr>
            <p:ph idx="3" type="pic"/>
          </p:nvPr>
        </p:nvSpPr>
        <p:spPr>
          <a:xfrm>
            <a:off x="1828800" y="2754085"/>
            <a:ext cx="1828800" cy="1828800"/>
          </a:xfrm>
          <a:prstGeom prst="rect">
            <a:avLst/>
          </a:prstGeom>
          <a:noFill/>
          <a:ln>
            <a:noFill/>
          </a:ln>
        </p:spPr>
      </p:sp>
      <p:sp>
        <p:nvSpPr>
          <p:cNvPr id="251" name="Google Shape;251;p28"/>
          <p:cNvSpPr/>
          <p:nvPr>
            <p:ph idx="4" type="pic"/>
          </p:nvPr>
        </p:nvSpPr>
        <p:spPr>
          <a:xfrm>
            <a:off x="3657600" y="2754085"/>
            <a:ext cx="1828800" cy="1828800"/>
          </a:xfrm>
          <a:prstGeom prst="rect">
            <a:avLst/>
          </a:prstGeom>
          <a:noFill/>
          <a:ln>
            <a:noFill/>
          </a:ln>
        </p:spPr>
      </p:sp>
      <p:sp>
        <p:nvSpPr>
          <p:cNvPr id="252" name="Google Shape;252;p28"/>
          <p:cNvSpPr/>
          <p:nvPr>
            <p:ph idx="5" type="pic"/>
          </p:nvPr>
        </p:nvSpPr>
        <p:spPr>
          <a:xfrm>
            <a:off x="5486400" y="2754085"/>
            <a:ext cx="1828800" cy="1828800"/>
          </a:xfrm>
          <a:prstGeom prst="rect">
            <a:avLst/>
          </a:prstGeom>
          <a:noFill/>
          <a:ln>
            <a:noFill/>
          </a:ln>
        </p:spPr>
      </p:sp>
      <p:sp>
        <p:nvSpPr>
          <p:cNvPr id="253" name="Google Shape;253;p28"/>
          <p:cNvSpPr/>
          <p:nvPr>
            <p:ph idx="6" type="pic"/>
          </p:nvPr>
        </p:nvSpPr>
        <p:spPr>
          <a:xfrm>
            <a:off x="7315200" y="2754085"/>
            <a:ext cx="1828800" cy="1828800"/>
          </a:xfrm>
          <a:prstGeom prst="rect">
            <a:avLst/>
          </a:prstGeom>
          <a:noFill/>
          <a:ln>
            <a:noFill/>
          </a:ln>
        </p:spPr>
      </p:sp>
      <p:sp>
        <p:nvSpPr>
          <p:cNvPr id="254" name="Google Shape;254;p28"/>
          <p:cNvSpPr txBox="1"/>
          <p:nvPr>
            <p:ph idx="12" type="sldNum"/>
          </p:nvPr>
        </p:nvSpPr>
        <p:spPr>
          <a:xfrm>
            <a:off x="4419600" y="4629150"/>
            <a:ext cx="21336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10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6_Custom Layout">
  <p:cSld name="26_Custom Layout"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9"/>
          <p:cNvSpPr/>
          <p:nvPr>
            <p:ph idx="2" type="pic"/>
          </p:nvPr>
        </p:nvSpPr>
        <p:spPr>
          <a:xfrm>
            <a:off x="5786874" y="1554239"/>
            <a:ext cx="2538000" cy="1622700"/>
          </a:xfrm>
          <a:prstGeom prst="rect">
            <a:avLst/>
          </a:prstGeom>
          <a:noFill/>
          <a:ln>
            <a:noFill/>
          </a:ln>
        </p:spPr>
      </p:sp>
      <p:sp>
        <p:nvSpPr>
          <p:cNvPr id="257" name="Google Shape;257;p29"/>
          <p:cNvSpPr txBox="1"/>
          <p:nvPr>
            <p:ph idx="12" type="sldNum"/>
          </p:nvPr>
        </p:nvSpPr>
        <p:spPr>
          <a:xfrm>
            <a:off x="4419600" y="4629150"/>
            <a:ext cx="21336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10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 Blank with Footer 1">
  <p:cSld name="CUSTOM_6_1_1"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0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260" name="Google Shape;260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3 Clock Hour Transcripts">
  <p:cSld name="CUSTOM_49_1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29" name="Google Shape;29;p4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4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31" name="Google Shape;31;p4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2" name="Google Shape;32;p4"/>
          <p:cNvSpPr txBox="1"/>
          <p:nvPr/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 Black"/>
                <a:ea typeface="Lato Black"/>
                <a:cs typeface="Lato Black"/>
                <a:sym typeface="Lato Black"/>
              </a:rPr>
              <a:t>Clock Hour Transcripts</a:t>
            </a:r>
            <a:endParaRPr sz="2400"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33" name="Google Shape;33;p4"/>
          <p:cNvSpPr txBox="1"/>
          <p:nvPr/>
        </p:nvSpPr>
        <p:spPr>
          <a:xfrm>
            <a:off x="560275" y="1528677"/>
            <a:ext cx="4353900" cy="228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My Records → Reports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2413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○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Print Transcripts / Certificates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Available 2 weeks after course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Contact </a:t>
            </a:r>
            <a:r>
              <a:rPr lang="en" sz="1800" u="sng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3"/>
              </a:rPr>
              <a:t>support@schooldata.net</a:t>
            </a:r>
            <a:r>
              <a:rPr lang="en" sz="1800">
                <a:latin typeface="Lato"/>
                <a:ea typeface="Lato"/>
                <a:cs typeface="Lato"/>
                <a:sym typeface="Lato"/>
              </a:rPr>
              <a:t> with questions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17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4" name="Google Shape;34;p4"/>
          <p:cNvPicPr preferRelativeResize="0"/>
          <p:nvPr/>
        </p:nvPicPr>
        <p:blipFill rotWithShape="1">
          <a:blip r:embed="rId4">
            <a:alphaModFix/>
          </a:blip>
          <a:srcRect b="0" l="0" r="26756" t="0"/>
          <a:stretch/>
        </p:blipFill>
        <p:spPr>
          <a:xfrm>
            <a:off x="5132438" y="1164891"/>
            <a:ext cx="3541932" cy="2813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6 Content Left Side 1">
  <p:cSld name="CUSTOM_9_1_1_2"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262" name="Google Shape;262;p31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31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264" name="Google Shape;264;p31"/>
          <p:cNvCxnSpPr/>
          <p:nvPr/>
        </p:nvCxnSpPr>
        <p:spPr>
          <a:xfrm>
            <a:off x="788863" y="9996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65" name="Google Shape;265;p31"/>
          <p:cNvSpPr txBox="1"/>
          <p:nvPr>
            <p:ph type="title"/>
          </p:nvPr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266" name="Google Shape;266;p31"/>
          <p:cNvSpPr txBox="1"/>
          <p:nvPr>
            <p:ph idx="1" type="body"/>
          </p:nvPr>
        </p:nvSpPr>
        <p:spPr>
          <a:xfrm>
            <a:off x="701888" y="1571607"/>
            <a:ext cx="4137000" cy="2910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279400" lvl="0" marL="457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79400" lvl="1" marL="914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79400" lvl="2" marL="1371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79400" lvl="3" marL="1828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79400" lvl="4" marL="22860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79400" lvl="5" marL="2743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79400" lvl="6" marL="3200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79400" lvl="7" marL="3657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79400" lvl="8" marL="4114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67" name="Google Shape;267;p31"/>
          <p:cNvSpPr txBox="1"/>
          <p:nvPr>
            <p:ph idx="2" type="subTitle"/>
          </p:nvPr>
        </p:nvSpPr>
        <p:spPr>
          <a:xfrm>
            <a:off x="718515" y="1401378"/>
            <a:ext cx="7326600" cy="2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1100"/>
              <a:buFont typeface="Lato"/>
              <a:buNone/>
              <a:defRPr b="1" sz="1100">
                <a:solidFill>
                  <a:srgbClr val="55595D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268" name="Google Shape;268;p31"/>
          <p:cNvSpPr txBox="1"/>
          <p:nvPr>
            <p:ph idx="3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pic>
        <p:nvPicPr>
          <p:cNvPr id="269" name="Google Shape;269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 Title Slide 2">
  <p:cSld name="CUSTOM_7_2_2"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Google Shape;271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9"/>
            <a:ext cx="914399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32"/>
          <p:cNvSpPr/>
          <p:nvPr/>
        </p:nvSpPr>
        <p:spPr>
          <a:xfrm>
            <a:off x="0" y="384133"/>
            <a:ext cx="9144000" cy="4375200"/>
          </a:xfrm>
          <a:prstGeom prst="rect">
            <a:avLst/>
          </a:prstGeom>
          <a:solidFill>
            <a:srgbClr val="597696">
              <a:alpha val="80390"/>
            </a:srgb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447A"/>
              </a:buClr>
              <a:buSzPts val="1400"/>
              <a:buFont typeface="Avenir"/>
              <a:buNone/>
            </a:pPr>
            <a:r>
              <a:t/>
            </a:r>
            <a:endParaRPr b="1" i="0" sz="1400" u="none" cap="none" strike="noStrike">
              <a:solidFill>
                <a:srgbClr val="18447A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273" name="Google Shape;273;p32"/>
          <p:cNvCxnSpPr/>
          <p:nvPr/>
        </p:nvCxnSpPr>
        <p:spPr>
          <a:xfrm>
            <a:off x="4227388" y="2876084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74" name="Google Shape;274;p32"/>
          <p:cNvSpPr txBox="1"/>
          <p:nvPr>
            <p:ph type="title"/>
          </p:nvPr>
        </p:nvSpPr>
        <p:spPr>
          <a:xfrm>
            <a:off x="0" y="2193965"/>
            <a:ext cx="9144000" cy="565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30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3 Watermark Background">
  <p:cSld name="CUSTOM_5_2"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276" name="Google Shape;276;p33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 Attendance Verification - Zoom">
  <p:cSld name="CUSTOM_50_1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37" name="Google Shape;37;p5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5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39" name="Google Shape;39;p5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40" name="Google Shape;40;p5"/>
          <p:cNvSpPr txBox="1"/>
          <p:nvPr/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 Black"/>
                <a:ea typeface="Lato Black"/>
                <a:cs typeface="Lato Black"/>
                <a:sym typeface="Lato Black"/>
              </a:rPr>
              <a:t>Attendance Verification for Clock Hours</a:t>
            </a:r>
            <a:endParaRPr sz="2400"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41" name="Google Shape;41;p5"/>
          <p:cNvSpPr txBox="1"/>
          <p:nvPr/>
        </p:nvSpPr>
        <p:spPr>
          <a:xfrm>
            <a:off x="788875" y="1992150"/>
            <a:ext cx="3693600" cy="25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Lato"/>
                <a:ea typeface="Lato"/>
                <a:cs typeface="Lato"/>
                <a:sym typeface="Lato"/>
              </a:rPr>
              <a:t>Zoo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m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:</a:t>
            </a:r>
            <a:endParaRPr b="1" sz="18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Click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Participants button</a:t>
            </a:r>
            <a:r>
              <a:rPr lang="en" sz="1600">
                <a:latin typeface="Lato"/>
                <a:ea typeface="Lato"/>
                <a:cs typeface="Lato"/>
                <a:sym typeface="Lato"/>
              </a:rPr>
              <a:t> at bottom of screen  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Hover over your name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Click the ellipsis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(...) or More</a:t>
            </a:r>
            <a:endParaRPr b="1" sz="16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Click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Rename</a:t>
            </a:r>
            <a:r>
              <a:rPr lang="en" sz="1600">
                <a:latin typeface="Lato"/>
                <a:ea typeface="Lato"/>
                <a:cs typeface="Lato"/>
                <a:sym typeface="Lato"/>
              </a:rPr>
              <a:t> 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First/Last Name, District</a:t>
            </a:r>
            <a:r>
              <a:rPr lang="en" sz="1500">
                <a:latin typeface="Lato"/>
                <a:ea typeface="Lato"/>
                <a:cs typeface="Lato"/>
                <a:sym typeface="Lato"/>
              </a:rPr>
              <a:t> </a:t>
            </a:r>
            <a:endParaRPr sz="15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Click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Change</a:t>
            </a:r>
            <a:endParaRPr b="1" sz="16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2" name="Google Shape;42;p5"/>
          <p:cNvSpPr txBox="1"/>
          <p:nvPr/>
        </p:nvSpPr>
        <p:spPr>
          <a:xfrm>
            <a:off x="718525" y="1203100"/>
            <a:ext cx="7927800" cy="7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2000">
                <a:latin typeface="Lato Black"/>
                <a:ea typeface="Lato Black"/>
                <a:cs typeface="Lato Black"/>
                <a:sym typeface="Lato Black"/>
              </a:rPr>
              <a:t>Before logging off, be sure your NAME and EMAIL address used for </a:t>
            </a:r>
            <a:r>
              <a:rPr lang="en" sz="2000">
                <a:latin typeface="Lato Black"/>
                <a:ea typeface="Lato Black"/>
                <a:cs typeface="Lato Black"/>
                <a:sym typeface="Lato Black"/>
              </a:rPr>
              <a:t>registration</a:t>
            </a:r>
            <a:r>
              <a:rPr lang="en" sz="2000">
                <a:latin typeface="Lato Black"/>
                <a:ea typeface="Lato Black"/>
                <a:cs typeface="Lato Black"/>
                <a:sym typeface="Lato Black"/>
              </a:rPr>
              <a:t> is reflected so the instructor knows who attended.</a:t>
            </a:r>
            <a:endParaRPr sz="2000">
              <a:latin typeface="Lato Black"/>
              <a:ea typeface="Lato Black"/>
              <a:cs typeface="Lato Black"/>
              <a:sym typeface="Lato Bla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Lato Black"/>
              <a:ea typeface="Lato Black"/>
              <a:cs typeface="Lato Black"/>
              <a:sym typeface="Lato Black"/>
            </a:endParaRPr>
          </a:p>
        </p:txBody>
      </p:sp>
      <p:pic>
        <p:nvPicPr>
          <p:cNvPr id="43" name="Google Shape;43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44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05700" y="3086299"/>
            <a:ext cx="3563400" cy="805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06750" y="2433988"/>
            <a:ext cx="3562350" cy="57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5 Attendance Verification - GoTo">
  <p:cSld name="CUSTOM_50_1_1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47" name="Google Shape;47;p6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6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49" name="Google Shape;49;p6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50" name="Google Shape;50;p6"/>
          <p:cNvSpPr txBox="1"/>
          <p:nvPr/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 Black"/>
                <a:ea typeface="Lato Black"/>
                <a:cs typeface="Lato Black"/>
                <a:sym typeface="Lato Black"/>
              </a:rPr>
              <a:t>Attendance Verification for Clock Hours</a:t>
            </a:r>
            <a:endParaRPr sz="2400"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51" name="Google Shape;51;p6"/>
          <p:cNvSpPr txBox="1"/>
          <p:nvPr/>
        </p:nvSpPr>
        <p:spPr>
          <a:xfrm>
            <a:off x="788875" y="2078800"/>
            <a:ext cx="3236100" cy="25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Lato"/>
                <a:ea typeface="Lato"/>
                <a:cs typeface="Lato"/>
                <a:sym typeface="Lato"/>
              </a:rPr>
              <a:t>GoTo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:</a:t>
            </a:r>
            <a:endParaRPr b="1" sz="18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Select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Settings</a:t>
            </a:r>
            <a:endParaRPr b="1" sz="16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On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Profile tab</a:t>
            </a:r>
            <a:r>
              <a:rPr lang="en" sz="1600">
                <a:latin typeface="Lato"/>
                <a:ea typeface="Lato"/>
                <a:cs typeface="Lato"/>
                <a:sym typeface="Lato"/>
              </a:rPr>
              <a:t>, change name.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First/Last Name and District</a:t>
            </a: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b="1" sz="16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2" name="Google Shape;52;p6"/>
          <p:cNvSpPr txBox="1"/>
          <p:nvPr/>
        </p:nvSpPr>
        <p:spPr>
          <a:xfrm>
            <a:off x="718525" y="1203100"/>
            <a:ext cx="7927800" cy="7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2000">
                <a:latin typeface="Lato Black"/>
                <a:ea typeface="Lato Black"/>
                <a:cs typeface="Lato Black"/>
                <a:sym typeface="Lato Black"/>
              </a:rPr>
              <a:t>Before logging off, be sure your NAME and EMAIL address used for registration is reflected so the instructor knows who attended.</a:t>
            </a:r>
            <a:endParaRPr sz="2000">
              <a:latin typeface="Lato Black"/>
              <a:ea typeface="Lato Black"/>
              <a:cs typeface="Lato Black"/>
              <a:sym typeface="Lato Bla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Lato Black"/>
              <a:ea typeface="Lato Black"/>
              <a:cs typeface="Lato Black"/>
              <a:sym typeface="Lato Black"/>
            </a:endParaRPr>
          </a:p>
        </p:txBody>
      </p:sp>
      <p:pic>
        <p:nvPicPr>
          <p:cNvPr id="53" name="Google Shape;53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11325" y="2078800"/>
            <a:ext cx="2284975" cy="2316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6 Zoom Chat">
  <p:cSld name="TITLE_AND_TWO_COLUMNS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7"/>
          <p:cNvSpPr txBox="1"/>
          <p:nvPr/>
        </p:nvSpPr>
        <p:spPr>
          <a:xfrm>
            <a:off x="403575" y="291950"/>
            <a:ext cx="4740000" cy="61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Lato"/>
                <a:ea typeface="Lato"/>
                <a:cs typeface="Lato"/>
                <a:sym typeface="Lato"/>
              </a:rPr>
              <a:t>Zoom Chat</a:t>
            </a:r>
            <a:endParaRPr b="1" sz="24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57" name="Google Shape;57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28125" y="834313"/>
            <a:ext cx="3205025" cy="51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68650" y="1459300"/>
            <a:ext cx="2529775" cy="101465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7"/>
          <p:cNvSpPr txBox="1"/>
          <p:nvPr/>
        </p:nvSpPr>
        <p:spPr>
          <a:xfrm>
            <a:off x="1537050" y="1829000"/>
            <a:ext cx="4147500" cy="16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Toolbar &gt; Click 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Chat</a:t>
            </a:r>
            <a:endParaRPr b="1" sz="1800"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Dropdown menu &gt; 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Everyone </a:t>
            </a:r>
            <a:r>
              <a:rPr lang="en" sz="1800">
                <a:latin typeface="Lato"/>
                <a:ea typeface="Lato"/>
                <a:cs typeface="Lato"/>
                <a:sym typeface="Lato"/>
              </a:rPr>
              <a:t> (or select the participant you want to chat directly.)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Click  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Enter</a:t>
            </a:r>
            <a:r>
              <a:rPr lang="en" sz="1800">
                <a:latin typeface="Lato"/>
                <a:ea typeface="Lato"/>
                <a:cs typeface="Lato"/>
                <a:sym typeface="Lato"/>
              </a:rPr>
              <a:t> or the 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Send icon</a:t>
            </a:r>
            <a:endParaRPr b="1" sz="18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60" name="Google Shape;60;p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3550" y="782250"/>
            <a:ext cx="1104096" cy="61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7 GoTo Chat 1">
  <p:cSld name="TITLE_AND_TWO_COLUMNS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8"/>
          <p:cNvSpPr txBox="1"/>
          <p:nvPr/>
        </p:nvSpPr>
        <p:spPr>
          <a:xfrm>
            <a:off x="403575" y="291950"/>
            <a:ext cx="4740000" cy="61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Lato"/>
                <a:ea typeface="Lato"/>
                <a:cs typeface="Lato"/>
                <a:sym typeface="Lato"/>
              </a:rPr>
              <a:t>GoTo Chat</a:t>
            </a:r>
            <a:endParaRPr b="1" sz="24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4" name="Google Shape;64;p8"/>
          <p:cNvSpPr txBox="1"/>
          <p:nvPr/>
        </p:nvSpPr>
        <p:spPr>
          <a:xfrm>
            <a:off x="1537050" y="1829000"/>
            <a:ext cx="3572100" cy="16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Toolbar &gt;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Chat</a:t>
            </a:r>
            <a:endParaRPr b="1"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Dropdown menu &gt;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Everyone (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or select the participant you want to chat)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Click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Enter</a:t>
            </a:r>
            <a:endParaRPr b="1" sz="18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65" name="Google Shape;65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4775" y="838300"/>
            <a:ext cx="1015325" cy="50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43575" y="698350"/>
            <a:ext cx="1976600" cy="4264826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67" name="Google Shape;67;p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44475" y="752775"/>
            <a:ext cx="2448559" cy="77855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68" name="Google Shape;68;p8"/>
          <p:cNvCxnSpPr/>
          <p:nvPr/>
        </p:nvCxnSpPr>
        <p:spPr>
          <a:xfrm flipH="1" rot="10800000">
            <a:off x="3837800" y="4783000"/>
            <a:ext cx="1691700" cy="342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69" name="Google Shape;69;p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52576" y="4691848"/>
            <a:ext cx="1362130" cy="271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8 How to Log In">
  <p:cSld name="TITLE_AND_BODY_1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9"/>
          <p:cNvSpPr txBox="1"/>
          <p:nvPr/>
        </p:nvSpPr>
        <p:spPr>
          <a:xfrm>
            <a:off x="240425" y="257600"/>
            <a:ext cx="37695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How to Log In</a:t>
            </a:r>
            <a:endParaRPr sz="800"/>
          </a:p>
        </p:txBody>
      </p:sp>
      <p:pic>
        <p:nvPicPr>
          <p:cNvPr id="72" name="Google Shape;72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21713" y="2606975"/>
            <a:ext cx="3723878" cy="1818425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73" name="Google Shape;73;p9"/>
          <p:cNvPicPr preferRelativeResize="0"/>
          <p:nvPr/>
        </p:nvPicPr>
        <p:blipFill rotWithShape="1">
          <a:blip r:embed="rId3">
            <a:alphaModFix/>
          </a:blip>
          <a:srcRect b="0" l="0" r="1127" t="0"/>
          <a:stretch/>
        </p:blipFill>
        <p:spPr>
          <a:xfrm>
            <a:off x="4571925" y="2606975"/>
            <a:ext cx="4251769" cy="1818425"/>
          </a:xfrm>
          <a:prstGeom prst="rect">
            <a:avLst/>
          </a:prstGeom>
          <a:noFill/>
          <a:ln>
            <a:noFill/>
          </a:ln>
          <a:effectLst>
            <a:outerShdw blurRad="71438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74" name="Google Shape;74;p9"/>
          <p:cNvSpPr txBox="1"/>
          <p:nvPr/>
        </p:nvSpPr>
        <p:spPr>
          <a:xfrm>
            <a:off x="1700200" y="1266525"/>
            <a:ext cx="552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The login page will be </a:t>
            </a: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one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of these examples: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5" name="Google Shape;75;p9"/>
          <p:cNvSpPr txBox="1"/>
          <p:nvPr/>
        </p:nvSpPr>
        <p:spPr>
          <a:xfrm>
            <a:off x="240425" y="1798150"/>
            <a:ext cx="4104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Enter username or email from the SIS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/>
          </a:p>
        </p:txBody>
      </p:sp>
      <p:sp>
        <p:nvSpPr>
          <p:cNvPr id="76" name="Google Shape;76;p9"/>
          <p:cNvSpPr txBox="1"/>
          <p:nvPr/>
        </p:nvSpPr>
        <p:spPr>
          <a:xfrm>
            <a:off x="4571863" y="1859950"/>
            <a:ext cx="42519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OR </a:t>
            </a:r>
            <a:endParaRPr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Click Authenticate With District</a:t>
            </a:r>
            <a:endParaRPr/>
          </a:p>
        </p:txBody>
      </p:sp>
      <p:sp>
        <p:nvSpPr>
          <p:cNvPr id="77" name="Google Shape;77;p9"/>
          <p:cNvSpPr txBox="1"/>
          <p:nvPr/>
        </p:nvSpPr>
        <p:spPr>
          <a:xfrm>
            <a:off x="521725" y="4634650"/>
            <a:ext cx="6425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*Note: 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Use Reset Password option, if necessary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78" name="Google Shape;78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9"/>
          <p:cNvSpPr txBox="1"/>
          <p:nvPr>
            <p:ph idx="1" type="body"/>
          </p:nvPr>
        </p:nvSpPr>
        <p:spPr>
          <a:xfrm>
            <a:off x="521725" y="813800"/>
            <a:ext cx="72990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9 Site Navigation">
  <p:cSld name="CUSTOM_9_1_3_1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81" name="Google Shape;81;p10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0" y="-5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0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83" name="Google Shape;83;p10"/>
          <p:cNvCxnSpPr/>
          <p:nvPr/>
        </p:nvCxnSpPr>
        <p:spPr>
          <a:xfrm>
            <a:off x="788863" y="9996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84" name="Google Shape;84;p10"/>
          <p:cNvSpPr txBox="1"/>
          <p:nvPr>
            <p:ph idx="1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pic>
        <p:nvPicPr>
          <p:cNvPr id="85" name="Google Shape;85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0"/>
          <p:cNvSpPr txBox="1"/>
          <p:nvPr/>
        </p:nvSpPr>
        <p:spPr>
          <a:xfrm>
            <a:off x="452350" y="249000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Site Navigation</a:t>
            </a:r>
            <a:endParaRPr sz="800"/>
          </a:p>
        </p:txBody>
      </p:sp>
      <p:pic>
        <p:nvPicPr>
          <p:cNvPr id="87" name="Google Shape;87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8175" y="1165396"/>
            <a:ext cx="2852075" cy="558575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0"/>
          <p:cNvSpPr txBox="1"/>
          <p:nvPr/>
        </p:nvSpPr>
        <p:spPr>
          <a:xfrm>
            <a:off x="3452350" y="895500"/>
            <a:ext cx="53835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Click the </a:t>
            </a: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Site Navigation icon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to start. 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Click on the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Application Bundle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next click 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the desired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Application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then click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Launch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89" name="Google Shape;89;p10"/>
          <p:cNvPicPr preferRelativeResize="0"/>
          <p:nvPr/>
        </p:nvPicPr>
        <p:blipFill rotWithShape="1">
          <a:blip r:embed="rId5">
            <a:alphaModFix/>
          </a:blip>
          <a:srcRect b="6524" l="0" r="0" t="0"/>
          <a:stretch/>
        </p:blipFill>
        <p:spPr>
          <a:xfrm>
            <a:off x="423919" y="2133188"/>
            <a:ext cx="4675275" cy="2302219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90" name="Google Shape;90;p1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53844" y="2007562"/>
            <a:ext cx="2999333" cy="246287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cxnSp>
        <p:nvCxnSpPr>
          <p:cNvPr id="91" name="Google Shape;91;p10"/>
          <p:cNvCxnSpPr/>
          <p:nvPr/>
        </p:nvCxnSpPr>
        <p:spPr>
          <a:xfrm>
            <a:off x="4953525" y="1852669"/>
            <a:ext cx="730200" cy="9027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2" name="Google Shape;92;p10"/>
          <p:cNvCxnSpPr/>
          <p:nvPr/>
        </p:nvCxnSpPr>
        <p:spPr>
          <a:xfrm>
            <a:off x="4969219" y="1868363"/>
            <a:ext cx="2284500" cy="7773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3" name="Google Shape;93;p10"/>
          <p:cNvCxnSpPr/>
          <p:nvPr/>
        </p:nvCxnSpPr>
        <p:spPr>
          <a:xfrm flipH="1" rot="10800000">
            <a:off x="6448700" y="3348750"/>
            <a:ext cx="687000" cy="87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</p:sldLayoutIdLst>
  <mc:AlternateContent>
    <mc:Choice Requires="p14">
      <p:transition spd="slow" p14:dur="1000">
        <p:fade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0.jpg"/><Relationship Id="rId4" Type="http://schemas.openxmlformats.org/officeDocument/2006/relationships/image" Target="../media/image18.png"/><Relationship Id="rId5" Type="http://schemas.openxmlformats.org/officeDocument/2006/relationships/image" Target="../media/image3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7.png"/><Relationship Id="rId4" Type="http://schemas.openxmlformats.org/officeDocument/2006/relationships/image" Target="../media/image16.png"/><Relationship Id="rId5" Type="http://schemas.openxmlformats.org/officeDocument/2006/relationships/image" Target="../media/image3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93.png"/><Relationship Id="rId4" Type="http://schemas.openxmlformats.org/officeDocument/2006/relationships/image" Target="../media/image110.png"/><Relationship Id="rId5" Type="http://schemas.openxmlformats.org/officeDocument/2006/relationships/image" Target="../media/image9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88.png"/><Relationship Id="rId4" Type="http://schemas.openxmlformats.org/officeDocument/2006/relationships/image" Target="../media/image84.png"/><Relationship Id="rId5" Type="http://schemas.openxmlformats.org/officeDocument/2006/relationships/image" Target="../media/image9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8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5.jpg"/><Relationship Id="rId4" Type="http://schemas.openxmlformats.org/officeDocument/2006/relationships/image" Target="../media/image23.jpg"/><Relationship Id="rId5" Type="http://schemas.openxmlformats.org/officeDocument/2006/relationships/image" Target="../media/image36.jpg"/><Relationship Id="rId6" Type="http://schemas.openxmlformats.org/officeDocument/2006/relationships/image" Target="../media/image30.jpg"/><Relationship Id="rId7" Type="http://schemas.openxmlformats.org/officeDocument/2006/relationships/image" Target="../media/image54.jpg"/><Relationship Id="rId8" Type="http://schemas.openxmlformats.org/officeDocument/2006/relationships/image" Target="../media/image26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91.png"/><Relationship Id="rId4" Type="http://schemas.openxmlformats.org/officeDocument/2006/relationships/image" Target="../media/image102.png"/><Relationship Id="rId9" Type="http://schemas.openxmlformats.org/officeDocument/2006/relationships/image" Target="../media/image104.png"/><Relationship Id="rId5" Type="http://schemas.openxmlformats.org/officeDocument/2006/relationships/image" Target="../media/image100.png"/><Relationship Id="rId6" Type="http://schemas.openxmlformats.org/officeDocument/2006/relationships/image" Target="../media/image94.png"/><Relationship Id="rId7" Type="http://schemas.openxmlformats.org/officeDocument/2006/relationships/image" Target="../media/image106.png"/><Relationship Id="rId8" Type="http://schemas.openxmlformats.org/officeDocument/2006/relationships/image" Target="../media/image99.png"/><Relationship Id="rId11" Type="http://schemas.openxmlformats.org/officeDocument/2006/relationships/image" Target="../media/image98.png"/><Relationship Id="rId10" Type="http://schemas.openxmlformats.org/officeDocument/2006/relationships/image" Target="../media/image105.png"/><Relationship Id="rId12" Type="http://schemas.openxmlformats.org/officeDocument/2006/relationships/image" Target="../media/image11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0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07.png"/><Relationship Id="rId4" Type="http://schemas.openxmlformats.org/officeDocument/2006/relationships/image" Target="../media/image108.png"/><Relationship Id="rId5" Type="http://schemas.openxmlformats.org/officeDocument/2006/relationships/image" Target="../media/image10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12.png"/><Relationship Id="rId4" Type="http://schemas.openxmlformats.org/officeDocument/2006/relationships/image" Target="../media/image109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8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4.png"/><Relationship Id="rId4" Type="http://schemas.openxmlformats.org/officeDocument/2006/relationships/image" Target="../media/image113.png"/><Relationship Id="rId5" Type="http://schemas.openxmlformats.org/officeDocument/2006/relationships/image" Target="../media/image6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2.png"/><Relationship Id="rId4" Type="http://schemas.openxmlformats.org/officeDocument/2006/relationships/image" Target="../media/image4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2.png"/><Relationship Id="rId4" Type="http://schemas.openxmlformats.org/officeDocument/2006/relationships/image" Target="../media/image8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8.png"/><Relationship Id="rId4" Type="http://schemas.openxmlformats.org/officeDocument/2006/relationships/image" Target="../media/image20.png"/><Relationship Id="rId5" Type="http://schemas.openxmlformats.org/officeDocument/2006/relationships/image" Target="../media/image1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7.png"/><Relationship Id="rId4" Type="http://schemas.openxmlformats.org/officeDocument/2006/relationships/image" Target="../media/image77.png"/><Relationship Id="rId5" Type="http://schemas.openxmlformats.org/officeDocument/2006/relationships/image" Target="../media/image7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Google Shape;281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30" y="0"/>
            <a:ext cx="9136072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14163" y="4644186"/>
            <a:ext cx="1572430" cy="309413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34"/>
          <p:cNvSpPr txBox="1"/>
          <p:nvPr/>
        </p:nvSpPr>
        <p:spPr>
          <a:xfrm>
            <a:off x="74775" y="1793440"/>
            <a:ext cx="4101900" cy="11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800">
                <a:solidFill>
                  <a:schemeClr val="dk2"/>
                </a:solidFill>
                <a:latin typeface="Lato Black"/>
                <a:ea typeface="Lato Black"/>
                <a:cs typeface="Lato Black"/>
                <a:sym typeface="Lato Black"/>
              </a:rPr>
              <a:t>Welcome</a:t>
            </a:r>
            <a:endParaRPr sz="6800">
              <a:solidFill>
                <a:schemeClr val="dk2"/>
              </a:solidFill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285" name="Google Shape;285;p34"/>
          <p:cNvSpPr txBox="1"/>
          <p:nvPr/>
        </p:nvSpPr>
        <p:spPr>
          <a:xfrm>
            <a:off x="74775" y="3248963"/>
            <a:ext cx="40131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Homeroom Dashboards</a:t>
            </a:r>
            <a:endParaRPr sz="24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Connect Basic Training </a:t>
            </a:r>
            <a:endParaRPr sz="24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43"/>
          <p:cNvSpPr txBox="1"/>
          <p:nvPr>
            <p:ph type="title"/>
          </p:nvPr>
        </p:nvSpPr>
        <p:spPr>
          <a:xfrm>
            <a:off x="692288" y="440065"/>
            <a:ext cx="7326600" cy="4401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Change Dashboard Data Settings</a:t>
            </a:r>
            <a:endParaRPr/>
          </a:p>
        </p:txBody>
      </p:sp>
      <p:sp>
        <p:nvSpPr>
          <p:cNvPr id="393" name="Google Shape;393;p43"/>
          <p:cNvSpPr txBox="1"/>
          <p:nvPr>
            <p:ph idx="1" type="body"/>
          </p:nvPr>
        </p:nvSpPr>
        <p:spPr>
          <a:xfrm>
            <a:off x="701900" y="1571600"/>
            <a:ext cx="3870000" cy="18543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dk1"/>
                </a:solidFill>
              </a:rPr>
              <a:t>Dashboard</a:t>
            </a:r>
            <a:r>
              <a:rPr b="1" lang="en" sz="1400">
                <a:solidFill>
                  <a:schemeClr val="dk1"/>
                </a:solidFill>
              </a:rPr>
              <a:t> Filters</a:t>
            </a:r>
            <a:endParaRPr b="1" sz="1400"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sz="1400">
                <a:solidFill>
                  <a:schemeClr val="dk1"/>
                </a:solidFill>
              </a:rPr>
              <a:t>School Year (Student Enrollment)</a:t>
            </a:r>
            <a:endParaRPr sz="1400"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sz="1400">
                <a:solidFill>
                  <a:schemeClr val="dk1"/>
                </a:solidFill>
              </a:rPr>
              <a:t>School Years (Student Data)</a:t>
            </a:r>
            <a:endParaRPr sz="1400"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sz="1400">
                <a:solidFill>
                  <a:schemeClr val="dk1"/>
                </a:solidFill>
              </a:rPr>
              <a:t>Schools</a:t>
            </a:r>
            <a:endParaRPr sz="1400"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sz="1400">
                <a:solidFill>
                  <a:schemeClr val="dk1"/>
                </a:solidFill>
              </a:rPr>
              <a:t>Additional Student Filters</a:t>
            </a:r>
            <a:endParaRPr sz="1400"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sz="1400">
                <a:solidFill>
                  <a:schemeClr val="dk1"/>
                </a:solidFill>
              </a:rPr>
              <a:t>Student Groups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394" name="Google Shape;394;p43"/>
          <p:cNvSpPr txBox="1"/>
          <p:nvPr>
            <p:ph idx="2" type="subTitle"/>
          </p:nvPr>
        </p:nvSpPr>
        <p:spPr>
          <a:xfrm>
            <a:off x="654925" y="1156023"/>
            <a:ext cx="7326600" cy="3708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800">
                <a:latin typeface="Lato"/>
                <a:ea typeface="Lato"/>
                <a:cs typeface="Lato"/>
                <a:sym typeface="Lato"/>
              </a:rPr>
              <a:t>Click</a:t>
            </a:r>
            <a:r>
              <a:rPr b="0" lang="en" sz="1800"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" sz="1800">
                <a:latin typeface="Lato"/>
                <a:ea typeface="Lato"/>
                <a:cs typeface="Lato"/>
                <a:sym typeface="Lato"/>
              </a:rPr>
              <a:t>Edit Page Data Settings</a:t>
            </a:r>
            <a:r>
              <a:rPr b="0" lang="en" sz="1800">
                <a:latin typeface="Lato"/>
                <a:ea typeface="Lato"/>
                <a:cs typeface="Lato"/>
                <a:sym typeface="Lato"/>
              </a:rPr>
              <a:t> next to the dashboard title.</a:t>
            </a:r>
            <a:endParaRPr b="0" sz="18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95" name="Google Shape;395;p43"/>
          <p:cNvSpPr txBox="1"/>
          <p:nvPr>
            <p:ph idx="3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p43"/>
          <p:cNvSpPr txBox="1"/>
          <p:nvPr/>
        </p:nvSpPr>
        <p:spPr>
          <a:xfrm>
            <a:off x="4661875" y="1653925"/>
            <a:ext cx="3944100" cy="1558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Tips:</a:t>
            </a:r>
            <a:endParaRPr b="1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Exclude Current Year Withdraw Students Checkbox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Alternately click the Dashboard Identifier Icons to edit dashboard data.</a:t>
            </a:r>
            <a:endParaRPr/>
          </a:p>
        </p:txBody>
      </p:sp>
      <p:pic>
        <p:nvPicPr>
          <p:cNvPr id="397" name="Google Shape;397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4774" y="3600065"/>
            <a:ext cx="7187624" cy="5505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44"/>
          <p:cNvSpPr txBox="1"/>
          <p:nvPr>
            <p:ph type="title"/>
          </p:nvPr>
        </p:nvSpPr>
        <p:spPr>
          <a:xfrm>
            <a:off x="692288" y="440065"/>
            <a:ext cx="7326600" cy="4401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Edit Page Data Settings</a:t>
            </a:r>
            <a:endParaRPr sz="3000"/>
          </a:p>
        </p:txBody>
      </p:sp>
      <p:sp>
        <p:nvSpPr>
          <p:cNvPr id="403" name="Google Shape;403;p44"/>
          <p:cNvSpPr txBox="1"/>
          <p:nvPr>
            <p:ph idx="3" type="subTitle"/>
          </p:nvPr>
        </p:nvSpPr>
        <p:spPr>
          <a:xfrm>
            <a:off x="5799969" y="2439619"/>
            <a:ext cx="3007500" cy="6039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</a:t>
            </a:r>
            <a:endParaRPr/>
          </a:p>
        </p:txBody>
      </p:sp>
      <p:sp>
        <p:nvSpPr>
          <p:cNvPr id="404" name="Google Shape;404;p44"/>
          <p:cNvSpPr txBox="1"/>
          <p:nvPr/>
        </p:nvSpPr>
        <p:spPr>
          <a:xfrm>
            <a:off x="6288525" y="727000"/>
            <a:ext cx="2235600" cy="10359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Lato"/>
                <a:ea typeface="Lato"/>
                <a:cs typeface="Lato"/>
                <a:sym typeface="Lato"/>
              </a:rPr>
              <a:t>(Student Data)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 View one or more years of data for the students you selected in the previous step.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405" name="Google Shape;405;p44"/>
          <p:cNvCxnSpPr/>
          <p:nvPr/>
        </p:nvCxnSpPr>
        <p:spPr>
          <a:xfrm flipH="1">
            <a:off x="7197400" y="1702125"/>
            <a:ext cx="45300" cy="3699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406" name="Google Shape;406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51975" y="2117650"/>
            <a:ext cx="6917701" cy="1756721"/>
          </a:xfrm>
          <a:prstGeom prst="rect">
            <a:avLst/>
          </a:prstGeom>
          <a:noFill/>
          <a:ln>
            <a:noFill/>
          </a:ln>
        </p:spPr>
      </p:pic>
      <p:sp>
        <p:nvSpPr>
          <p:cNvPr id="407" name="Google Shape;407;p44"/>
          <p:cNvSpPr txBox="1"/>
          <p:nvPr/>
        </p:nvSpPr>
        <p:spPr>
          <a:xfrm>
            <a:off x="2362750" y="1174763"/>
            <a:ext cx="2889900" cy="7425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Lato"/>
                <a:ea typeface="Lato"/>
                <a:cs typeface="Lato"/>
                <a:sym typeface="Lato"/>
              </a:rPr>
              <a:t>(Student Enrollment)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 Select the current year or a historical year.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408" name="Google Shape;408;p44"/>
          <p:cNvCxnSpPr/>
          <p:nvPr/>
        </p:nvCxnSpPr>
        <p:spPr>
          <a:xfrm>
            <a:off x="4625525" y="1799325"/>
            <a:ext cx="417900" cy="2727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09" name="Google Shape;409;p44"/>
          <p:cNvSpPr txBox="1"/>
          <p:nvPr/>
        </p:nvSpPr>
        <p:spPr>
          <a:xfrm>
            <a:off x="4243850" y="3829125"/>
            <a:ext cx="4779900" cy="6039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Show only students identified for the predominant school. For example if a student is enrolled in more than one school.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410" name="Google Shape;410;p44"/>
          <p:cNvCxnSpPr/>
          <p:nvPr/>
        </p:nvCxnSpPr>
        <p:spPr>
          <a:xfrm rot="10800000">
            <a:off x="4448125" y="3635875"/>
            <a:ext cx="677100" cy="2385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45"/>
          <p:cNvSpPr txBox="1"/>
          <p:nvPr>
            <p:ph type="title"/>
          </p:nvPr>
        </p:nvSpPr>
        <p:spPr>
          <a:xfrm>
            <a:off x="692288" y="440065"/>
            <a:ext cx="7326600" cy="4401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Edit Page Data Settings</a:t>
            </a:r>
            <a:endParaRPr sz="3000"/>
          </a:p>
        </p:txBody>
      </p:sp>
      <p:sp>
        <p:nvSpPr>
          <p:cNvPr id="416" name="Google Shape;416;p45"/>
          <p:cNvSpPr txBox="1"/>
          <p:nvPr>
            <p:ph idx="3" type="subTitle"/>
          </p:nvPr>
        </p:nvSpPr>
        <p:spPr>
          <a:xfrm>
            <a:off x="5799969" y="2439619"/>
            <a:ext cx="3007500" cy="6039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</a:t>
            </a:r>
            <a:endParaRPr/>
          </a:p>
        </p:txBody>
      </p:sp>
      <p:sp>
        <p:nvSpPr>
          <p:cNvPr id="417" name="Google Shape;417;p45"/>
          <p:cNvSpPr txBox="1"/>
          <p:nvPr/>
        </p:nvSpPr>
        <p:spPr>
          <a:xfrm>
            <a:off x="316000" y="2055074"/>
            <a:ext cx="1744800" cy="10983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Lato"/>
                <a:ea typeface="Lato"/>
                <a:cs typeface="Lato"/>
                <a:sym typeface="Lato"/>
              </a:rPr>
              <a:t>Exclude Current Year Withdrawn Students: 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Check box to exclude.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18" name="Google Shape;418;p45"/>
          <p:cNvSpPr txBox="1"/>
          <p:nvPr/>
        </p:nvSpPr>
        <p:spPr>
          <a:xfrm>
            <a:off x="5034450" y="3992925"/>
            <a:ext cx="3989400" cy="4401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Select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 the View Dashboard button when finished.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419" name="Google Shape;419;p45"/>
          <p:cNvCxnSpPr/>
          <p:nvPr/>
        </p:nvCxnSpPr>
        <p:spPr>
          <a:xfrm rot="10800000">
            <a:off x="4448125" y="3635875"/>
            <a:ext cx="677100" cy="2385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420" name="Google Shape;420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06225" y="1060963"/>
            <a:ext cx="6526875" cy="28594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21" name="Google Shape;421;p45"/>
          <p:cNvCxnSpPr/>
          <p:nvPr/>
        </p:nvCxnSpPr>
        <p:spPr>
          <a:xfrm>
            <a:off x="2099200" y="2862550"/>
            <a:ext cx="1708500" cy="5181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46"/>
          <p:cNvSpPr txBox="1"/>
          <p:nvPr/>
        </p:nvSpPr>
        <p:spPr>
          <a:xfrm>
            <a:off x="277725" y="329719"/>
            <a:ext cx="6819300" cy="6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Self Directed Learning</a:t>
            </a:r>
            <a:endParaRPr b="1" sz="30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27" name="Google Shape;427;p46"/>
          <p:cNvSpPr txBox="1"/>
          <p:nvPr/>
        </p:nvSpPr>
        <p:spPr>
          <a:xfrm>
            <a:off x="386213" y="994744"/>
            <a:ext cx="6440400" cy="8730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To access </a:t>
            </a:r>
            <a:r>
              <a:rPr b="1" lang="en" sz="20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Self Directed Learning</a:t>
            </a:r>
            <a:r>
              <a:rPr lang="en" sz="20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, click the bottom left corner on the left navigation: </a:t>
            </a:r>
            <a:endParaRPr sz="20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428" name="Google Shape;428;p46"/>
          <p:cNvPicPr preferRelativeResize="0"/>
          <p:nvPr/>
        </p:nvPicPr>
        <p:blipFill rotWithShape="1">
          <a:blip r:embed="rId3">
            <a:alphaModFix/>
          </a:blip>
          <a:srcRect b="0" l="0" r="10984" t="0"/>
          <a:stretch/>
        </p:blipFill>
        <p:spPr>
          <a:xfrm>
            <a:off x="6904744" y="978038"/>
            <a:ext cx="1738350" cy="906412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429" name="Google Shape;429;p46"/>
          <p:cNvPicPr preferRelativeResize="0"/>
          <p:nvPr/>
        </p:nvPicPr>
        <p:blipFill rotWithShape="1">
          <a:blip r:embed="rId4">
            <a:alphaModFix/>
          </a:blip>
          <a:srcRect b="10450" l="0" r="0" t="0"/>
          <a:stretch/>
        </p:blipFill>
        <p:spPr>
          <a:xfrm>
            <a:off x="386212" y="1819350"/>
            <a:ext cx="4893242" cy="2646320"/>
          </a:xfrm>
          <a:prstGeom prst="rect">
            <a:avLst/>
          </a:prstGeom>
          <a:noFill/>
          <a:ln>
            <a:noFill/>
          </a:ln>
          <a:effectLst>
            <a:outerShdw blurRad="71438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430" name="Google Shape;430;p46"/>
          <p:cNvSpPr txBox="1"/>
          <p:nvPr/>
        </p:nvSpPr>
        <p:spPr>
          <a:xfrm>
            <a:off x="5431519" y="2744581"/>
            <a:ext cx="3460500" cy="14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400"/>
              <a:buFont typeface="Lato"/>
              <a:buChar char="●"/>
            </a:pPr>
            <a:r>
              <a:rPr lang="en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Written directions will describe tasks. Some tasks include short videos.  </a:t>
            </a:r>
            <a:endParaRPr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400"/>
              <a:buFont typeface="Lato"/>
              <a:buChar char="●"/>
            </a:pPr>
            <a:r>
              <a:rPr lang="en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Contents are searchable.</a:t>
            </a:r>
            <a:endParaRPr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400"/>
              <a:buFont typeface="Lato"/>
              <a:buChar char="●"/>
            </a:pPr>
            <a:r>
              <a:rPr lang="en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Tasks can be checked off to the far right as completed or bookmark.</a:t>
            </a:r>
            <a:endParaRPr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431" name="Google Shape;431;p46"/>
          <p:cNvCxnSpPr/>
          <p:nvPr/>
        </p:nvCxnSpPr>
        <p:spPr>
          <a:xfrm flipH="1">
            <a:off x="5142094" y="1695656"/>
            <a:ext cx="1899600" cy="4788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47"/>
          <p:cNvSpPr txBox="1"/>
          <p:nvPr/>
        </p:nvSpPr>
        <p:spPr>
          <a:xfrm>
            <a:off x="449223" y="389438"/>
            <a:ext cx="54681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Help Desk</a:t>
            </a:r>
            <a:endParaRPr sz="1100"/>
          </a:p>
        </p:txBody>
      </p:sp>
      <p:sp>
        <p:nvSpPr>
          <p:cNvPr id="437" name="Google Shape;437;p47"/>
          <p:cNvSpPr txBox="1"/>
          <p:nvPr/>
        </p:nvSpPr>
        <p:spPr>
          <a:xfrm>
            <a:off x="432425" y="1239875"/>
            <a:ext cx="3701700" cy="3018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Access our Help Desk by clicking on the </a:t>
            </a: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life preserver icon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in the top right corner.  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800"/>
              <a:buFont typeface="Calibri"/>
              <a:buChar char="●"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Visit our Help Center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(Help Articles)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800"/>
              <a:buFont typeface="Calibri"/>
              <a:buChar char="●"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Request Help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(Email, Create Ticket)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800"/>
              <a:buFont typeface="Calibri"/>
              <a:buChar char="●"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View my Requests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(List of all your tickets in the system)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438" name="Google Shape;438;p47"/>
          <p:cNvPicPr preferRelativeResize="0"/>
          <p:nvPr/>
        </p:nvPicPr>
        <p:blipFill rotWithShape="1">
          <a:blip r:embed="rId3">
            <a:alphaModFix/>
          </a:blip>
          <a:srcRect b="22504" l="0" r="0" t="0"/>
          <a:stretch/>
        </p:blipFill>
        <p:spPr>
          <a:xfrm>
            <a:off x="4421588" y="320664"/>
            <a:ext cx="3415650" cy="919200"/>
          </a:xfrm>
          <a:prstGeom prst="rect">
            <a:avLst/>
          </a:prstGeom>
          <a:noFill/>
          <a:ln>
            <a:noFill/>
          </a:ln>
          <a:effectLst>
            <a:outerShdw blurRad="257175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439" name="Google Shape;439;p47"/>
          <p:cNvPicPr preferRelativeResize="0"/>
          <p:nvPr/>
        </p:nvPicPr>
        <p:blipFill rotWithShape="1">
          <a:blip r:embed="rId4">
            <a:alphaModFix/>
          </a:blip>
          <a:srcRect b="18586" l="0" r="0" t="0"/>
          <a:stretch/>
        </p:blipFill>
        <p:spPr>
          <a:xfrm>
            <a:off x="5537134" y="1173694"/>
            <a:ext cx="3469674" cy="199453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71438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440" name="Google Shape;440;p47"/>
          <p:cNvPicPr preferRelativeResize="0"/>
          <p:nvPr/>
        </p:nvPicPr>
        <p:blipFill rotWithShape="1">
          <a:blip r:embed="rId5">
            <a:alphaModFix/>
          </a:blip>
          <a:srcRect b="14828" l="0" r="0" t="0"/>
          <a:stretch/>
        </p:blipFill>
        <p:spPr>
          <a:xfrm>
            <a:off x="4781813" y="2493938"/>
            <a:ext cx="3131271" cy="199453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228600" rotWithShape="0" algn="bl" dir="5400000" dist="19050">
              <a:srgbClr val="000000">
                <a:alpha val="50000"/>
              </a:srgbClr>
            </a:outerShdw>
          </a:effectLst>
        </p:spPr>
      </p:pic>
      <p:cxnSp>
        <p:nvCxnSpPr>
          <p:cNvPr id="441" name="Google Shape;441;p47"/>
          <p:cNvCxnSpPr/>
          <p:nvPr/>
        </p:nvCxnSpPr>
        <p:spPr>
          <a:xfrm flipH="1" rot="10800000">
            <a:off x="4107725" y="513550"/>
            <a:ext cx="2246100" cy="12216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48"/>
          <p:cNvSpPr txBox="1"/>
          <p:nvPr/>
        </p:nvSpPr>
        <p:spPr>
          <a:xfrm>
            <a:off x="449226" y="389450"/>
            <a:ext cx="79566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Help Desk - Training &amp; Support Calendar</a:t>
            </a:r>
            <a:endParaRPr sz="1100"/>
          </a:p>
        </p:txBody>
      </p:sp>
      <p:sp>
        <p:nvSpPr>
          <p:cNvPr id="447" name="Google Shape;447;p48"/>
          <p:cNvSpPr txBox="1"/>
          <p:nvPr/>
        </p:nvSpPr>
        <p:spPr>
          <a:xfrm>
            <a:off x="449225" y="1165100"/>
            <a:ext cx="3701700" cy="371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Newly added to the Help Desk</a:t>
            </a:r>
            <a:endParaRPr sz="15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448" name="Google Shape;448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49250" y="351350"/>
            <a:ext cx="2038350" cy="968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9" name="Google Shape;449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9925" y="2489800"/>
            <a:ext cx="4216617" cy="241044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50" name="Google Shape;450;p48"/>
          <p:cNvCxnSpPr/>
          <p:nvPr/>
        </p:nvCxnSpPr>
        <p:spPr>
          <a:xfrm flipH="1">
            <a:off x="926925" y="2417275"/>
            <a:ext cx="872400" cy="6543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451" name="Google Shape;451;p4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68251" y="1209139"/>
            <a:ext cx="2038350" cy="285293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52" name="Google Shape;452;p48"/>
          <p:cNvCxnSpPr>
            <a:stCxn id="453" idx="1"/>
          </p:cNvCxnSpPr>
          <p:nvPr/>
        </p:nvCxnSpPr>
        <p:spPr>
          <a:xfrm flipH="1">
            <a:off x="4116650" y="2910151"/>
            <a:ext cx="2935200" cy="13155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53" name="Google Shape;453;p48"/>
          <p:cNvSpPr txBox="1"/>
          <p:nvPr/>
        </p:nvSpPr>
        <p:spPr>
          <a:xfrm>
            <a:off x="7051850" y="2389951"/>
            <a:ext cx="1554000" cy="10404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Click the title to view further details and add to your calendar.</a:t>
            </a:r>
            <a:endParaRPr/>
          </a:p>
        </p:txBody>
      </p:sp>
      <p:sp>
        <p:nvSpPr>
          <p:cNvPr id="454" name="Google Shape;454;p48"/>
          <p:cNvSpPr txBox="1"/>
          <p:nvPr/>
        </p:nvSpPr>
        <p:spPr>
          <a:xfrm>
            <a:off x="845125" y="1636050"/>
            <a:ext cx="2935200" cy="7539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500"/>
              <a:buFont typeface="Lato"/>
              <a:buChar char="●"/>
            </a:pPr>
            <a:r>
              <a:rPr lang="en" sz="15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Filter by Date</a:t>
            </a:r>
            <a:endParaRPr sz="15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500"/>
              <a:buFont typeface="Lato"/>
              <a:buChar char="●"/>
            </a:pPr>
            <a:r>
              <a:rPr lang="en" sz="15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Filter by Event Type</a:t>
            </a:r>
            <a:endParaRPr/>
          </a:p>
        </p:txBody>
      </p:sp>
      <p:cxnSp>
        <p:nvCxnSpPr>
          <p:cNvPr id="455" name="Google Shape;455;p48"/>
          <p:cNvCxnSpPr/>
          <p:nvPr/>
        </p:nvCxnSpPr>
        <p:spPr>
          <a:xfrm flipH="1">
            <a:off x="5025325" y="3253300"/>
            <a:ext cx="1990200" cy="3453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49"/>
          <p:cNvSpPr txBox="1"/>
          <p:nvPr>
            <p:ph type="title"/>
          </p:nvPr>
        </p:nvSpPr>
        <p:spPr>
          <a:xfrm>
            <a:off x="692288" y="440065"/>
            <a:ext cx="7326600" cy="4401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Questions?</a:t>
            </a:r>
            <a:endParaRPr/>
          </a:p>
        </p:txBody>
      </p:sp>
      <p:sp>
        <p:nvSpPr>
          <p:cNvPr id="461" name="Google Shape;461;p49"/>
          <p:cNvSpPr txBox="1"/>
          <p:nvPr>
            <p:ph idx="3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2" name="Google Shape;462;p49"/>
          <p:cNvSpPr txBox="1"/>
          <p:nvPr/>
        </p:nvSpPr>
        <p:spPr>
          <a:xfrm>
            <a:off x="954175" y="1926550"/>
            <a:ext cx="7115400" cy="64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What do you wonder?</a:t>
            </a:r>
            <a:endParaRPr sz="24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50"/>
          <p:cNvSpPr txBox="1"/>
          <p:nvPr>
            <p:ph type="title"/>
          </p:nvPr>
        </p:nvSpPr>
        <p:spPr>
          <a:xfrm>
            <a:off x="0" y="2193965"/>
            <a:ext cx="9144000" cy="5658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General Navigation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51"/>
          <p:cNvSpPr txBox="1"/>
          <p:nvPr>
            <p:ph type="title"/>
          </p:nvPr>
        </p:nvSpPr>
        <p:spPr>
          <a:xfrm>
            <a:off x="692288" y="440065"/>
            <a:ext cx="7326600" cy="4401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Navigation</a:t>
            </a:r>
            <a:endParaRPr/>
          </a:p>
        </p:txBody>
      </p:sp>
      <p:sp>
        <p:nvSpPr>
          <p:cNvPr id="473" name="Google Shape;473;p51"/>
          <p:cNvSpPr txBox="1"/>
          <p:nvPr>
            <p:ph idx="3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74" name="Google Shape;474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4225" y="1068425"/>
            <a:ext cx="1323332" cy="344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5" name="Google Shape;475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33300" y="2423063"/>
            <a:ext cx="5842232" cy="522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6" name="Google Shape;476;p5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60625" y="3723474"/>
            <a:ext cx="5842226" cy="701656"/>
          </a:xfrm>
          <a:prstGeom prst="rect">
            <a:avLst/>
          </a:prstGeom>
          <a:noFill/>
          <a:ln>
            <a:noFill/>
          </a:ln>
        </p:spPr>
      </p:pic>
      <p:sp>
        <p:nvSpPr>
          <p:cNvPr id="477" name="Google Shape;477;p51"/>
          <p:cNvSpPr txBox="1"/>
          <p:nvPr/>
        </p:nvSpPr>
        <p:spPr>
          <a:xfrm>
            <a:off x="2460625" y="1873463"/>
            <a:ext cx="3635100" cy="34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    Sub Page Navigation = Tab Menu</a:t>
            </a:r>
            <a:endParaRPr sz="18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78" name="Google Shape;478;p51"/>
          <p:cNvSpPr txBox="1"/>
          <p:nvPr/>
        </p:nvSpPr>
        <p:spPr>
          <a:xfrm>
            <a:off x="2533300" y="3271650"/>
            <a:ext cx="2408100" cy="34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Container Tabs, Tools</a:t>
            </a:r>
            <a:endParaRPr sz="18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79" name="Google Shape;479;p51"/>
          <p:cNvSpPr txBox="1"/>
          <p:nvPr/>
        </p:nvSpPr>
        <p:spPr>
          <a:xfrm>
            <a:off x="2533300" y="1068425"/>
            <a:ext cx="32397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Left Navigation Menu</a:t>
            </a:r>
            <a:endParaRPr sz="1800"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480" name="Google Shape;480;p51"/>
          <p:cNvCxnSpPr/>
          <p:nvPr/>
        </p:nvCxnSpPr>
        <p:spPr>
          <a:xfrm flipH="1">
            <a:off x="2149675" y="1388525"/>
            <a:ext cx="361500" cy="1200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52"/>
          <p:cNvSpPr txBox="1"/>
          <p:nvPr/>
        </p:nvSpPr>
        <p:spPr>
          <a:xfrm>
            <a:off x="396338" y="329719"/>
            <a:ext cx="8396700" cy="6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Modal Overlay or Pop-over Functionality</a:t>
            </a:r>
            <a:endParaRPr b="1" i="1" sz="3000">
              <a:solidFill>
                <a:srgbClr val="F0B828"/>
              </a:solidFill>
            </a:endParaRPr>
          </a:p>
        </p:txBody>
      </p:sp>
      <p:pic>
        <p:nvPicPr>
          <p:cNvPr id="486" name="Google Shape;486;p52"/>
          <p:cNvPicPr preferRelativeResize="0"/>
          <p:nvPr/>
        </p:nvPicPr>
        <p:blipFill rotWithShape="1">
          <a:blip r:embed="rId3">
            <a:alphaModFix/>
          </a:blip>
          <a:srcRect b="0" l="5132" r="0" t="0"/>
          <a:stretch/>
        </p:blipFill>
        <p:spPr>
          <a:xfrm>
            <a:off x="596494" y="2573138"/>
            <a:ext cx="2554069" cy="905569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487" name="Google Shape;487;p52"/>
          <p:cNvSpPr txBox="1"/>
          <p:nvPr/>
        </p:nvSpPr>
        <p:spPr>
          <a:xfrm>
            <a:off x="473175" y="1093988"/>
            <a:ext cx="8243100" cy="775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Clicking to see more or searching opens a modal overlay or pop-over window on the screen you are viewing. This window has tools that can be helpful.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graphicFrame>
        <p:nvGraphicFramePr>
          <p:cNvPr id="488" name="Google Shape;488;p52"/>
          <p:cNvGraphicFramePr/>
          <p:nvPr/>
        </p:nvGraphicFramePr>
        <p:xfrm>
          <a:off x="3442594" y="212132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{4EDFEF9D-D21E-4104-8051-50544E1F429E}</a:tableStyleId>
              </a:tblPr>
              <a:tblGrid>
                <a:gridCol w="766200"/>
                <a:gridCol w="4666475"/>
              </a:tblGrid>
              <a:tr h="5401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</a:txBody>
                  <a:tcPr marT="68575" marB="68575" marR="68575" marL="6857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Lato"/>
                          <a:ea typeface="Lato"/>
                          <a:cs typeface="Lato"/>
                          <a:sym typeface="Lato"/>
                        </a:rPr>
                        <a:t>Opens the pop-over window into the current window you are on. </a:t>
                      </a:r>
                      <a:endParaRPr sz="16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68575" marB="68575" marR="68575" marL="68575"/>
                </a:tc>
              </a:tr>
              <a:tr h="5401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</a:txBody>
                  <a:tcPr marT="68575" marB="68575" marR="68575" marL="6857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Lato"/>
                          <a:ea typeface="Lato"/>
                          <a:cs typeface="Lato"/>
                          <a:sym typeface="Lato"/>
                        </a:rPr>
                        <a:t>Opens the pop-over window into a new browser tab.</a:t>
                      </a:r>
                      <a:endParaRPr sz="16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68575" marB="68575" marR="68575" marL="68575"/>
                </a:tc>
              </a:tr>
              <a:tr h="5846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</a:txBody>
                  <a:tcPr marT="68575" marB="68575" marR="68575" marL="6857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Lato"/>
                          <a:ea typeface="Lato"/>
                          <a:cs typeface="Lato"/>
                          <a:sym typeface="Lato"/>
                        </a:rPr>
                        <a:t>Refresh the pop-over window you are on.</a:t>
                      </a:r>
                      <a:endParaRPr sz="16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68575" marB="68575" marR="68575" marL="68575"/>
                </a:tc>
              </a:tr>
              <a:tr h="5401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68575" marB="68575" marR="68575" marL="6857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Lato"/>
                          <a:ea typeface="Lato"/>
                          <a:cs typeface="Lato"/>
                          <a:sym typeface="Lato"/>
                        </a:rPr>
                        <a:t>Close the current pop-over window.</a:t>
                      </a:r>
                      <a:endParaRPr sz="16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68575" marB="68575" marR="68575" marL="68575"/>
                </a:tc>
              </a:tr>
            </a:tbl>
          </a:graphicData>
        </a:graphic>
      </p:graphicFrame>
      <p:pic>
        <p:nvPicPr>
          <p:cNvPr id="489" name="Google Shape;489;p52"/>
          <p:cNvPicPr preferRelativeResize="0"/>
          <p:nvPr/>
        </p:nvPicPr>
        <p:blipFill rotWithShape="1">
          <a:blip r:embed="rId3">
            <a:alphaModFix/>
          </a:blip>
          <a:srcRect b="26610" l="13201" r="76301" t="36982"/>
          <a:stretch/>
        </p:blipFill>
        <p:spPr>
          <a:xfrm>
            <a:off x="3642525" y="2243438"/>
            <a:ext cx="331200" cy="38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0" name="Google Shape;490;p52"/>
          <p:cNvPicPr preferRelativeResize="0"/>
          <p:nvPr/>
        </p:nvPicPr>
        <p:blipFill rotWithShape="1">
          <a:blip r:embed="rId3">
            <a:alphaModFix/>
          </a:blip>
          <a:srcRect b="29720" l="29467" r="58230" t="38204"/>
          <a:stretch/>
        </p:blipFill>
        <p:spPr>
          <a:xfrm>
            <a:off x="3642525" y="2823544"/>
            <a:ext cx="331200" cy="290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491" name="Google Shape;491;p52"/>
          <p:cNvPicPr preferRelativeResize="0"/>
          <p:nvPr/>
        </p:nvPicPr>
        <p:blipFill rotWithShape="1">
          <a:blip r:embed="rId3">
            <a:alphaModFix/>
          </a:blip>
          <a:srcRect b="28851" l="45796" r="41900" t="39073"/>
          <a:stretch/>
        </p:blipFill>
        <p:spPr>
          <a:xfrm>
            <a:off x="3642525" y="3408863"/>
            <a:ext cx="331200" cy="290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492" name="Google Shape;492;p52"/>
          <p:cNvPicPr preferRelativeResize="0"/>
          <p:nvPr/>
        </p:nvPicPr>
        <p:blipFill rotWithShape="1">
          <a:blip r:embed="rId3">
            <a:alphaModFix/>
          </a:blip>
          <a:srcRect b="28851" l="62417" r="25280" t="39073"/>
          <a:stretch/>
        </p:blipFill>
        <p:spPr>
          <a:xfrm>
            <a:off x="3642525" y="3994181"/>
            <a:ext cx="331200" cy="290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Stock-1169954700 copy.jpg" id="290" name="Google Shape;290;p35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4648" r="29099" t="0"/>
          <a:stretch/>
        </p:blipFill>
        <p:spPr>
          <a:xfrm>
            <a:off x="0" y="3301945"/>
            <a:ext cx="18288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1028962526-expanded copy.jpg" id="291" name="Google Shape;291;p35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14533" l="22589" r="30912" t="14533"/>
          <a:stretch/>
        </p:blipFill>
        <p:spPr>
          <a:xfrm>
            <a:off x="1828800" y="3301945"/>
            <a:ext cx="1828800" cy="18288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164188539 copy.jpg" id="292" name="Google Shape;292;p35"/>
          <p:cNvPicPr preferRelativeResize="0"/>
          <p:nvPr>
            <p:ph idx="4" type="pic"/>
          </p:nvPr>
        </p:nvPicPr>
        <p:blipFill rotWithShape="1">
          <a:blip r:embed="rId5">
            <a:alphaModFix/>
          </a:blip>
          <a:srcRect b="0" l="4732" r="28619" t="0"/>
          <a:stretch/>
        </p:blipFill>
        <p:spPr>
          <a:xfrm>
            <a:off x="3657600" y="3301945"/>
            <a:ext cx="1828800" cy="18287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1391720644-expanded copy.jpg" id="293" name="Google Shape;293;p35"/>
          <p:cNvPicPr preferRelativeResize="0"/>
          <p:nvPr>
            <p:ph idx="5" type="pic"/>
          </p:nvPr>
        </p:nvPicPr>
        <p:blipFill rotWithShape="1">
          <a:blip r:embed="rId6">
            <a:alphaModFix/>
          </a:blip>
          <a:srcRect b="2288" l="26863" r="14031" t="9691"/>
          <a:stretch/>
        </p:blipFill>
        <p:spPr>
          <a:xfrm>
            <a:off x="5486399" y="3301945"/>
            <a:ext cx="18288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451420203 copy.jpg" id="294" name="Google Shape;294;p35"/>
          <p:cNvPicPr preferRelativeResize="0"/>
          <p:nvPr>
            <p:ph idx="6" type="pic"/>
          </p:nvPr>
        </p:nvPicPr>
        <p:blipFill rotWithShape="1">
          <a:blip r:embed="rId7">
            <a:alphaModFix/>
          </a:blip>
          <a:srcRect b="41845" l="16203" r="2943" t="5411"/>
          <a:stretch/>
        </p:blipFill>
        <p:spPr>
          <a:xfrm>
            <a:off x="7315200" y="3301945"/>
            <a:ext cx="1828800" cy="182880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5" name="Google Shape;295;p35"/>
          <p:cNvGrpSpPr/>
          <p:nvPr/>
        </p:nvGrpSpPr>
        <p:grpSpPr>
          <a:xfrm>
            <a:off x="4400050" y="2792205"/>
            <a:ext cx="343800" cy="35100"/>
            <a:chOff x="-112049" y="0"/>
            <a:chExt cx="458400" cy="46800"/>
          </a:xfrm>
        </p:grpSpPr>
        <p:sp>
          <p:nvSpPr>
            <p:cNvPr id="296" name="Google Shape;296;p35"/>
            <p:cNvSpPr/>
            <p:nvPr/>
          </p:nvSpPr>
          <p:spPr>
            <a:xfrm>
              <a:off x="-1" y="27"/>
              <a:ext cx="116700" cy="46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1A843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E1A843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  <p:sp>
          <p:nvSpPr>
            <p:cNvPr id="297" name="Google Shape;297;p35"/>
            <p:cNvSpPr/>
            <p:nvPr/>
          </p:nvSpPr>
          <p:spPr>
            <a:xfrm>
              <a:off x="116580" y="27"/>
              <a:ext cx="115500" cy="46500"/>
            </a:xfrm>
            <a:prstGeom prst="rect">
              <a:avLst/>
            </a:prstGeom>
            <a:solidFill>
              <a:srgbClr val="95B952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5B952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95B952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  <p:sp>
          <p:nvSpPr>
            <p:cNvPr id="298" name="Google Shape;298;p35"/>
            <p:cNvSpPr/>
            <p:nvPr/>
          </p:nvSpPr>
          <p:spPr>
            <a:xfrm>
              <a:off x="230851" y="0"/>
              <a:ext cx="115500" cy="46800"/>
            </a:xfrm>
            <a:prstGeom prst="rect">
              <a:avLst/>
            </a:prstGeom>
            <a:solidFill>
              <a:srgbClr val="71C1E5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  <p:sp>
          <p:nvSpPr>
            <p:cNvPr id="299" name="Google Shape;299;p35"/>
            <p:cNvSpPr/>
            <p:nvPr/>
          </p:nvSpPr>
          <p:spPr>
            <a:xfrm>
              <a:off x="-112049" y="0"/>
              <a:ext cx="115500" cy="46800"/>
            </a:xfrm>
            <a:prstGeom prst="rect">
              <a:avLst/>
            </a:prstGeom>
            <a:solidFill>
              <a:srgbClr val="E38B3D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</p:grpSp>
      <p:sp>
        <p:nvSpPr>
          <p:cNvPr id="300" name="Google Shape;300;p35"/>
          <p:cNvSpPr txBox="1"/>
          <p:nvPr/>
        </p:nvSpPr>
        <p:spPr>
          <a:xfrm>
            <a:off x="1" y="303900"/>
            <a:ext cx="9144000" cy="1654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Lato"/>
              <a:buNone/>
            </a:pPr>
            <a:r>
              <a:rPr b="1" lang="en" sz="10300">
                <a:solidFill>
                  <a:srgbClr val="ECA30B"/>
                </a:solidFill>
                <a:latin typeface="Lato"/>
                <a:ea typeface="Lato"/>
                <a:cs typeface="Lato"/>
                <a:sym typeface="Lato"/>
              </a:rPr>
              <a:t>W</a:t>
            </a:r>
            <a:r>
              <a:rPr b="1" lang="en" sz="10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e</a:t>
            </a:r>
            <a:r>
              <a:rPr b="1" lang="en" sz="10300">
                <a:solidFill>
                  <a:srgbClr val="95B952"/>
                </a:solidFill>
                <a:latin typeface="Lato"/>
                <a:ea typeface="Lato"/>
                <a:cs typeface="Lato"/>
                <a:sym typeface="Lato"/>
              </a:rPr>
              <a:t>l</a:t>
            </a:r>
            <a:r>
              <a:rPr b="1" lang="en" sz="10300">
                <a:solidFill>
                  <a:srgbClr val="467CBB"/>
                </a:solidFill>
                <a:latin typeface="Lato"/>
                <a:ea typeface="Lato"/>
                <a:cs typeface="Lato"/>
                <a:sym typeface="Lato"/>
              </a:rPr>
              <a:t>c</a:t>
            </a:r>
            <a:r>
              <a:rPr b="1" lang="en" sz="10300">
                <a:solidFill>
                  <a:srgbClr val="ECA30B"/>
                </a:solidFill>
                <a:latin typeface="Lato"/>
                <a:ea typeface="Lato"/>
                <a:cs typeface="Lato"/>
                <a:sym typeface="Lato"/>
              </a:rPr>
              <a:t>o</a:t>
            </a:r>
            <a:r>
              <a:rPr b="1" lang="en" sz="10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m</a:t>
            </a:r>
            <a:r>
              <a:rPr b="1" lang="en" sz="10300">
                <a:solidFill>
                  <a:srgbClr val="95B952"/>
                </a:solidFill>
                <a:latin typeface="Lato"/>
                <a:ea typeface="Lato"/>
                <a:cs typeface="Lato"/>
                <a:sym typeface="Lato"/>
              </a:rPr>
              <a:t>e</a:t>
            </a:r>
            <a:r>
              <a:rPr b="1" lang="en" sz="10300">
                <a:solidFill>
                  <a:srgbClr val="467CBB"/>
                </a:solidFill>
                <a:latin typeface="Lato"/>
                <a:ea typeface="Lato"/>
                <a:cs typeface="Lato"/>
                <a:sym typeface="Lato"/>
              </a:rPr>
              <a:t>!</a:t>
            </a:r>
            <a:endParaRPr sz="10400">
              <a:solidFill>
                <a:srgbClr val="467CBB"/>
              </a:solidFill>
            </a:endParaRPr>
          </a:p>
        </p:txBody>
      </p:sp>
      <p:sp>
        <p:nvSpPr>
          <p:cNvPr id="301" name="Google Shape;301;p35"/>
          <p:cNvSpPr txBox="1"/>
          <p:nvPr/>
        </p:nvSpPr>
        <p:spPr>
          <a:xfrm>
            <a:off x="1632244" y="2055994"/>
            <a:ext cx="4927200" cy="901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marR="0" rtl="0" algn="ctr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Lato Light"/>
              <a:buNone/>
            </a:pPr>
            <a:r>
              <a:rPr b="1" lang="en" sz="1700">
                <a:latin typeface="Lato"/>
                <a:ea typeface="Lato"/>
                <a:cs typeface="Lato"/>
                <a:sym typeface="Lato"/>
              </a:rPr>
              <a:t>Your name, district, role and at least one thing you are hoping to walk away with from today’s training.</a:t>
            </a:r>
            <a:endParaRPr b="1" sz="1900"/>
          </a:p>
        </p:txBody>
      </p:sp>
      <p:grpSp>
        <p:nvGrpSpPr>
          <p:cNvPr id="302" name="Google Shape;302;p35"/>
          <p:cNvGrpSpPr/>
          <p:nvPr/>
        </p:nvGrpSpPr>
        <p:grpSpPr>
          <a:xfrm>
            <a:off x="4400050" y="1877805"/>
            <a:ext cx="343800" cy="35100"/>
            <a:chOff x="-112049" y="0"/>
            <a:chExt cx="458400" cy="46800"/>
          </a:xfrm>
        </p:grpSpPr>
        <p:sp>
          <p:nvSpPr>
            <p:cNvPr id="303" name="Google Shape;303;p35"/>
            <p:cNvSpPr/>
            <p:nvPr/>
          </p:nvSpPr>
          <p:spPr>
            <a:xfrm>
              <a:off x="-1" y="27"/>
              <a:ext cx="116700" cy="46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1A843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E1A843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  <p:sp>
          <p:nvSpPr>
            <p:cNvPr id="304" name="Google Shape;304;p35"/>
            <p:cNvSpPr/>
            <p:nvPr/>
          </p:nvSpPr>
          <p:spPr>
            <a:xfrm>
              <a:off x="116580" y="27"/>
              <a:ext cx="115500" cy="46500"/>
            </a:xfrm>
            <a:prstGeom prst="rect">
              <a:avLst/>
            </a:prstGeom>
            <a:solidFill>
              <a:srgbClr val="95B952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5B952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95B952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  <p:sp>
          <p:nvSpPr>
            <p:cNvPr id="305" name="Google Shape;305;p35"/>
            <p:cNvSpPr/>
            <p:nvPr/>
          </p:nvSpPr>
          <p:spPr>
            <a:xfrm>
              <a:off x="230851" y="0"/>
              <a:ext cx="115500" cy="46800"/>
            </a:xfrm>
            <a:prstGeom prst="rect">
              <a:avLst/>
            </a:prstGeom>
            <a:solidFill>
              <a:srgbClr val="71C1E5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  <p:sp>
          <p:nvSpPr>
            <p:cNvPr id="306" name="Google Shape;306;p35"/>
            <p:cNvSpPr/>
            <p:nvPr/>
          </p:nvSpPr>
          <p:spPr>
            <a:xfrm>
              <a:off x="-112049" y="0"/>
              <a:ext cx="115500" cy="46800"/>
            </a:xfrm>
            <a:prstGeom prst="rect">
              <a:avLst/>
            </a:prstGeom>
            <a:solidFill>
              <a:srgbClr val="E38B3D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</p:grpSp>
      <p:pic>
        <p:nvPicPr>
          <p:cNvPr id="307" name="Google Shape;307;p3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686094" y="1912913"/>
            <a:ext cx="856631" cy="10228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7" name="Google Shape;497;p53"/>
          <p:cNvGraphicFramePr/>
          <p:nvPr/>
        </p:nvGraphicFramePr>
        <p:xfrm>
          <a:off x="2323434" y="312666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{4EDFEF9D-D21E-4104-8051-50544E1F429E}</a:tableStyleId>
              </a:tblPr>
              <a:tblGrid>
                <a:gridCol w="427200"/>
                <a:gridCol w="3690300"/>
              </a:tblGrid>
              <a:tr h="3173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</a:txBody>
                  <a:tcPr marT="68575" marB="68575" marR="68575" marL="6857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Lato"/>
                          <a:ea typeface="Lato"/>
                          <a:cs typeface="Lato"/>
                          <a:sym typeface="Lato"/>
                        </a:rPr>
                        <a:t>Download the chart into a PNG file</a:t>
                      </a:r>
                      <a:endParaRPr sz="11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68575" marB="68575" marR="68575" marL="68575"/>
                </a:tc>
              </a:tr>
              <a:tr h="296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</a:txBody>
                  <a:tcPr marT="68575" marB="68575" marR="68575" marL="6857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Lato"/>
                          <a:ea typeface="Lato"/>
                          <a:cs typeface="Lato"/>
                          <a:sym typeface="Lato"/>
                        </a:rPr>
                        <a:t>Options for hiding/showing the Data Settings tool box to make changes to the look of the chart. (horizontal, vertical)</a:t>
                      </a:r>
                      <a:endParaRPr sz="11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68575" marB="68575" marR="68575" marL="68575"/>
                </a:tc>
              </a:tr>
              <a:tr h="341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</a:txBody>
                  <a:tcPr marT="68575" marB="68575" marR="68575" marL="6857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Lato"/>
                          <a:ea typeface="Lato"/>
                          <a:cs typeface="Lato"/>
                          <a:sym typeface="Lato"/>
                        </a:rPr>
                        <a:t>Reloads the chart data</a:t>
                      </a:r>
                      <a:endParaRPr sz="11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68575" marB="68575" marR="68575" marL="68575"/>
                </a:tc>
              </a:tr>
            </a:tbl>
          </a:graphicData>
        </a:graphic>
      </p:graphicFrame>
      <p:graphicFrame>
        <p:nvGraphicFramePr>
          <p:cNvPr id="498" name="Google Shape;498;p53"/>
          <p:cNvGraphicFramePr/>
          <p:nvPr/>
        </p:nvGraphicFramePr>
        <p:xfrm>
          <a:off x="2292281" y="148324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{4EDFEF9D-D21E-4104-8051-50544E1F429E}</a:tableStyleId>
              </a:tblPr>
              <a:tblGrid>
                <a:gridCol w="439275"/>
                <a:gridCol w="5857100"/>
              </a:tblGrid>
              <a:tr h="279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68575" marB="68575" marR="68575" marL="6857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Lato"/>
                          <a:ea typeface="Lato"/>
                          <a:cs typeface="Lato"/>
                          <a:sym typeface="Lato"/>
                        </a:rPr>
                        <a:t>Choose from display options; grid or card view or pop into its own pop-over expanded view</a:t>
                      </a:r>
                      <a:endParaRPr sz="11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68575" marB="68575" marR="68575" marL="68575"/>
                </a:tc>
              </a:tr>
              <a:tr h="296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68575" marB="68575" marR="68575" marL="68575"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Lato"/>
                          <a:ea typeface="Lato"/>
                          <a:cs typeface="Lato"/>
                          <a:sym typeface="Lato"/>
                        </a:rPr>
                        <a:t>Opens up the filter tools, same on the column headers, all into one view, overlay or side by side.</a:t>
                      </a:r>
                      <a:endParaRPr sz="11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68575" marB="68575" marR="68575" marL="68575"/>
                </a:tc>
              </a:tr>
              <a:tr h="341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68575" marB="68575" marR="68575" marL="6857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Lato"/>
                          <a:ea typeface="Lato"/>
                          <a:cs typeface="Lato"/>
                          <a:sym typeface="Lato"/>
                        </a:rPr>
                        <a:t>Opens up the columns list, allowing the user to hide/show and move columns in the table</a:t>
                      </a:r>
                      <a:endParaRPr sz="11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68575" marB="68575" marR="68575" marL="6857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</a:tr>
              <a:tr h="287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68575" marB="68575" marR="68575" marL="68575"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Lato"/>
                          <a:ea typeface="Lato"/>
                          <a:cs typeface="Lato"/>
                          <a:sym typeface="Lato"/>
                        </a:rPr>
                        <a:t>Download the table into an Excel spreadsheet.</a:t>
                      </a:r>
                      <a:endParaRPr sz="11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68575" marB="68575" marR="68575" marL="68575"/>
                </a:tc>
              </a:tr>
            </a:tbl>
          </a:graphicData>
        </a:graphic>
      </p:graphicFrame>
      <p:sp>
        <p:nvSpPr>
          <p:cNvPr id="499" name="Google Shape;499;p53"/>
          <p:cNvSpPr txBox="1"/>
          <p:nvPr/>
        </p:nvSpPr>
        <p:spPr>
          <a:xfrm>
            <a:off x="396338" y="329719"/>
            <a:ext cx="8396700" cy="6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Container &amp; View Functionality</a:t>
            </a:r>
            <a:endParaRPr b="1" i="1" sz="3000">
              <a:solidFill>
                <a:srgbClr val="F0B828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500" name="Google Shape;500;p53"/>
          <p:cNvPicPr preferRelativeResize="0"/>
          <p:nvPr/>
        </p:nvPicPr>
        <p:blipFill rotWithShape="1">
          <a:blip r:embed="rId3">
            <a:alphaModFix/>
          </a:blip>
          <a:srcRect b="19443" l="15573" r="15580" t="26001"/>
          <a:stretch/>
        </p:blipFill>
        <p:spPr>
          <a:xfrm>
            <a:off x="2348944" y="3588263"/>
            <a:ext cx="304931" cy="241647"/>
          </a:xfrm>
          <a:prstGeom prst="rect">
            <a:avLst/>
          </a:prstGeom>
          <a:noFill/>
          <a:ln>
            <a:noFill/>
          </a:ln>
        </p:spPr>
      </p:pic>
      <p:sp>
        <p:nvSpPr>
          <p:cNvPr id="501" name="Google Shape;501;p53"/>
          <p:cNvSpPr txBox="1"/>
          <p:nvPr/>
        </p:nvSpPr>
        <p:spPr>
          <a:xfrm>
            <a:off x="580641" y="1105369"/>
            <a:ext cx="13413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20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Table</a:t>
            </a:r>
            <a:endParaRPr sz="20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502" name="Google Shape;502;p53"/>
          <p:cNvPicPr preferRelativeResize="0"/>
          <p:nvPr/>
        </p:nvPicPr>
        <p:blipFill rotWithShape="1">
          <a:blip r:embed="rId4">
            <a:alphaModFix/>
          </a:blip>
          <a:srcRect b="12543" l="9796" r="22217" t="18041"/>
          <a:stretch/>
        </p:blipFill>
        <p:spPr>
          <a:xfrm>
            <a:off x="2417194" y="3134409"/>
            <a:ext cx="236687" cy="24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3" name="Google Shape;503;p5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83065" y="4011797"/>
            <a:ext cx="236681" cy="236681"/>
          </a:xfrm>
          <a:prstGeom prst="rect">
            <a:avLst/>
          </a:prstGeom>
          <a:noFill/>
          <a:ln>
            <a:noFill/>
          </a:ln>
        </p:spPr>
      </p:pic>
      <p:pic>
        <p:nvPicPr>
          <p:cNvPr id="504" name="Google Shape;504;p53"/>
          <p:cNvPicPr preferRelativeResize="0"/>
          <p:nvPr/>
        </p:nvPicPr>
        <p:blipFill rotWithShape="1">
          <a:blip r:embed="rId6">
            <a:alphaModFix/>
          </a:blip>
          <a:srcRect b="11030" l="12120" r="16455" t="19813"/>
          <a:stretch/>
        </p:blipFill>
        <p:spPr>
          <a:xfrm>
            <a:off x="2350631" y="2140594"/>
            <a:ext cx="301548" cy="24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5" name="Google Shape;505;p53"/>
          <p:cNvPicPr preferRelativeResize="0"/>
          <p:nvPr/>
        </p:nvPicPr>
        <p:blipFill rotWithShape="1">
          <a:blip r:embed="rId7">
            <a:alphaModFix/>
          </a:blip>
          <a:srcRect b="7702" l="14353" r="14975" t="17368"/>
          <a:stretch/>
        </p:blipFill>
        <p:spPr>
          <a:xfrm>
            <a:off x="2409969" y="2485988"/>
            <a:ext cx="182880" cy="236231"/>
          </a:xfrm>
          <a:prstGeom prst="rect">
            <a:avLst/>
          </a:prstGeom>
          <a:noFill/>
          <a:ln>
            <a:noFill/>
          </a:ln>
        </p:spPr>
      </p:pic>
      <p:pic>
        <p:nvPicPr>
          <p:cNvPr id="506" name="Google Shape;506;p53"/>
          <p:cNvPicPr preferRelativeResize="0"/>
          <p:nvPr/>
        </p:nvPicPr>
        <p:blipFill rotWithShape="1">
          <a:blip r:embed="rId8">
            <a:alphaModFix/>
          </a:blip>
          <a:srcRect b="6507" l="0" r="15088" t="16480"/>
          <a:stretch/>
        </p:blipFill>
        <p:spPr>
          <a:xfrm>
            <a:off x="2348944" y="1540406"/>
            <a:ext cx="304931" cy="227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07" name="Google Shape;507;p53"/>
          <p:cNvPicPr preferRelativeResize="0"/>
          <p:nvPr/>
        </p:nvPicPr>
        <p:blipFill rotWithShape="1">
          <a:blip r:embed="rId9">
            <a:alphaModFix/>
          </a:blip>
          <a:srcRect b="12114" l="20953" r="6339" t="21756"/>
          <a:stretch/>
        </p:blipFill>
        <p:spPr>
          <a:xfrm>
            <a:off x="2348944" y="1837556"/>
            <a:ext cx="304931" cy="236232"/>
          </a:xfrm>
          <a:prstGeom prst="rect">
            <a:avLst/>
          </a:prstGeom>
          <a:noFill/>
          <a:ln>
            <a:noFill/>
          </a:ln>
        </p:spPr>
      </p:pic>
      <p:sp>
        <p:nvSpPr>
          <p:cNvPr id="508" name="Google Shape;508;p53"/>
          <p:cNvSpPr txBox="1"/>
          <p:nvPr/>
        </p:nvSpPr>
        <p:spPr>
          <a:xfrm>
            <a:off x="523500" y="2685281"/>
            <a:ext cx="13413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20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Chart</a:t>
            </a:r>
            <a:endParaRPr sz="20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509" name="Google Shape;509;p53"/>
          <p:cNvPicPr preferRelativeResize="0"/>
          <p:nvPr/>
        </p:nvPicPr>
        <p:blipFill rotWithShape="1">
          <a:blip r:embed="rId10">
            <a:alphaModFix/>
          </a:blip>
          <a:srcRect b="6728" l="24477" r="0" t="8855"/>
          <a:stretch/>
        </p:blipFill>
        <p:spPr>
          <a:xfrm>
            <a:off x="540638" y="3119025"/>
            <a:ext cx="1429039" cy="1390931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510" name="Google Shape;510;p53"/>
          <p:cNvPicPr preferRelativeResize="0"/>
          <p:nvPr/>
        </p:nvPicPr>
        <p:blipFill rotWithShape="1">
          <a:blip r:embed="rId11">
            <a:alphaModFix/>
          </a:blip>
          <a:srcRect b="0" l="16289" r="0" t="12717"/>
          <a:stretch/>
        </p:blipFill>
        <p:spPr>
          <a:xfrm>
            <a:off x="475707" y="1555593"/>
            <a:ext cx="1551113" cy="1026088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511" name="Google Shape;511;p53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037531" y="3416802"/>
            <a:ext cx="1551113" cy="1083789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512" name="Google Shape;512;p53"/>
          <p:cNvSpPr txBox="1"/>
          <p:nvPr/>
        </p:nvSpPr>
        <p:spPr>
          <a:xfrm>
            <a:off x="2036175" y="897319"/>
            <a:ext cx="6390300" cy="496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Tools vary depending on the type of container or view.</a:t>
            </a:r>
            <a:endParaRPr sz="20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513" name="Google Shape;513;p53"/>
          <p:cNvCxnSpPr/>
          <p:nvPr/>
        </p:nvCxnSpPr>
        <p:spPr>
          <a:xfrm>
            <a:off x="8384663" y="3266963"/>
            <a:ext cx="5100" cy="10281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514" name="Google Shape;514;p53"/>
          <p:cNvCxnSpPr>
            <a:stCxn id="515" idx="2"/>
          </p:cNvCxnSpPr>
          <p:nvPr/>
        </p:nvCxnSpPr>
        <p:spPr>
          <a:xfrm>
            <a:off x="7152450" y="3298172"/>
            <a:ext cx="774300" cy="5883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515" name="Google Shape;515;p53"/>
          <p:cNvSpPr txBox="1"/>
          <p:nvPr/>
        </p:nvSpPr>
        <p:spPr>
          <a:xfrm>
            <a:off x="6582450" y="2869472"/>
            <a:ext cx="1140000" cy="4287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Shrink or expand the </a:t>
            </a:r>
            <a:r>
              <a:rPr b="1" lang="en" sz="11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view</a:t>
            </a:r>
            <a:endParaRPr b="1" sz="11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16" name="Google Shape;516;p53"/>
          <p:cNvSpPr txBox="1"/>
          <p:nvPr/>
        </p:nvSpPr>
        <p:spPr>
          <a:xfrm>
            <a:off x="7832063" y="2840138"/>
            <a:ext cx="1140000" cy="4287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Shrink or expand the </a:t>
            </a:r>
            <a:r>
              <a:rPr b="1" lang="en" sz="10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container</a:t>
            </a:r>
            <a:endParaRPr b="1" sz="10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1" name="Google Shape;521;p54"/>
          <p:cNvGraphicFramePr/>
          <p:nvPr/>
        </p:nvGraphicFramePr>
        <p:xfrm>
          <a:off x="291113" y="12608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{4EDFEF9D-D21E-4104-8051-50544E1F429E}</a:tableStyleId>
              </a:tblPr>
              <a:tblGrid>
                <a:gridCol w="4567925"/>
                <a:gridCol w="4033550"/>
              </a:tblGrid>
              <a:tr h="3568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latin typeface="Lato"/>
                          <a:ea typeface="Lato"/>
                          <a:cs typeface="Lato"/>
                          <a:sym typeface="Lato"/>
                        </a:rPr>
                        <a:t>Standard downloading from the dashboard generates instantly into your computer’s download folder.</a:t>
                      </a:r>
                      <a:endParaRPr b="1" sz="18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68575" marB="68575" marR="68575" marL="6857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400" u="sng"/>
                    </a:p>
                  </a:txBody>
                  <a:tcPr marT="68575" marB="68575" marR="68575" marL="6857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231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</a:txBody>
                  <a:tcPr marT="68575" marB="68575" marR="68575" marL="6857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</a:txBody>
                  <a:tcPr marT="68575" marB="68575" marR="68575" marL="6857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522" name="Google Shape;522;p54"/>
          <p:cNvSpPr txBox="1"/>
          <p:nvPr/>
        </p:nvSpPr>
        <p:spPr>
          <a:xfrm>
            <a:off x="396338" y="329719"/>
            <a:ext cx="8396700" cy="5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Download Processing </a:t>
            </a:r>
            <a:endParaRPr b="1" i="1" sz="3000">
              <a:solidFill>
                <a:srgbClr val="F0B828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523" name="Google Shape;523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7554" y="2114179"/>
            <a:ext cx="3583300" cy="1993800"/>
          </a:xfrm>
          <a:prstGeom prst="rect">
            <a:avLst/>
          </a:prstGeom>
          <a:noFill/>
          <a:ln>
            <a:noFill/>
          </a:ln>
          <a:effectLst>
            <a:outerShdw blurRad="100013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55"/>
          <p:cNvSpPr txBox="1"/>
          <p:nvPr/>
        </p:nvSpPr>
        <p:spPr>
          <a:xfrm>
            <a:off x="449223" y="389438"/>
            <a:ext cx="54681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Student Dashboard (Spotlight)</a:t>
            </a:r>
            <a:endParaRPr sz="1100"/>
          </a:p>
        </p:txBody>
      </p:sp>
      <p:sp>
        <p:nvSpPr>
          <p:cNvPr id="529" name="Google Shape;529;p55"/>
          <p:cNvSpPr txBox="1"/>
          <p:nvPr/>
        </p:nvSpPr>
        <p:spPr>
          <a:xfrm>
            <a:off x="613750" y="1124300"/>
            <a:ext cx="3907500" cy="34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Launch through: 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400"/>
              <a:buFont typeface="Lato"/>
              <a:buChar char="●"/>
            </a:pPr>
            <a:r>
              <a:rPr lang="en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Profile Search</a:t>
            </a:r>
            <a:endParaRPr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400"/>
              <a:buFont typeface="Lato"/>
              <a:buChar char="●"/>
            </a:pPr>
            <a:r>
              <a:rPr lang="en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Clicking the bar in a chart </a:t>
            </a:r>
            <a:endParaRPr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400"/>
              <a:buFont typeface="Lato"/>
              <a:buChar char="●"/>
            </a:pPr>
            <a:r>
              <a:rPr lang="en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Clicking the magnifying glass icon or name in the data table.</a:t>
            </a:r>
            <a:endParaRPr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Includes: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400"/>
              <a:buFont typeface="Lato"/>
              <a:buChar char="●"/>
            </a:pPr>
            <a:r>
              <a:rPr lang="en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Profile / Schedule</a:t>
            </a:r>
            <a:endParaRPr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400"/>
              <a:buFont typeface="Lato"/>
              <a:buChar char="●"/>
            </a:pPr>
            <a:r>
              <a:rPr lang="en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Assessments</a:t>
            </a:r>
            <a:endParaRPr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400"/>
              <a:buFont typeface="Lato"/>
              <a:buChar char="●"/>
            </a:pPr>
            <a:r>
              <a:rPr lang="en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Demographics</a:t>
            </a:r>
            <a:endParaRPr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400"/>
              <a:buFont typeface="Lato"/>
              <a:buChar char="●"/>
            </a:pPr>
            <a:r>
              <a:rPr lang="en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Behaviors / Attendance</a:t>
            </a:r>
            <a:endParaRPr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400"/>
              <a:buFont typeface="Lato"/>
              <a:buChar char="●"/>
            </a:pPr>
            <a:r>
              <a:rPr lang="en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Student Plans</a:t>
            </a:r>
            <a:endParaRPr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400"/>
              <a:buFont typeface="Lato"/>
              <a:buChar char="●"/>
            </a:pPr>
            <a:r>
              <a:rPr lang="en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Grades and Credits</a:t>
            </a:r>
            <a:endParaRPr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400"/>
              <a:buFont typeface="Lato"/>
              <a:buChar char="●"/>
            </a:pPr>
            <a:r>
              <a:rPr lang="en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And More</a:t>
            </a:r>
            <a:endParaRPr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530" name="Google Shape;530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18550" y="2520000"/>
            <a:ext cx="1861625" cy="179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1" name="Google Shape;531;p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59500" y="1897900"/>
            <a:ext cx="1460175" cy="2347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2" name="Google Shape;532;p5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54600" y="267442"/>
            <a:ext cx="1049200" cy="23475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56"/>
          <p:cNvSpPr txBox="1"/>
          <p:nvPr>
            <p:ph type="title"/>
          </p:nvPr>
        </p:nvSpPr>
        <p:spPr>
          <a:xfrm>
            <a:off x="692288" y="440065"/>
            <a:ext cx="7326600" cy="4401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School District Dashboard</a:t>
            </a:r>
            <a:endParaRPr sz="3000"/>
          </a:p>
        </p:txBody>
      </p:sp>
      <p:sp>
        <p:nvSpPr>
          <p:cNvPr id="538" name="Google Shape;538;p56"/>
          <p:cNvSpPr txBox="1"/>
          <p:nvPr>
            <p:ph idx="3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39" name="Google Shape;539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24700" y="369198"/>
            <a:ext cx="1871150" cy="1937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0" name="Google Shape;540;p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12550" y="3815948"/>
            <a:ext cx="6274525" cy="297650"/>
          </a:xfrm>
          <a:prstGeom prst="rect">
            <a:avLst/>
          </a:prstGeom>
          <a:noFill/>
          <a:ln>
            <a:noFill/>
          </a:ln>
        </p:spPr>
      </p:pic>
      <p:sp>
        <p:nvSpPr>
          <p:cNvPr id="541" name="Google Shape;541;p56"/>
          <p:cNvSpPr txBox="1"/>
          <p:nvPr/>
        </p:nvSpPr>
        <p:spPr>
          <a:xfrm>
            <a:off x="765000" y="1090475"/>
            <a:ext cx="5643300" cy="21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Behavior: Attendance, Discipline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Grades and Credits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Risk Summary: Identify student risk levels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Assessments: State and third party </a:t>
            </a:r>
            <a:r>
              <a:rPr lang="en" sz="1800">
                <a:latin typeface="Lato"/>
                <a:ea typeface="Lato"/>
                <a:cs typeface="Lato"/>
                <a:sym typeface="Lato"/>
              </a:rPr>
              <a:t>assessment</a:t>
            </a:r>
            <a:r>
              <a:rPr lang="en" sz="1800">
                <a:latin typeface="Lato"/>
                <a:ea typeface="Lato"/>
                <a:cs typeface="Lato"/>
                <a:sym typeface="Lato"/>
              </a:rPr>
              <a:t> scores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Demographics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Student Plans (Optional)</a:t>
            </a:r>
            <a:endParaRPr sz="18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57"/>
          <p:cNvSpPr txBox="1"/>
          <p:nvPr/>
        </p:nvSpPr>
        <p:spPr>
          <a:xfrm>
            <a:off x="396338" y="329719"/>
            <a:ext cx="8396700" cy="6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Teachers</a:t>
            </a:r>
            <a:endParaRPr b="1" i="1" sz="2300">
              <a:solidFill>
                <a:srgbClr val="F0B828"/>
              </a:solidFill>
            </a:endParaRPr>
          </a:p>
        </p:txBody>
      </p:sp>
      <p:sp>
        <p:nvSpPr>
          <p:cNvPr id="547" name="Google Shape;547;p57"/>
          <p:cNvSpPr txBox="1"/>
          <p:nvPr/>
        </p:nvSpPr>
        <p:spPr>
          <a:xfrm>
            <a:off x="428856" y="1079630"/>
            <a:ext cx="8286300" cy="33045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Lato"/>
                <a:ea typeface="Lato"/>
                <a:cs typeface="Lato"/>
                <a:sym typeface="Lato"/>
              </a:rPr>
              <a:t>Developing Improvement plans, setting challenges yet achievable goals. (Fast start to the school year)</a:t>
            </a:r>
            <a:endParaRPr b="1" sz="1800">
              <a:latin typeface="Lato"/>
              <a:ea typeface="Lato"/>
              <a:cs typeface="Lato"/>
              <a:sym typeface="Lato"/>
            </a:endParaRPr>
          </a:p>
          <a:p>
            <a:pPr indent="-247650" lvl="0" marL="342900" rtl="0" algn="l">
              <a:spcBef>
                <a:spcPts val="0"/>
              </a:spcBef>
              <a:spcAft>
                <a:spcPts val="0"/>
              </a:spcAft>
              <a:buSzPts val="1300"/>
              <a:buFont typeface="Lato"/>
              <a:buChar char="●"/>
            </a:pPr>
            <a:r>
              <a:rPr lang="en" sz="1500">
                <a:latin typeface="Lato"/>
                <a:ea typeface="Lato"/>
                <a:cs typeface="Lato"/>
                <a:sym typeface="Lato"/>
              </a:rPr>
              <a:t>What academic targets (levels) are needed, and what data is connected to those priorities?</a:t>
            </a:r>
            <a:endParaRPr sz="1500">
              <a:latin typeface="Lato"/>
              <a:ea typeface="Lato"/>
              <a:cs typeface="Lato"/>
              <a:sym typeface="Lato"/>
            </a:endParaRPr>
          </a:p>
          <a:p>
            <a:pPr indent="-260350" lvl="0" marL="342900" rtl="0" algn="l">
              <a:spcBef>
                <a:spcPts val="0"/>
              </a:spcBef>
              <a:spcAft>
                <a:spcPts val="0"/>
              </a:spcAft>
              <a:buSzPts val="1500"/>
              <a:buFont typeface="Lato"/>
              <a:buChar char="●"/>
            </a:pPr>
            <a:r>
              <a:rPr lang="en" sz="1500">
                <a:latin typeface="Lato"/>
                <a:ea typeface="Lato"/>
                <a:cs typeface="Lato"/>
                <a:sym typeface="Lato"/>
              </a:rPr>
              <a:t>Review historical student data, student plans, family contact information.</a:t>
            </a:r>
            <a:endParaRPr sz="1500">
              <a:latin typeface="Lato"/>
              <a:ea typeface="Lato"/>
              <a:cs typeface="Lato"/>
              <a:sym typeface="Lato"/>
            </a:endParaRPr>
          </a:p>
          <a:p>
            <a:pPr indent="-260350" lvl="0" marL="342900" rtl="0" algn="l">
              <a:spcBef>
                <a:spcPts val="0"/>
              </a:spcBef>
              <a:spcAft>
                <a:spcPts val="0"/>
              </a:spcAft>
              <a:buSzPts val="1500"/>
              <a:buFont typeface="Lato"/>
              <a:buChar char="●"/>
            </a:pPr>
            <a:r>
              <a:rPr lang="en" sz="1500">
                <a:latin typeface="Lato"/>
                <a:ea typeface="Lato"/>
                <a:cs typeface="Lato"/>
                <a:sym typeface="Lato"/>
              </a:rPr>
              <a:t>What might I spotlight for others that will support moving forward?</a:t>
            </a:r>
            <a:endParaRPr sz="15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latin typeface="Lato"/>
                <a:ea typeface="Lato"/>
                <a:cs typeface="Lato"/>
                <a:sym typeface="Lato"/>
              </a:rPr>
              <a:t>Track and Monitor Progress for specific groups. </a:t>
            </a:r>
            <a:endParaRPr b="1" sz="1700">
              <a:latin typeface="Lato"/>
              <a:ea typeface="Lato"/>
              <a:cs typeface="Lato"/>
              <a:sym typeface="Lato"/>
            </a:endParaRPr>
          </a:p>
          <a:p>
            <a:pPr indent="-260350" lvl="0" marL="342900" rtl="0" algn="l">
              <a:spcBef>
                <a:spcPts val="0"/>
              </a:spcBef>
              <a:spcAft>
                <a:spcPts val="0"/>
              </a:spcAft>
              <a:buSzPts val="1500"/>
              <a:buFont typeface="Lato"/>
              <a:buChar char="●"/>
            </a:pPr>
            <a:r>
              <a:rPr lang="en" sz="1500">
                <a:latin typeface="Lato"/>
                <a:ea typeface="Lato"/>
                <a:cs typeface="Lato"/>
                <a:sym typeface="Lato"/>
              </a:rPr>
              <a:t>What information could I use to support student conferences, health concerns, additionals services, graduation pathways?</a:t>
            </a:r>
            <a:endParaRPr sz="1500">
              <a:latin typeface="Lato"/>
              <a:ea typeface="Lato"/>
              <a:cs typeface="Lato"/>
              <a:sym typeface="Lato"/>
            </a:endParaRPr>
          </a:p>
          <a:p>
            <a:pPr indent="-260350" lvl="0" marL="342900" rtl="0" algn="l">
              <a:spcBef>
                <a:spcPts val="0"/>
              </a:spcBef>
              <a:spcAft>
                <a:spcPts val="0"/>
              </a:spcAft>
              <a:buSzPts val="1500"/>
              <a:buFont typeface="Lato"/>
              <a:buChar char="●"/>
            </a:pPr>
            <a:r>
              <a:rPr lang="en" sz="1500">
                <a:latin typeface="Lato"/>
                <a:ea typeface="Lato"/>
                <a:cs typeface="Lato"/>
                <a:sym typeface="Lato"/>
              </a:rPr>
              <a:t>Is a change resulting in improvements? (Student Growth Measures)</a:t>
            </a:r>
            <a:endParaRPr sz="1500">
              <a:latin typeface="Lato"/>
              <a:ea typeface="Lato"/>
              <a:cs typeface="Lato"/>
              <a:sym typeface="Lato"/>
            </a:endParaRPr>
          </a:p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Lato"/>
                <a:ea typeface="Lato"/>
                <a:cs typeface="Lato"/>
                <a:sym typeface="Lato"/>
              </a:rPr>
              <a:t>Reporting Data</a:t>
            </a:r>
            <a:endParaRPr b="1" sz="1800">
              <a:latin typeface="Lato"/>
              <a:ea typeface="Lato"/>
              <a:cs typeface="Lato"/>
              <a:sym typeface="Lato"/>
            </a:endParaRPr>
          </a:p>
          <a:p>
            <a:pPr indent="-260350" lvl="0" marL="342900" rtl="0" algn="l">
              <a:spcBef>
                <a:spcPts val="0"/>
              </a:spcBef>
              <a:spcAft>
                <a:spcPts val="0"/>
              </a:spcAft>
              <a:buSzPts val="1500"/>
              <a:buFont typeface="Lato"/>
              <a:buChar char="●"/>
            </a:pPr>
            <a:r>
              <a:rPr lang="en" sz="1500">
                <a:latin typeface="Lato"/>
                <a:ea typeface="Lato"/>
                <a:cs typeface="Lato"/>
                <a:sym typeface="Lato"/>
              </a:rPr>
              <a:t>What historical views support reporting? (Student Groups, Grants)</a:t>
            </a:r>
            <a:endParaRPr sz="15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58"/>
          <p:cNvSpPr txBox="1"/>
          <p:nvPr/>
        </p:nvSpPr>
        <p:spPr>
          <a:xfrm>
            <a:off x="396338" y="329719"/>
            <a:ext cx="8396700" cy="6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Specialists</a:t>
            </a:r>
            <a:endParaRPr b="1" i="1" sz="3000">
              <a:solidFill>
                <a:srgbClr val="F0B82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53" name="Google Shape;553;p58"/>
          <p:cNvSpPr txBox="1"/>
          <p:nvPr/>
        </p:nvSpPr>
        <p:spPr>
          <a:xfrm>
            <a:off x="451556" y="1061480"/>
            <a:ext cx="8286300" cy="33045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Lato"/>
                <a:ea typeface="Lato"/>
                <a:cs typeface="Lato"/>
                <a:sym typeface="Lato"/>
              </a:rPr>
              <a:t>Developing Improvement plans, setting challenges yet achievable goals.</a:t>
            </a:r>
            <a:endParaRPr b="1" sz="1800">
              <a:latin typeface="Lato"/>
              <a:ea typeface="Lato"/>
              <a:cs typeface="Lato"/>
              <a:sym typeface="Lato"/>
            </a:endParaRPr>
          </a:p>
          <a:p>
            <a:pPr indent="-247650" lvl="0" marL="342900" rtl="0" algn="l">
              <a:spcBef>
                <a:spcPts val="0"/>
              </a:spcBef>
              <a:spcAft>
                <a:spcPts val="0"/>
              </a:spcAft>
              <a:buSzPts val="1300"/>
              <a:buFont typeface="Lato"/>
              <a:buChar char="●"/>
            </a:pPr>
            <a:r>
              <a:rPr lang="en" sz="1500">
                <a:latin typeface="Lato"/>
                <a:ea typeface="Lato"/>
                <a:cs typeface="Lato"/>
                <a:sym typeface="Lato"/>
              </a:rPr>
              <a:t>What are my district’s priorities, and what data is connected to those priorities?</a:t>
            </a:r>
            <a:endParaRPr sz="1500">
              <a:latin typeface="Lato"/>
              <a:ea typeface="Lato"/>
              <a:cs typeface="Lato"/>
              <a:sym typeface="Lato"/>
            </a:endParaRPr>
          </a:p>
          <a:p>
            <a:pPr indent="-260350" lvl="0" marL="342900" rtl="0" algn="l">
              <a:spcBef>
                <a:spcPts val="0"/>
              </a:spcBef>
              <a:spcAft>
                <a:spcPts val="0"/>
              </a:spcAft>
              <a:buSzPts val="1500"/>
              <a:buFont typeface="Lato"/>
              <a:buChar char="●"/>
            </a:pPr>
            <a:r>
              <a:rPr lang="en" sz="1500">
                <a:latin typeface="Lato"/>
                <a:ea typeface="Lato"/>
                <a:cs typeface="Lato"/>
                <a:sym typeface="Lato"/>
              </a:rPr>
              <a:t>Where are our highest needs? (Registration, Whole Child Focus (SEL + Academics)</a:t>
            </a:r>
            <a:endParaRPr sz="1500">
              <a:latin typeface="Lato"/>
              <a:ea typeface="Lato"/>
              <a:cs typeface="Lato"/>
              <a:sym typeface="Lato"/>
            </a:endParaRPr>
          </a:p>
          <a:p>
            <a:pPr indent="-260350" lvl="0" marL="342900" rtl="0" algn="l">
              <a:spcBef>
                <a:spcPts val="0"/>
              </a:spcBef>
              <a:spcAft>
                <a:spcPts val="0"/>
              </a:spcAft>
              <a:buSzPts val="1500"/>
              <a:buFont typeface="Lato"/>
              <a:buChar char="●"/>
            </a:pPr>
            <a:r>
              <a:rPr lang="en" sz="1500">
                <a:latin typeface="Lato"/>
                <a:ea typeface="Lato"/>
                <a:cs typeface="Lato"/>
                <a:sym typeface="Lato"/>
              </a:rPr>
              <a:t>What might I spotlight for others that will support moving forward?</a:t>
            </a:r>
            <a:endParaRPr sz="15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latin typeface="Lato"/>
                <a:ea typeface="Lato"/>
                <a:cs typeface="Lato"/>
                <a:sym typeface="Lato"/>
              </a:rPr>
              <a:t>Track and Monitor Progress for specific groups. Monitor for disproportionality.</a:t>
            </a:r>
            <a:endParaRPr b="1" sz="1700">
              <a:latin typeface="Lato"/>
              <a:ea typeface="Lato"/>
              <a:cs typeface="Lato"/>
              <a:sym typeface="Lato"/>
            </a:endParaRPr>
          </a:p>
          <a:p>
            <a:pPr indent="-260350" lvl="0" marL="342900" rtl="0" algn="l">
              <a:spcBef>
                <a:spcPts val="0"/>
              </a:spcBef>
              <a:spcAft>
                <a:spcPts val="0"/>
              </a:spcAft>
              <a:buSzPts val="1500"/>
              <a:buFont typeface="Lato"/>
              <a:buChar char="●"/>
            </a:pPr>
            <a:r>
              <a:rPr lang="en" sz="1500">
                <a:latin typeface="Lato"/>
                <a:ea typeface="Lato"/>
                <a:cs typeface="Lato"/>
                <a:sym typeface="Lato"/>
              </a:rPr>
              <a:t>What are some early indicators we are on the right track?</a:t>
            </a:r>
            <a:endParaRPr sz="1500">
              <a:latin typeface="Lato"/>
              <a:ea typeface="Lato"/>
              <a:cs typeface="Lato"/>
              <a:sym typeface="Lato"/>
            </a:endParaRPr>
          </a:p>
          <a:p>
            <a:pPr indent="-260350" lvl="0" marL="342900" rtl="0" algn="l">
              <a:spcBef>
                <a:spcPts val="0"/>
              </a:spcBef>
              <a:spcAft>
                <a:spcPts val="0"/>
              </a:spcAft>
              <a:buSzPts val="1500"/>
              <a:buFont typeface="Lato"/>
              <a:buChar char="●"/>
            </a:pPr>
            <a:r>
              <a:rPr lang="en" sz="1500">
                <a:latin typeface="Lato"/>
                <a:ea typeface="Lato"/>
                <a:cs typeface="Lato"/>
                <a:sym typeface="Lato"/>
              </a:rPr>
              <a:t>Is a change resulting in improvements? For whom and under what conditions?</a:t>
            </a:r>
            <a:endParaRPr sz="1500">
              <a:latin typeface="Lato"/>
              <a:ea typeface="Lato"/>
              <a:cs typeface="Lato"/>
              <a:sym typeface="Lato"/>
            </a:endParaRPr>
          </a:p>
          <a:p>
            <a:pPr indent="-260350" lvl="0" marL="342900" rtl="0" algn="l">
              <a:spcBef>
                <a:spcPts val="0"/>
              </a:spcBef>
              <a:spcAft>
                <a:spcPts val="0"/>
              </a:spcAft>
              <a:buSzPts val="1500"/>
              <a:buFont typeface="Lato"/>
              <a:buChar char="●"/>
            </a:pPr>
            <a:r>
              <a:rPr lang="en" sz="1500">
                <a:latin typeface="Lato"/>
                <a:ea typeface="Lato"/>
                <a:cs typeface="Lato"/>
                <a:sym typeface="Lato"/>
              </a:rPr>
              <a:t>MTSS meetings, Running Start/Work Release</a:t>
            </a:r>
            <a:endParaRPr sz="1500">
              <a:latin typeface="Lato"/>
              <a:ea typeface="Lato"/>
              <a:cs typeface="Lato"/>
              <a:sym typeface="Lato"/>
            </a:endParaRPr>
          </a:p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Lato"/>
                <a:ea typeface="Lato"/>
                <a:cs typeface="Lato"/>
                <a:sym typeface="Lato"/>
              </a:rPr>
              <a:t>Reporting Data</a:t>
            </a:r>
            <a:endParaRPr b="1" sz="1800">
              <a:latin typeface="Lato"/>
              <a:ea typeface="Lato"/>
              <a:cs typeface="Lato"/>
              <a:sym typeface="Lato"/>
            </a:endParaRPr>
          </a:p>
          <a:p>
            <a:pPr indent="-260350" lvl="0" marL="342900" rtl="0" algn="l">
              <a:spcBef>
                <a:spcPts val="0"/>
              </a:spcBef>
              <a:spcAft>
                <a:spcPts val="0"/>
              </a:spcAft>
              <a:buSzPts val="1500"/>
              <a:buFont typeface="Lato"/>
              <a:buChar char="●"/>
            </a:pPr>
            <a:r>
              <a:rPr lang="en" sz="1500">
                <a:latin typeface="Lato"/>
                <a:ea typeface="Lato"/>
                <a:cs typeface="Lato"/>
                <a:sym typeface="Lato"/>
              </a:rPr>
              <a:t>What historical views support reporting? (Student Groups, Grants)</a:t>
            </a:r>
            <a:endParaRPr sz="15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59"/>
          <p:cNvSpPr txBox="1"/>
          <p:nvPr/>
        </p:nvSpPr>
        <p:spPr>
          <a:xfrm>
            <a:off x="396338" y="329719"/>
            <a:ext cx="8396700" cy="6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District/School Administrator</a:t>
            </a:r>
            <a:endParaRPr b="1" i="1" sz="3000">
              <a:solidFill>
                <a:srgbClr val="F0B828"/>
              </a:solidFill>
            </a:endParaRPr>
          </a:p>
        </p:txBody>
      </p:sp>
      <p:sp>
        <p:nvSpPr>
          <p:cNvPr id="559" name="Google Shape;559;p59"/>
          <p:cNvSpPr txBox="1"/>
          <p:nvPr/>
        </p:nvSpPr>
        <p:spPr>
          <a:xfrm>
            <a:off x="428856" y="1106080"/>
            <a:ext cx="8286300" cy="33045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Lato"/>
                <a:ea typeface="Lato"/>
                <a:cs typeface="Lato"/>
                <a:sym typeface="Lato"/>
              </a:rPr>
              <a:t>Developing Improvement plans, setting challenges yet achievable goals.</a:t>
            </a:r>
            <a:endParaRPr b="1" sz="1800">
              <a:latin typeface="Lato"/>
              <a:ea typeface="Lato"/>
              <a:cs typeface="Lato"/>
              <a:sym typeface="Lato"/>
            </a:endParaRPr>
          </a:p>
          <a:p>
            <a:pPr indent="-247650" lvl="0" marL="342900" rtl="0" algn="l">
              <a:spcBef>
                <a:spcPts val="0"/>
              </a:spcBef>
              <a:spcAft>
                <a:spcPts val="0"/>
              </a:spcAft>
              <a:buSzPts val="1300"/>
              <a:buFont typeface="Lato"/>
              <a:buChar char="●"/>
            </a:pPr>
            <a:r>
              <a:rPr lang="en" sz="1500">
                <a:latin typeface="Lato"/>
                <a:ea typeface="Lato"/>
                <a:cs typeface="Lato"/>
                <a:sym typeface="Lato"/>
              </a:rPr>
              <a:t>What are my district’s/school’s priorities, and what data is connected to those priorities?</a:t>
            </a:r>
            <a:endParaRPr sz="1500">
              <a:latin typeface="Lato"/>
              <a:ea typeface="Lato"/>
              <a:cs typeface="Lato"/>
              <a:sym typeface="Lato"/>
            </a:endParaRPr>
          </a:p>
          <a:p>
            <a:pPr indent="-260350" lvl="0" marL="342900" rtl="0" algn="l">
              <a:spcBef>
                <a:spcPts val="0"/>
              </a:spcBef>
              <a:spcAft>
                <a:spcPts val="0"/>
              </a:spcAft>
              <a:buSzPts val="1500"/>
              <a:buFont typeface="Lato"/>
              <a:buChar char="●"/>
            </a:pPr>
            <a:r>
              <a:rPr lang="en" sz="1500">
                <a:latin typeface="Lato"/>
                <a:ea typeface="Lato"/>
                <a:cs typeface="Lato"/>
                <a:sym typeface="Lato"/>
              </a:rPr>
              <a:t>Where are our highest needs? (staff efficiencies with budget reductions)</a:t>
            </a:r>
            <a:endParaRPr sz="1500">
              <a:latin typeface="Lato"/>
              <a:ea typeface="Lato"/>
              <a:cs typeface="Lato"/>
              <a:sym typeface="Lato"/>
            </a:endParaRPr>
          </a:p>
          <a:p>
            <a:pPr indent="-260350" lvl="0" marL="342900" rtl="0" algn="l">
              <a:spcBef>
                <a:spcPts val="0"/>
              </a:spcBef>
              <a:spcAft>
                <a:spcPts val="0"/>
              </a:spcAft>
              <a:buSzPts val="1500"/>
              <a:buFont typeface="Lato"/>
              <a:buChar char="●"/>
            </a:pPr>
            <a:r>
              <a:rPr lang="en" sz="1500">
                <a:latin typeface="Lato"/>
                <a:ea typeface="Lato"/>
                <a:cs typeface="Lato"/>
                <a:sym typeface="Lato"/>
              </a:rPr>
              <a:t>What might I spotlight for others that will support moving forward?</a:t>
            </a:r>
            <a:endParaRPr sz="15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latin typeface="Lato"/>
                <a:ea typeface="Lato"/>
                <a:cs typeface="Lato"/>
                <a:sym typeface="Lato"/>
              </a:rPr>
              <a:t>Track and Monitor Progress for specific groups. Monitor for disproportionality.</a:t>
            </a:r>
            <a:endParaRPr b="1" sz="1700">
              <a:latin typeface="Lato"/>
              <a:ea typeface="Lato"/>
              <a:cs typeface="Lato"/>
              <a:sym typeface="Lato"/>
            </a:endParaRPr>
          </a:p>
          <a:p>
            <a:pPr indent="-260350" lvl="0" marL="342900" rtl="0" algn="l">
              <a:spcBef>
                <a:spcPts val="0"/>
              </a:spcBef>
              <a:spcAft>
                <a:spcPts val="0"/>
              </a:spcAft>
              <a:buSzPts val="1500"/>
              <a:buFont typeface="Lato"/>
              <a:buChar char="●"/>
            </a:pPr>
            <a:r>
              <a:rPr lang="en" sz="1500">
                <a:latin typeface="Lato"/>
                <a:ea typeface="Lato"/>
                <a:cs typeface="Lato"/>
                <a:sym typeface="Lato"/>
              </a:rPr>
              <a:t>What are some early indicators we are on the right track?</a:t>
            </a:r>
            <a:endParaRPr sz="1500">
              <a:latin typeface="Lato"/>
              <a:ea typeface="Lato"/>
              <a:cs typeface="Lato"/>
              <a:sym typeface="Lato"/>
            </a:endParaRPr>
          </a:p>
          <a:p>
            <a:pPr indent="-260350" lvl="0" marL="342900" rtl="0" algn="l">
              <a:spcBef>
                <a:spcPts val="0"/>
              </a:spcBef>
              <a:spcAft>
                <a:spcPts val="0"/>
              </a:spcAft>
              <a:buSzPts val="1500"/>
              <a:buFont typeface="Lato"/>
              <a:buChar char="●"/>
            </a:pPr>
            <a:r>
              <a:rPr lang="en" sz="1500">
                <a:latin typeface="Lato"/>
                <a:ea typeface="Lato"/>
                <a:cs typeface="Lato"/>
                <a:sym typeface="Lato"/>
              </a:rPr>
              <a:t>Is a change resulting in improvements? For whom and under what conditions?</a:t>
            </a:r>
            <a:endParaRPr sz="1500">
              <a:latin typeface="Lato"/>
              <a:ea typeface="Lato"/>
              <a:cs typeface="Lato"/>
              <a:sym typeface="Lato"/>
            </a:endParaRPr>
          </a:p>
          <a:p>
            <a:pPr indent="-260350" lvl="0" marL="342900" rtl="0" algn="l">
              <a:spcBef>
                <a:spcPts val="0"/>
              </a:spcBef>
              <a:spcAft>
                <a:spcPts val="0"/>
              </a:spcAft>
              <a:buSzPts val="1500"/>
              <a:buFont typeface="Lato"/>
              <a:buChar char="●"/>
            </a:pPr>
            <a:r>
              <a:rPr lang="en" sz="1500">
                <a:latin typeface="Lato"/>
                <a:ea typeface="Lato"/>
                <a:cs typeface="Lato"/>
                <a:sym typeface="Lato"/>
              </a:rPr>
              <a:t>Student Growth / Assessments (Performance Level Scores)</a:t>
            </a:r>
            <a:endParaRPr sz="1500">
              <a:latin typeface="Lato"/>
              <a:ea typeface="Lato"/>
              <a:cs typeface="Lato"/>
              <a:sym typeface="Lato"/>
            </a:endParaRPr>
          </a:p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Lato"/>
                <a:ea typeface="Lato"/>
                <a:cs typeface="Lato"/>
                <a:sym typeface="Lato"/>
              </a:rPr>
              <a:t>Reporting Data</a:t>
            </a:r>
            <a:endParaRPr b="1" sz="1800">
              <a:latin typeface="Lato"/>
              <a:ea typeface="Lato"/>
              <a:cs typeface="Lato"/>
              <a:sym typeface="Lato"/>
            </a:endParaRPr>
          </a:p>
          <a:p>
            <a:pPr indent="-260350" lvl="0" marL="342900" rtl="0" algn="l">
              <a:spcBef>
                <a:spcPts val="0"/>
              </a:spcBef>
              <a:spcAft>
                <a:spcPts val="0"/>
              </a:spcAft>
              <a:buSzPts val="1500"/>
              <a:buFont typeface="Lato"/>
              <a:buChar char="●"/>
            </a:pPr>
            <a:r>
              <a:rPr lang="en" sz="1500">
                <a:latin typeface="Lato"/>
                <a:ea typeface="Lato"/>
                <a:cs typeface="Lato"/>
                <a:sym typeface="Lato"/>
              </a:rPr>
              <a:t>What historical views support reporting? (State &amp; District Reports/Requirements, Grants)</a:t>
            </a:r>
            <a:endParaRPr sz="15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60"/>
          <p:cNvSpPr txBox="1"/>
          <p:nvPr/>
        </p:nvSpPr>
        <p:spPr>
          <a:xfrm>
            <a:off x="396338" y="329719"/>
            <a:ext cx="8396700" cy="6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Scavenger Hunt </a:t>
            </a:r>
            <a:endParaRPr b="1" i="1" sz="1700">
              <a:solidFill>
                <a:srgbClr val="F0B828"/>
              </a:solidFill>
            </a:endParaRPr>
          </a:p>
        </p:txBody>
      </p:sp>
      <p:sp>
        <p:nvSpPr>
          <p:cNvPr id="565" name="Google Shape;565;p60"/>
          <p:cNvSpPr txBox="1"/>
          <p:nvPr/>
        </p:nvSpPr>
        <p:spPr>
          <a:xfrm>
            <a:off x="451550" y="838650"/>
            <a:ext cx="8286300" cy="4056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latin typeface="Lato"/>
                <a:ea typeface="Lato"/>
                <a:cs typeface="Lato"/>
                <a:sym typeface="Lato"/>
              </a:rPr>
              <a:t>Attendance:</a:t>
            </a:r>
            <a:endParaRPr b="1" sz="1300">
              <a:latin typeface="Lato"/>
              <a:ea typeface="Lato"/>
              <a:cs typeface="Lato"/>
              <a:sym typeface="Lato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Font typeface="Lato"/>
              <a:buChar char="●"/>
            </a:pPr>
            <a:r>
              <a:rPr lang="en" sz="1300">
                <a:latin typeface="Lato"/>
                <a:ea typeface="Lato"/>
                <a:cs typeface="Lato"/>
                <a:sym typeface="Lato"/>
              </a:rPr>
              <a:t>Can you identify which of your students has the highest number of absences? - What was their attendance last year?</a:t>
            </a:r>
            <a:endParaRPr sz="1300">
              <a:latin typeface="Lato"/>
              <a:ea typeface="Lato"/>
              <a:cs typeface="Lato"/>
              <a:sym typeface="Lato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Font typeface="Lato"/>
              <a:buChar char="●"/>
            </a:pPr>
            <a:r>
              <a:rPr lang="en" sz="1300">
                <a:latin typeface="Lato"/>
                <a:ea typeface="Lato"/>
                <a:cs typeface="Lato"/>
                <a:sym typeface="Lato"/>
              </a:rPr>
              <a:t>What percent of students school-wide/grade-band/class wise are meeting the 90% attendance threshold?</a:t>
            </a:r>
            <a:endParaRPr sz="13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latin typeface="Lato"/>
                <a:ea typeface="Lato"/>
                <a:cs typeface="Lato"/>
                <a:sym typeface="Lato"/>
              </a:rPr>
              <a:t>Assessments:</a:t>
            </a:r>
            <a:endParaRPr b="1" sz="1300">
              <a:latin typeface="Lato"/>
              <a:ea typeface="Lato"/>
              <a:cs typeface="Lato"/>
              <a:sym typeface="Lato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Font typeface="Lato"/>
              <a:buChar char="●"/>
            </a:pPr>
            <a:r>
              <a:rPr lang="en" sz="1300">
                <a:latin typeface="Lato"/>
                <a:ea typeface="Lato"/>
                <a:cs typeface="Lato"/>
                <a:sym typeface="Lato"/>
              </a:rPr>
              <a:t>Choose a grade band or class. What percentage of students met the standard?</a:t>
            </a:r>
            <a:endParaRPr sz="1300">
              <a:latin typeface="Lato"/>
              <a:ea typeface="Lato"/>
              <a:cs typeface="Lato"/>
              <a:sym typeface="Lato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Font typeface="Lato"/>
              <a:buChar char="●"/>
            </a:pPr>
            <a:r>
              <a:rPr lang="en" sz="1300">
                <a:latin typeface="Lato"/>
                <a:ea typeface="Lato"/>
                <a:cs typeface="Lato"/>
                <a:sym typeface="Lato"/>
              </a:rPr>
              <a:t>Find three students who scored below grade level.</a:t>
            </a:r>
            <a:endParaRPr sz="1300">
              <a:latin typeface="Lato"/>
              <a:ea typeface="Lato"/>
              <a:cs typeface="Lato"/>
              <a:sym typeface="Lato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Font typeface="Lato"/>
              <a:buChar char="●"/>
            </a:pPr>
            <a:r>
              <a:rPr lang="en" sz="1300">
                <a:latin typeface="Lato"/>
                <a:ea typeface="Lato"/>
                <a:cs typeface="Lato"/>
                <a:sym typeface="Lato"/>
              </a:rPr>
              <a:t>Find two students with upward trends in an assessment.</a:t>
            </a:r>
            <a:endParaRPr sz="13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latin typeface="Lato"/>
                <a:ea typeface="Lato"/>
                <a:cs typeface="Lato"/>
                <a:sym typeface="Lato"/>
              </a:rPr>
              <a:t>Risk:</a:t>
            </a:r>
            <a:endParaRPr b="1" sz="1300">
              <a:latin typeface="Lato"/>
              <a:ea typeface="Lato"/>
              <a:cs typeface="Lato"/>
              <a:sym typeface="Lato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Font typeface="Lato"/>
              <a:buChar char="●"/>
            </a:pPr>
            <a:r>
              <a:rPr lang="en" sz="1300">
                <a:latin typeface="Lato"/>
                <a:ea typeface="Lato"/>
                <a:cs typeface="Lato"/>
                <a:sym typeface="Lato"/>
              </a:rPr>
              <a:t>Explore two students who are at risk. What are the challenges? What achievable goal could you set to develop improvement? How could you track and monitor progress for a specific group?</a:t>
            </a:r>
            <a:endParaRPr sz="13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latin typeface="Lato"/>
                <a:ea typeface="Lato"/>
                <a:cs typeface="Lato"/>
                <a:sym typeface="Lato"/>
              </a:rPr>
              <a:t>Demographic:</a:t>
            </a:r>
            <a:endParaRPr b="1" sz="1300">
              <a:latin typeface="Lato"/>
              <a:ea typeface="Lato"/>
              <a:cs typeface="Lato"/>
              <a:sym typeface="Lato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Font typeface="Lato"/>
              <a:buChar char="●"/>
            </a:pPr>
            <a:r>
              <a:rPr lang="en" sz="1300">
                <a:latin typeface="Lato"/>
                <a:ea typeface="Lato"/>
                <a:cs typeface="Lato"/>
                <a:sym typeface="Lato"/>
              </a:rPr>
              <a:t>Find two students with a Home Language other than English.</a:t>
            </a:r>
            <a:endParaRPr sz="13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latin typeface="Lato"/>
                <a:ea typeface="Lato"/>
                <a:cs typeface="Lato"/>
                <a:sym typeface="Lato"/>
              </a:rPr>
              <a:t>Student Spotlight: Select a student:</a:t>
            </a:r>
            <a:endParaRPr b="1" sz="1300">
              <a:latin typeface="Lato"/>
              <a:ea typeface="Lato"/>
              <a:cs typeface="Lato"/>
              <a:sym typeface="Lato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Font typeface="Lato"/>
              <a:buChar char="●"/>
            </a:pPr>
            <a:r>
              <a:rPr lang="en" sz="1300">
                <a:latin typeface="Lato"/>
                <a:ea typeface="Lato"/>
                <a:cs typeface="Lato"/>
                <a:sym typeface="Lato"/>
              </a:rPr>
              <a:t>Are they enrolled in any special programs?</a:t>
            </a:r>
            <a:endParaRPr sz="1300">
              <a:latin typeface="Lato"/>
              <a:ea typeface="Lato"/>
              <a:cs typeface="Lato"/>
              <a:sym typeface="Lato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Font typeface="Lato"/>
              <a:buChar char="●"/>
            </a:pPr>
            <a:r>
              <a:rPr lang="en" sz="1300">
                <a:latin typeface="Lato"/>
                <a:ea typeface="Lato"/>
                <a:cs typeface="Lato"/>
                <a:sym typeface="Lato"/>
              </a:rPr>
              <a:t>What are their weaknesses/strengths? </a:t>
            </a:r>
            <a:endParaRPr sz="13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61"/>
          <p:cNvSpPr txBox="1"/>
          <p:nvPr/>
        </p:nvSpPr>
        <p:spPr>
          <a:xfrm>
            <a:off x="354394" y="2006963"/>
            <a:ext cx="79917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rgbClr val="32363F"/>
                </a:solidFill>
                <a:latin typeface="Calibri"/>
                <a:ea typeface="Calibri"/>
                <a:cs typeface="Calibri"/>
                <a:sym typeface="Calibri"/>
              </a:rPr>
              <a:t>What was an ah-ha moment?</a:t>
            </a:r>
            <a:endParaRPr b="1" sz="3800"/>
          </a:p>
        </p:txBody>
      </p:sp>
      <p:sp>
        <p:nvSpPr>
          <p:cNvPr id="571" name="Google Shape;571;p61"/>
          <p:cNvSpPr txBox="1"/>
          <p:nvPr/>
        </p:nvSpPr>
        <p:spPr>
          <a:xfrm>
            <a:off x="396338" y="329719"/>
            <a:ext cx="8396700" cy="6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Questions?</a:t>
            </a:r>
            <a:endParaRPr b="1" i="1" sz="1700">
              <a:solidFill>
                <a:srgbClr val="F0B828"/>
              </a:solidFill>
            </a:endParaRPr>
          </a:p>
        </p:txBody>
      </p:sp>
      <p:sp>
        <p:nvSpPr>
          <p:cNvPr id="572" name="Google Shape;572;p61"/>
          <p:cNvSpPr txBox="1"/>
          <p:nvPr>
            <p:ph idx="1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6"/>
          <p:cNvSpPr/>
          <p:nvPr/>
        </p:nvSpPr>
        <p:spPr>
          <a:xfrm>
            <a:off x="6838031" y="0"/>
            <a:ext cx="2306100" cy="5143500"/>
          </a:xfrm>
          <a:prstGeom prst="rect">
            <a:avLst/>
          </a:prstGeom>
          <a:solidFill>
            <a:srgbClr val="ECA30B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36"/>
          <p:cNvSpPr txBox="1"/>
          <p:nvPr/>
        </p:nvSpPr>
        <p:spPr>
          <a:xfrm>
            <a:off x="377825" y="1426725"/>
            <a:ext cx="4629300" cy="18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-2794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Welcome and Introductions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794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Getting Logged In &amp; General Navigation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79400" lvl="1" marL="6858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○"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Help Desk, User Account, Help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79400" lvl="1" marL="6858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○"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Setting your Default Dashboard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794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Basic Dashboard Functionality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794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Q &amp; A, Practice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177800" lvl="0" marL="34290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"/>
              <a:buFont typeface="Lato Light"/>
              <a:buChar char="●"/>
            </a:pPr>
            <a:r>
              <a:t/>
            </a:r>
            <a:endParaRPr sz="2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indent="-177800" lvl="0" marL="34290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"/>
              <a:buFont typeface="Lato Light"/>
              <a:buChar char="●"/>
            </a:pPr>
            <a:r>
              <a:t/>
            </a:r>
            <a:endParaRPr b="0" i="0" sz="200" u="none" cap="none" strike="noStrike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grpSp>
        <p:nvGrpSpPr>
          <p:cNvPr id="314" name="Google Shape;314;p36"/>
          <p:cNvGrpSpPr/>
          <p:nvPr/>
        </p:nvGrpSpPr>
        <p:grpSpPr>
          <a:xfrm>
            <a:off x="662329" y="4282985"/>
            <a:ext cx="734311" cy="131681"/>
            <a:chOff x="-112049" y="0"/>
            <a:chExt cx="458400" cy="46800"/>
          </a:xfrm>
        </p:grpSpPr>
        <p:sp>
          <p:nvSpPr>
            <p:cNvPr id="315" name="Google Shape;315;p36"/>
            <p:cNvSpPr/>
            <p:nvPr/>
          </p:nvSpPr>
          <p:spPr>
            <a:xfrm>
              <a:off x="-1" y="27"/>
              <a:ext cx="116700" cy="46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1A843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E1A843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  <p:sp>
          <p:nvSpPr>
            <p:cNvPr id="316" name="Google Shape;316;p36"/>
            <p:cNvSpPr/>
            <p:nvPr/>
          </p:nvSpPr>
          <p:spPr>
            <a:xfrm>
              <a:off x="116580" y="27"/>
              <a:ext cx="115500" cy="46500"/>
            </a:xfrm>
            <a:prstGeom prst="rect">
              <a:avLst/>
            </a:prstGeom>
            <a:solidFill>
              <a:srgbClr val="95B952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5B952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95B952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  <p:sp>
          <p:nvSpPr>
            <p:cNvPr id="317" name="Google Shape;317;p36"/>
            <p:cNvSpPr/>
            <p:nvPr/>
          </p:nvSpPr>
          <p:spPr>
            <a:xfrm>
              <a:off x="230851" y="0"/>
              <a:ext cx="115500" cy="46800"/>
            </a:xfrm>
            <a:prstGeom prst="rect">
              <a:avLst/>
            </a:prstGeom>
            <a:solidFill>
              <a:srgbClr val="71C1E5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  <p:sp>
          <p:nvSpPr>
            <p:cNvPr id="318" name="Google Shape;318;p36"/>
            <p:cNvSpPr/>
            <p:nvPr/>
          </p:nvSpPr>
          <p:spPr>
            <a:xfrm>
              <a:off x="-112049" y="0"/>
              <a:ext cx="115500" cy="46800"/>
            </a:xfrm>
            <a:prstGeom prst="rect">
              <a:avLst/>
            </a:prstGeom>
            <a:solidFill>
              <a:srgbClr val="E38B3D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</p:grpSp>
      <p:pic>
        <p:nvPicPr>
          <p:cNvPr descr="logo-dark-sds-connect.svg" id="319" name="Google Shape;319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2326" y="264860"/>
            <a:ext cx="1912950" cy="38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c.pdf" id="320" name="Google Shape;320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92282" y="1054821"/>
            <a:ext cx="4504938" cy="3463677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36"/>
          <p:cNvSpPr txBox="1"/>
          <p:nvPr/>
        </p:nvSpPr>
        <p:spPr>
          <a:xfrm>
            <a:off x="377831" y="830300"/>
            <a:ext cx="4414500" cy="5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100"/>
              <a:buFont typeface="Lato"/>
              <a:buNone/>
            </a:pPr>
            <a:r>
              <a:rPr b="1" lang="en" sz="3000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rPr>
              <a:t>Agenda</a:t>
            </a:r>
            <a:endParaRPr sz="3000"/>
          </a:p>
        </p:txBody>
      </p:sp>
      <p:pic>
        <p:nvPicPr>
          <p:cNvPr id="322" name="Google Shape;322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75392" y="1361288"/>
            <a:ext cx="3489336" cy="1854376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" name="Google Shape;327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163" y="2606975"/>
            <a:ext cx="3723878" cy="1818425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28" name="Google Shape;328;p37"/>
          <p:cNvSpPr txBox="1"/>
          <p:nvPr/>
        </p:nvSpPr>
        <p:spPr>
          <a:xfrm>
            <a:off x="378052" y="329725"/>
            <a:ext cx="2667300" cy="6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How to Log In</a:t>
            </a:r>
            <a:endParaRPr b="1" sz="3000"/>
          </a:p>
        </p:txBody>
      </p:sp>
      <p:sp>
        <p:nvSpPr>
          <p:cNvPr id="329" name="Google Shape;329;p37"/>
          <p:cNvSpPr txBox="1"/>
          <p:nvPr/>
        </p:nvSpPr>
        <p:spPr>
          <a:xfrm>
            <a:off x="446400" y="1835675"/>
            <a:ext cx="41616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Enter username or email from the SIS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sz="16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30" name="Google Shape;330;p37"/>
          <p:cNvSpPr txBox="1"/>
          <p:nvPr/>
        </p:nvSpPr>
        <p:spPr>
          <a:xfrm>
            <a:off x="4687950" y="1889375"/>
            <a:ext cx="3888000" cy="6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OR </a:t>
            </a:r>
            <a:endParaRPr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Click Authenticate With District</a:t>
            </a:r>
            <a:endParaRPr b="1"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31" name="Google Shape;331;p37"/>
          <p:cNvPicPr preferRelativeResize="0"/>
          <p:nvPr/>
        </p:nvPicPr>
        <p:blipFill rotWithShape="1">
          <a:blip r:embed="rId4">
            <a:alphaModFix/>
          </a:blip>
          <a:srcRect b="0" l="0" r="1127" t="0"/>
          <a:stretch/>
        </p:blipFill>
        <p:spPr>
          <a:xfrm>
            <a:off x="4687950" y="2591375"/>
            <a:ext cx="4251769" cy="1818425"/>
          </a:xfrm>
          <a:prstGeom prst="rect">
            <a:avLst/>
          </a:prstGeom>
          <a:noFill/>
          <a:ln>
            <a:noFill/>
          </a:ln>
          <a:effectLst>
            <a:outerShdw blurRad="71438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32" name="Google Shape;332;p37"/>
          <p:cNvSpPr txBox="1"/>
          <p:nvPr/>
        </p:nvSpPr>
        <p:spPr>
          <a:xfrm>
            <a:off x="788750" y="987875"/>
            <a:ext cx="8066400" cy="5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Go to URL:</a:t>
            </a:r>
            <a:r>
              <a:rPr lang="en" sz="2000">
                <a:solidFill>
                  <a:srgbClr val="0000F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b="1" lang="en" sz="2000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districtname</a:t>
            </a:r>
            <a:r>
              <a:rPr lang="en" sz="2000">
                <a:solidFill>
                  <a:srgbClr val="0000FF"/>
                </a:solidFill>
                <a:latin typeface="Lato"/>
                <a:ea typeface="Lato"/>
                <a:cs typeface="Lato"/>
                <a:sym typeface="Lato"/>
              </a:rPr>
              <a:t>.schooldata.net/connect/#/homeroom</a:t>
            </a:r>
            <a:endParaRPr sz="2000">
              <a:solidFill>
                <a:srgbClr val="0000FF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33" name="Google Shape;333;p37"/>
          <p:cNvSpPr txBox="1"/>
          <p:nvPr/>
        </p:nvSpPr>
        <p:spPr>
          <a:xfrm>
            <a:off x="446400" y="1510775"/>
            <a:ext cx="8409000" cy="309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The login page will be </a:t>
            </a: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one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of these examples: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334" name="Google Shape;334;p37"/>
          <p:cNvCxnSpPr/>
          <p:nvPr/>
        </p:nvCxnSpPr>
        <p:spPr>
          <a:xfrm>
            <a:off x="4598250" y="1935625"/>
            <a:ext cx="9900" cy="2623500"/>
          </a:xfrm>
          <a:prstGeom prst="straightConnector1">
            <a:avLst/>
          </a:prstGeom>
          <a:noFill/>
          <a:ln cap="flat" cmpd="sng" w="28575">
            <a:solidFill>
              <a:srgbClr val="EFEFE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35" name="Google Shape;335;p37"/>
          <p:cNvCxnSpPr/>
          <p:nvPr/>
        </p:nvCxnSpPr>
        <p:spPr>
          <a:xfrm flipH="1" rot="10800000">
            <a:off x="788863" y="951659"/>
            <a:ext cx="8066400" cy="4800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36" name="Google Shape;336;p37"/>
          <p:cNvSpPr txBox="1"/>
          <p:nvPr/>
        </p:nvSpPr>
        <p:spPr>
          <a:xfrm>
            <a:off x="664750" y="4485400"/>
            <a:ext cx="5714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Lato"/>
                <a:ea typeface="Lato"/>
                <a:cs typeface="Lato"/>
                <a:sym typeface="Lato"/>
              </a:rPr>
              <a:t>*Note: </a:t>
            </a:r>
            <a:r>
              <a:rPr lang="en" sz="1800">
                <a:latin typeface="Lato"/>
                <a:ea typeface="Lato"/>
                <a:cs typeface="Lato"/>
                <a:sym typeface="Lato"/>
              </a:rPr>
              <a:t>Use Reset Password option, if necessary</a:t>
            </a:r>
            <a:endParaRPr sz="18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37" name="Google Shape;337;p37"/>
          <p:cNvSpPr/>
          <p:nvPr/>
        </p:nvSpPr>
        <p:spPr>
          <a:xfrm>
            <a:off x="1808800" y="3951925"/>
            <a:ext cx="154200" cy="2316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71438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38"/>
          <p:cNvSpPr txBox="1"/>
          <p:nvPr>
            <p:ph type="title"/>
          </p:nvPr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Manage My Account</a:t>
            </a:r>
            <a:endParaRPr sz="3000"/>
          </a:p>
        </p:txBody>
      </p:sp>
      <p:pic>
        <p:nvPicPr>
          <p:cNvPr id="343" name="Google Shape;343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2750" y="1095725"/>
            <a:ext cx="1952625" cy="2148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82610" y="1095725"/>
            <a:ext cx="6316191" cy="2201525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38"/>
          <p:cNvSpPr txBox="1"/>
          <p:nvPr/>
        </p:nvSpPr>
        <p:spPr>
          <a:xfrm>
            <a:off x="826950" y="3326000"/>
            <a:ext cx="7969800" cy="10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Click your </a:t>
            </a:r>
            <a:r>
              <a:rPr b="1" lang="en">
                <a:latin typeface="Lato"/>
                <a:ea typeface="Lato"/>
                <a:cs typeface="Lato"/>
                <a:sym typeface="Lato"/>
              </a:rPr>
              <a:t>Name 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and choose </a:t>
            </a:r>
            <a:r>
              <a:rPr b="1" lang="en">
                <a:latin typeface="Lato"/>
                <a:ea typeface="Lato"/>
                <a:cs typeface="Lato"/>
                <a:sym typeface="Lato"/>
              </a:rPr>
              <a:t>Manage My Account.</a:t>
            </a:r>
            <a:endParaRPr b="1"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Select Screen Settings: </a:t>
            </a:r>
            <a:r>
              <a:rPr b="1" lang="en">
                <a:latin typeface="Lato"/>
                <a:ea typeface="Lato"/>
                <a:cs typeface="Lato"/>
                <a:sym typeface="Lato"/>
              </a:rPr>
              <a:t>Zoom Factor, High Contrast, Application Navigation is Collapsed 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(Information or Directions) for 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easy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 page.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Change Password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39"/>
          <p:cNvSpPr txBox="1"/>
          <p:nvPr/>
        </p:nvSpPr>
        <p:spPr>
          <a:xfrm>
            <a:off x="299288" y="329719"/>
            <a:ext cx="6797700" cy="6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Site Navigation</a:t>
            </a:r>
            <a:endParaRPr b="1" sz="2300"/>
          </a:p>
        </p:txBody>
      </p:sp>
      <p:pic>
        <p:nvPicPr>
          <p:cNvPr id="351" name="Google Shape;351;p39"/>
          <p:cNvPicPr preferRelativeResize="0"/>
          <p:nvPr/>
        </p:nvPicPr>
        <p:blipFill rotWithShape="1">
          <a:blip r:embed="rId3">
            <a:alphaModFix/>
          </a:blip>
          <a:srcRect b="6524" l="0" r="0" t="0"/>
          <a:stretch/>
        </p:blipFill>
        <p:spPr>
          <a:xfrm>
            <a:off x="423919" y="2133188"/>
            <a:ext cx="4675275" cy="2302219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52" name="Google Shape;352;p39"/>
          <p:cNvSpPr txBox="1"/>
          <p:nvPr/>
        </p:nvSpPr>
        <p:spPr>
          <a:xfrm>
            <a:off x="3179363" y="894919"/>
            <a:ext cx="5707200" cy="1059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Click the </a:t>
            </a: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Site Navigation icon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to start. 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Click on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Dashboards and Distributions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next click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Homeroom Dashboards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then click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Launch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53" name="Google Shape;353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53844" y="2007562"/>
            <a:ext cx="2999333" cy="246287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54" name="Google Shape;354;p39"/>
          <p:cNvSpPr/>
          <p:nvPr/>
        </p:nvSpPr>
        <p:spPr>
          <a:xfrm>
            <a:off x="7135893" y="3197194"/>
            <a:ext cx="549600" cy="2727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cxnSp>
        <p:nvCxnSpPr>
          <p:cNvPr id="355" name="Google Shape;355;p39"/>
          <p:cNvCxnSpPr/>
          <p:nvPr/>
        </p:nvCxnSpPr>
        <p:spPr>
          <a:xfrm>
            <a:off x="4953525" y="1852669"/>
            <a:ext cx="730200" cy="9027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56" name="Google Shape;356;p39"/>
          <p:cNvCxnSpPr/>
          <p:nvPr/>
        </p:nvCxnSpPr>
        <p:spPr>
          <a:xfrm>
            <a:off x="4969219" y="1868363"/>
            <a:ext cx="2284500" cy="7773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357" name="Google Shape;357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8175" y="1165396"/>
            <a:ext cx="2852075" cy="558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40"/>
          <p:cNvSpPr txBox="1"/>
          <p:nvPr>
            <p:ph type="title"/>
          </p:nvPr>
        </p:nvSpPr>
        <p:spPr>
          <a:xfrm>
            <a:off x="490725" y="440075"/>
            <a:ext cx="75282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latin typeface="Lato"/>
                <a:ea typeface="Lato"/>
                <a:cs typeface="Lato"/>
                <a:sym typeface="Lato"/>
              </a:rPr>
              <a:t>What is Homeroom Dashboards (SchoolData.net)?</a:t>
            </a:r>
            <a:endParaRPr sz="26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63" name="Google Shape;363;p40"/>
          <p:cNvSpPr txBox="1"/>
          <p:nvPr>
            <p:ph idx="1" type="subTitle"/>
          </p:nvPr>
        </p:nvSpPr>
        <p:spPr>
          <a:xfrm>
            <a:off x="602000" y="1148900"/>
            <a:ext cx="7759200" cy="66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Homeroom is a customized student data portal that combines information from numerous sources and presents it in a clear, consistent format.</a:t>
            </a:r>
            <a:endParaRPr sz="18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descr="Group 10200@2x.png" id="364" name="Google Shape;364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18963" y="335552"/>
            <a:ext cx="697856" cy="697856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40"/>
          <p:cNvSpPr txBox="1"/>
          <p:nvPr/>
        </p:nvSpPr>
        <p:spPr>
          <a:xfrm>
            <a:off x="277750" y="1924550"/>
            <a:ext cx="4450200" cy="18984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" sz="1800" u="sng" cap="none" strike="noStrike">
                <a:latin typeface="Lato"/>
                <a:ea typeface="Lato"/>
                <a:cs typeface="Lato"/>
                <a:sym typeface="Lato"/>
              </a:rPr>
              <a:t>Nightly loaded (automatic):</a:t>
            </a:r>
            <a:endParaRPr b="1" i="0" sz="1800" u="sng" cap="none" strike="noStrike">
              <a:latin typeface="Lato"/>
              <a:ea typeface="Lato"/>
              <a:cs typeface="Lato"/>
              <a:sym typeface="Lato"/>
            </a:endParaRPr>
          </a:p>
          <a:p>
            <a:pPr indent="-2667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b="1" i="1" lang="en" sz="1600" u="sng">
                <a:latin typeface="Lato"/>
                <a:ea typeface="Lato"/>
                <a:cs typeface="Lato"/>
                <a:sym typeface="Lato"/>
              </a:rPr>
              <a:t>Skyward</a:t>
            </a:r>
            <a:r>
              <a:rPr i="1" lang="en" sz="1600" u="none" cap="none" strike="noStrike">
                <a:latin typeface="Lato"/>
                <a:ea typeface="Lato"/>
                <a:cs typeface="Lato"/>
                <a:sym typeface="Lato"/>
              </a:rPr>
              <a:t>: Student Demographic</a:t>
            </a:r>
            <a:r>
              <a:rPr i="1" lang="en" sz="1600">
                <a:latin typeface="Lato"/>
                <a:ea typeface="Lato"/>
                <a:cs typeface="Lato"/>
                <a:sym typeface="Lato"/>
              </a:rPr>
              <a:t>s</a:t>
            </a:r>
            <a:r>
              <a:rPr i="1" lang="en" sz="1600" u="none" cap="none" strike="noStrike">
                <a:latin typeface="Lato"/>
                <a:ea typeface="Lato"/>
                <a:cs typeface="Lato"/>
                <a:sym typeface="Lato"/>
              </a:rPr>
              <a:t>, Attendance, Discipline, Gradebook </a:t>
            </a:r>
            <a:r>
              <a:rPr i="1" lang="en" sz="1600">
                <a:latin typeface="Lato"/>
                <a:ea typeface="Lato"/>
                <a:cs typeface="Lato"/>
                <a:sym typeface="Lato"/>
              </a:rPr>
              <a:t>&amp; </a:t>
            </a:r>
            <a:r>
              <a:rPr i="1" lang="en" sz="1600" u="none" cap="none" strike="noStrike">
                <a:latin typeface="Lato"/>
                <a:ea typeface="Lato"/>
                <a:cs typeface="Lato"/>
                <a:sym typeface="Lato"/>
              </a:rPr>
              <a:t>Posted Grades, GPA</a:t>
            </a:r>
            <a:r>
              <a:rPr i="1" lang="en" sz="1600">
                <a:latin typeface="Lato"/>
                <a:ea typeface="Lato"/>
                <a:cs typeface="Lato"/>
                <a:sym typeface="Lato"/>
              </a:rPr>
              <a:t> &amp; Credits,</a:t>
            </a:r>
            <a:r>
              <a:rPr i="1" lang="en" sz="1600" u="none" cap="none" strike="noStrike">
                <a:latin typeface="Lato"/>
                <a:ea typeface="Lato"/>
                <a:cs typeface="Lato"/>
                <a:sym typeface="Lato"/>
              </a:rPr>
              <a:t> Services, Guardian info, Health Information, Educational Milestones, </a:t>
            </a:r>
            <a:r>
              <a:rPr i="1" lang="en" sz="1600">
                <a:latin typeface="Lato"/>
                <a:ea typeface="Lato"/>
                <a:cs typeface="Lato"/>
                <a:sym typeface="Lato"/>
              </a:rPr>
              <a:t>Class and School/District </a:t>
            </a:r>
            <a:r>
              <a:rPr i="1" lang="en" sz="1600" u="none" cap="none" strike="noStrike">
                <a:latin typeface="Lato"/>
                <a:ea typeface="Lato"/>
                <a:cs typeface="Lato"/>
                <a:sym typeface="Lato"/>
              </a:rPr>
              <a:t>Enrollments</a:t>
            </a:r>
            <a:endParaRPr i="1" sz="1600"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i="1" sz="14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66" name="Google Shape;366;p40"/>
          <p:cNvSpPr txBox="1"/>
          <p:nvPr/>
        </p:nvSpPr>
        <p:spPr>
          <a:xfrm>
            <a:off x="4792600" y="1945550"/>
            <a:ext cx="4017000" cy="18564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" sz="1800" u="sng" cap="none" strike="noStrike">
                <a:latin typeface="Lato"/>
                <a:ea typeface="Lato"/>
                <a:cs typeface="Lato"/>
                <a:sym typeface="Lato"/>
              </a:rPr>
              <a:t>Periodically loaded</a:t>
            </a:r>
            <a:r>
              <a:rPr b="1" lang="en" sz="1800" u="sng">
                <a:latin typeface="Lato"/>
                <a:ea typeface="Lato"/>
                <a:cs typeface="Lato"/>
                <a:sym typeface="Lato"/>
              </a:rPr>
              <a:t> </a:t>
            </a:r>
            <a:r>
              <a:rPr b="1" i="0" lang="en" sz="1800" u="sng" cap="none" strike="noStrike">
                <a:latin typeface="Lato"/>
                <a:ea typeface="Lato"/>
                <a:cs typeface="Lato"/>
                <a:sym typeface="Lato"/>
              </a:rPr>
              <a:t> (user initiated):</a:t>
            </a:r>
            <a:endParaRPr b="1" i="0" sz="1800" u="sng" cap="none" strike="noStrike">
              <a:latin typeface="Lato"/>
              <a:ea typeface="Lato"/>
              <a:cs typeface="Lato"/>
              <a:sym typeface="Lato"/>
            </a:endParaRPr>
          </a:p>
          <a:p>
            <a:pPr indent="-2667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i="0" lang="en" sz="1600" u="none" cap="none" strike="noStrike">
                <a:latin typeface="Lato"/>
                <a:ea typeface="Lato"/>
                <a:cs typeface="Lato"/>
                <a:sym typeface="Lato"/>
              </a:rPr>
              <a:t>State Assessment</a:t>
            </a:r>
            <a:r>
              <a:rPr lang="en" sz="1600">
                <a:latin typeface="Lato"/>
                <a:ea typeface="Lato"/>
                <a:cs typeface="Lato"/>
                <a:sym typeface="Lato"/>
              </a:rPr>
              <a:t>s</a:t>
            </a:r>
            <a:endParaRPr i="0" sz="1600" u="none" cap="none" strike="noStrike">
              <a:latin typeface="Lato"/>
              <a:ea typeface="Lato"/>
              <a:cs typeface="Lato"/>
              <a:sym typeface="Lato"/>
            </a:endParaRPr>
          </a:p>
          <a:p>
            <a:pPr indent="-266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i="0" lang="en" sz="1600" u="none" cap="none" strike="noStrike">
                <a:latin typeface="Lato"/>
                <a:ea typeface="Lato"/>
                <a:cs typeface="Lato"/>
                <a:sym typeface="Lato"/>
              </a:rPr>
              <a:t>District Assessments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400"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367" name="Google Shape;367;p40"/>
          <p:cNvCxnSpPr>
            <a:stCxn id="365" idx="2"/>
          </p:cNvCxnSpPr>
          <p:nvPr/>
        </p:nvCxnSpPr>
        <p:spPr>
          <a:xfrm>
            <a:off x="2502850" y="3822950"/>
            <a:ext cx="1920600" cy="534900"/>
          </a:xfrm>
          <a:prstGeom prst="straightConnector1">
            <a:avLst/>
          </a:prstGeom>
          <a:noFill/>
          <a:ln cap="flat" cmpd="sng" w="28575">
            <a:solidFill>
              <a:srgbClr val="3E3D2D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68" name="Google Shape;368;p40"/>
          <p:cNvCxnSpPr>
            <a:stCxn id="366" idx="2"/>
          </p:cNvCxnSpPr>
          <p:nvPr/>
        </p:nvCxnSpPr>
        <p:spPr>
          <a:xfrm flipH="1">
            <a:off x="5152600" y="3801950"/>
            <a:ext cx="1648500" cy="596400"/>
          </a:xfrm>
          <a:prstGeom prst="straightConnector1">
            <a:avLst/>
          </a:prstGeom>
          <a:noFill/>
          <a:ln cap="flat" cmpd="sng" w="28575">
            <a:solidFill>
              <a:srgbClr val="3E3D2D"/>
            </a:solidFill>
            <a:prstDash val="solid"/>
            <a:round/>
            <a:headEnd len="sm" w="sm" type="none"/>
            <a:tailEnd len="med" w="med" type="triangle"/>
          </a:ln>
        </p:spPr>
      </p:cxnSp>
      <p:pic>
        <p:nvPicPr>
          <p:cNvPr descr="Group 10200@2x.png" id="369" name="Google Shape;369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43533" y="3844119"/>
            <a:ext cx="697856" cy="6978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41"/>
          <p:cNvSpPr txBox="1"/>
          <p:nvPr/>
        </p:nvSpPr>
        <p:spPr>
          <a:xfrm>
            <a:off x="396338" y="329719"/>
            <a:ext cx="8396700" cy="6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Dashboard Background </a:t>
            </a:r>
            <a:endParaRPr b="1" i="1" sz="3000">
              <a:solidFill>
                <a:srgbClr val="F0B828"/>
              </a:solidFill>
            </a:endParaRPr>
          </a:p>
        </p:txBody>
      </p:sp>
      <p:sp>
        <p:nvSpPr>
          <p:cNvPr id="375" name="Google Shape;375;p41"/>
          <p:cNvSpPr txBox="1"/>
          <p:nvPr/>
        </p:nvSpPr>
        <p:spPr>
          <a:xfrm>
            <a:off x="472200" y="1294500"/>
            <a:ext cx="6416100" cy="29760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Homeroom delivers two kinds of dashboards: </a:t>
            </a:r>
            <a:endParaRPr sz="20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190500" lvl="0" marL="4699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32363F"/>
              </a:buClr>
              <a:buSzPts val="1600"/>
              <a:buFont typeface="Lato"/>
              <a:buAutoNum type="arabicPeriod"/>
            </a:pPr>
            <a:r>
              <a:rPr lang="en" sz="16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Dashboards populated with data related to you, the user.</a:t>
            </a:r>
            <a:endParaRPr sz="16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190500" lvl="0" marL="4699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2363F"/>
              </a:buClr>
              <a:buSzPts val="1600"/>
              <a:buFont typeface="Lato"/>
              <a:buAutoNum type="arabicPeriod"/>
            </a:pPr>
            <a:r>
              <a:rPr lang="en" sz="16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Dashboards populated with data related to some other person or some other thing. For example, data about another teacher or about a school (formerly referenced as Spotlights).</a:t>
            </a:r>
            <a:endParaRPr sz="16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The difference relates to your data access permissions, and how we determine what data you should be able to see.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Select your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Role 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from the dropdown menu.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76" name="Google Shape;376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05800" y="293369"/>
            <a:ext cx="1860025" cy="2077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42"/>
          <p:cNvSpPr txBox="1"/>
          <p:nvPr>
            <p:ph type="title"/>
          </p:nvPr>
        </p:nvSpPr>
        <p:spPr>
          <a:xfrm>
            <a:off x="692288" y="440065"/>
            <a:ext cx="7326600" cy="4401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Set Default and Favorite Dashboards</a:t>
            </a:r>
            <a:endParaRPr sz="3000"/>
          </a:p>
        </p:txBody>
      </p:sp>
      <p:sp>
        <p:nvSpPr>
          <p:cNvPr id="382" name="Google Shape;382;p42"/>
          <p:cNvSpPr txBox="1"/>
          <p:nvPr>
            <p:ph idx="2" type="subTitle"/>
          </p:nvPr>
        </p:nvSpPr>
        <p:spPr>
          <a:xfrm>
            <a:off x="463450" y="1126850"/>
            <a:ext cx="7997100" cy="5049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Set Default Dashboard and Favorites in All Dashboards found in the left navigation.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383" name="Google Shape;383;p42"/>
          <p:cNvSpPr txBox="1"/>
          <p:nvPr>
            <p:ph idx="3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84" name="Google Shape;384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4975" y="1759197"/>
            <a:ext cx="8414052" cy="1275497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p42"/>
          <p:cNvSpPr txBox="1"/>
          <p:nvPr/>
        </p:nvSpPr>
        <p:spPr>
          <a:xfrm>
            <a:off x="1054150" y="3338650"/>
            <a:ext cx="2644500" cy="9225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Locate</a:t>
            </a:r>
            <a:r>
              <a:rPr lang="en" sz="2000">
                <a:latin typeface="Lato"/>
                <a:ea typeface="Lato"/>
                <a:cs typeface="Lato"/>
                <a:sym typeface="Lato"/>
              </a:rPr>
              <a:t> in: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My Default Dashboard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My Favorite Dashboards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86" name="Google Shape;386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69100" y="3162150"/>
            <a:ext cx="1573753" cy="127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64350" y="3162151"/>
            <a:ext cx="1797342" cy="127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chool Data Connec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