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Lato"/>
      <p:regular r:id="rId35"/>
      <p:bold r:id="rId36"/>
      <p:italic r:id="rId37"/>
      <p:boldItalic r:id="rId38"/>
    </p:embeddedFont>
    <p:embeddedFont>
      <p:font typeface="Lato Light"/>
      <p:regular r:id="rId39"/>
      <p:bold r:id="rId40"/>
      <p:italic r:id="rId41"/>
      <p:boldItalic r:id="rId42"/>
    </p:embeddedFont>
    <p:embeddedFont>
      <p:font typeface="Lato Black"/>
      <p:bold r:id="rId43"/>
      <p:boldItalic r:id="rId44"/>
    </p:embeddedFont>
    <p:embeddedFont>
      <p:font typeface="PT Sans"/>
      <p:regular r:id="rId45"/>
      <p:bold r:id="rId46"/>
      <p:italic r:id="rId47"/>
      <p:boldItalic r:id="rId48"/>
    </p:embeddedFont>
    <p:embeddedFont>
      <p:font typeface="Varela"/>
      <p:regular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EDFEF9D-D21E-4104-8051-50544E1F429E}">
  <a:tblStyle styleId="{4EDFEF9D-D21E-4104-8051-50544E1F42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bold.fntdata"/><Relationship Id="rId42" Type="http://schemas.openxmlformats.org/officeDocument/2006/relationships/font" Target="fonts/LatoLight-boldItalic.fntdata"/><Relationship Id="rId41" Type="http://schemas.openxmlformats.org/officeDocument/2006/relationships/font" Target="fonts/LatoLight-italic.fntdata"/><Relationship Id="rId44" Type="http://schemas.openxmlformats.org/officeDocument/2006/relationships/font" Target="fonts/LatoBlack-boldItalic.fntdata"/><Relationship Id="rId43" Type="http://schemas.openxmlformats.org/officeDocument/2006/relationships/font" Target="fonts/LatoBlack-bold.fntdata"/><Relationship Id="rId46" Type="http://schemas.openxmlformats.org/officeDocument/2006/relationships/font" Target="fonts/PTSans-bold.fntdata"/><Relationship Id="rId45" Type="http://schemas.openxmlformats.org/officeDocument/2006/relationships/font" Target="fonts/PT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TSans-boldItalic.fntdata"/><Relationship Id="rId47" Type="http://schemas.openxmlformats.org/officeDocument/2006/relationships/font" Target="fonts/PTSans-italic.fntdata"/><Relationship Id="rId49" Type="http://schemas.openxmlformats.org/officeDocument/2006/relationships/font" Target="fonts/Varel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Lato-regular.fntdata"/><Relationship Id="rId34" Type="http://schemas.openxmlformats.org/officeDocument/2006/relationships/slide" Target="slides/slide28.xml"/><Relationship Id="rId37" Type="http://schemas.openxmlformats.org/officeDocument/2006/relationships/font" Target="fonts/Lato-italic.fntdata"/><Relationship Id="rId36" Type="http://schemas.openxmlformats.org/officeDocument/2006/relationships/font" Target="fonts/Lato-bold.fntdata"/><Relationship Id="rId39" Type="http://schemas.openxmlformats.org/officeDocument/2006/relationships/font" Target="fonts/LatoLight-regular.fntdata"/><Relationship Id="rId38" Type="http://schemas.openxmlformats.org/officeDocument/2006/relationships/font" Target="fonts/Lat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532712524179-Hr-Dashboard-Selection-Data-Settings-Connec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547641538323-Login-Activate-Reset-Password-Logou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589932456979-Roles-and-Permission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532712524179-Hr-Dashboard-Selection-Data-Settings-Connec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8d301c5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28d301c5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Put name, district and your role at the district in the  chat.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2e49cb676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2e49cb676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2e4ca17a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2e4ca17a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https://support.schooldata.net/hc/en-us/articles/36532712524179-Hr-Dashboard-Selection-Data-Settings-Connect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e91b33c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e91b33c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https://support.schooldata.net/hc/en-us/articles/36532712524179-Hr-Dashboard-Selection-Data-Settings-Connect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8d301c574_0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28d301c574_0_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8d301c574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8d301c574_0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2e939bd377_0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2e939bd377_0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2e49cb676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2e49cb676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2e49cb676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2e49cb676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2e49cb67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2e49cb67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https://support.schooldata.net/hc/en-us/articles/360047081593-Hr-Basic-Dashboard-Navigation-Connect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8d301c574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8d301c574_0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e939bd37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Who’s with us today?</a:t>
            </a:r>
            <a:endParaRPr/>
          </a:p>
        </p:txBody>
      </p:sp>
      <p:sp>
        <p:nvSpPr>
          <p:cNvPr id="288" name="Google Shape;288;g32e939bd37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28d301c574_0_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28d301c574_0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https://support.schooldata.net/hc/en-us/articles/36557347980819-Hr-Container-Tools-Connect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28d301c574_0_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28d301c574_0_1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you did in Homeroom Dashboards (v2), let’s CONNECT the dots to where you can find it in our new CONNECT version.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28d301c574_0_1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28d301c574_0_1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https://support.schooldata.net/hc/en-us/articles/13557621139475-Hr-Student-Spotlight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2e49cb676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2e49cb676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28d301c57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28d301c57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28d301c574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28d301c574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28d301c574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28d301c574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317dea592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317dea592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28d301c574_0_4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28d301c574_0_4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8d301c574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28d301c574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28d301c574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28d301c574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https://support.schooldata.net/hc/en-us/articles/13547641538323-Login-Activate-Reset-Password-Logout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28d301c57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28d301c57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8d301c574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8d301c574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28d301c574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28d301c574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28d301c574_0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28d301c574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https://support.schooldata.net/hc/en-us/articles/13589932456979-Roles-and-Permissions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28d301c574_0_3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28d301c574_0_3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https://support.schooldata.net/hc/en-us/articles/36532712524179-Hr-Dashboard-Selection-Data-Settings-Connect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2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5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23.jpg"/><Relationship Id="rId4" Type="http://schemas.openxmlformats.org/officeDocument/2006/relationships/image" Target="../media/image36.jpg"/><Relationship Id="rId5" Type="http://schemas.openxmlformats.org/officeDocument/2006/relationships/image" Target="../media/image30.jpg"/><Relationship Id="rId6" Type="http://schemas.openxmlformats.org/officeDocument/2006/relationships/image" Target="../media/image54.jpg"/><Relationship Id="rId7" Type="http://schemas.openxmlformats.org/officeDocument/2006/relationships/image" Target="../media/image2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3.png"/><Relationship Id="rId3" Type="http://schemas.openxmlformats.org/officeDocument/2006/relationships/image" Target="../media/image64.png"/><Relationship Id="rId4" Type="http://schemas.openxmlformats.org/officeDocument/2006/relationships/image" Target="../media/image3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9.jpg"/><Relationship Id="rId4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9.jpg"/><Relationship Id="rId4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5.jpg"/><Relationship Id="rId4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7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g"/><Relationship Id="rId3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60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hyperlink" Target="mailto:support@schooldata.net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68.png"/><Relationship Id="rId6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Course Registration 1">
  <p:cSld name="CUSTOM_47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7" name="Google Shape;7;p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9" name="Google Shape;9;p2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Course Registration and Resources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369" y="884306"/>
            <a:ext cx="4189333" cy="274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667" y="3989426"/>
            <a:ext cx="2964944" cy="45796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" name="Google Shape;12;p2"/>
          <p:cNvCxnSpPr/>
          <p:nvPr/>
        </p:nvCxnSpPr>
        <p:spPr>
          <a:xfrm>
            <a:off x="5431110" y="3304472"/>
            <a:ext cx="468300" cy="662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" name="Google Shape;13;p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237" y="3164400"/>
            <a:ext cx="3253175" cy="18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89450" y="1408225"/>
            <a:ext cx="4010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Self Directed Learning">
  <p:cSld name="CUSTOM_9_1_2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95" name="Google Shape;95;p1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97" name="Google Shape;97;p1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 txBox="1"/>
          <p:nvPr/>
        </p:nvSpPr>
        <p:spPr>
          <a:xfrm>
            <a:off x="343475" y="309125"/>
            <a:ext cx="656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sz="800"/>
          </a:p>
        </p:txBody>
      </p:sp>
      <p:sp>
        <p:nvSpPr>
          <p:cNvPr id="101" name="Google Shape;101;p11"/>
          <p:cNvSpPr txBox="1"/>
          <p:nvPr/>
        </p:nvSpPr>
        <p:spPr>
          <a:xfrm>
            <a:off x="306950" y="1217150"/>
            <a:ext cx="624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10984" t="0"/>
          <a:stretch/>
        </p:blipFill>
        <p:spPr>
          <a:xfrm>
            <a:off x="6903869" y="900763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10450" l="0" r="0" t="0"/>
          <a:stretch/>
        </p:blipFill>
        <p:spPr>
          <a:xfrm>
            <a:off x="446312" y="2017562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1"/>
          <p:cNvSpPr txBox="1"/>
          <p:nvPr/>
        </p:nvSpPr>
        <p:spPr>
          <a:xfrm>
            <a:off x="5733825" y="253710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/>
          </a:p>
        </p:txBody>
      </p:sp>
      <p:cxnSp>
        <p:nvCxnSpPr>
          <p:cNvPr id="105" name="Google Shape;105;p11"/>
          <p:cNvCxnSpPr/>
          <p:nvPr/>
        </p:nvCxnSpPr>
        <p:spPr>
          <a:xfrm flipH="1">
            <a:off x="5022869" y="1733744"/>
            <a:ext cx="1881000" cy="70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Help Desk">
  <p:cSld name="OBJECT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/>
        </p:nvSpPr>
        <p:spPr>
          <a:xfrm>
            <a:off x="469150" y="4035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469150" y="1202625"/>
            <a:ext cx="3000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4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2" name="Google Shape;112;p12"/>
          <p:cNvCxnSpPr/>
          <p:nvPr/>
        </p:nvCxnSpPr>
        <p:spPr>
          <a:xfrm flipH="1" rot="10800000">
            <a:off x="3245825" y="513625"/>
            <a:ext cx="3108000" cy="1418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751" y="47120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Title Page">
  <p:cSld name="BLANK_1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9225" y="1717300"/>
            <a:ext cx="399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>
            <p:ph type="title"/>
          </p:nvPr>
        </p:nvSpPr>
        <p:spPr>
          <a:xfrm>
            <a:off x="678350" y="3271575"/>
            <a:ext cx="2902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2 1">
  <p:cSld name="2_Custom Layout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/>
          <p:nvPr/>
        </p:nvSpPr>
        <p:spPr>
          <a:xfrm>
            <a:off x="0" y="0"/>
            <a:ext cx="91440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  <p:pic>
        <p:nvPicPr>
          <p:cNvPr descr="iStock-1169954700 copy.jpg" id="123" name="Google Shape;123;p14"/>
          <p:cNvPicPr preferRelativeResize="0"/>
          <p:nvPr/>
        </p:nvPicPr>
        <p:blipFill rotWithShape="1">
          <a:blip r:embed="rId2">
            <a:alphaModFix/>
          </a:blip>
          <a:srcRect b="0" l="14648" r="29099" t="0"/>
          <a:stretch/>
        </p:blipFill>
        <p:spPr>
          <a:xfrm>
            <a:off x="0" y="27142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28962526-expanded copy.jpg" id="124" name="Google Shape;124;p14"/>
          <p:cNvPicPr preferRelativeResize="0"/>
          <p:nvPr/>
        </p:nvPicPr>
        <p:blipFill rotWithShape="1">
          <a:blip r:embed="rId3">
            <a:alphaModFix/>
          </a:blip>
          <a:srcRect b="14533" l="22589" r="30912" t="14533"/>
          <a:stretch/>
        </p:blipFill>
        <p:spPr>
          <a:xfrm>
            <a:off x="1828800" y="2714245"/>
            <a:ext cx="1828800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64188539 copy.jpg" id="125" name="Google Shape;125;p14"/>
          <p:cNvPicPr preferRelativeResize="0"/>
          <p:nvPr/>
        </p:nvPicPr>
        <p:blipFill rotWithShape="1">
          <a:blip r:embed="rId4">
            <a:alphaModFix/>
          </a:blip>
          <a:srcRect b="0" l="4732" r="28619" t="0"/>
          <a:stretch/>
        </p:blipFill>
        <p:spPr>
          <a:xfrm>
            <a:off x="3657600" y="2714245"/>
            <a:ext cx="18288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391720644-expanded copy.jpg" id="126" name="Google Shape;126;p14"/>
          <p:cNvPicPr preferRelativeResize="0"/>
          <p:nvPr/>
        </p:nvPicPr>
        <p:blipFill rotWithShape="1">
          <a:blip r:embed="rId5">
            <a:alphaModFix/>
          </a:blip>
          <a:srcRect b="2288" l="26863" r="14031" t="9691"/>
          <a:stretch/>
        </p:blipFill>
        <p:spPr>
          <a:xfrm>
            <a:off x="5486399" y="270990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451420203 copy.jpg" id="127" name="Google Shape;127;p14"/>
          <p:cNvPicPr preferRelativeResize="0"/>
          <p:nvPr/>
        </p:nvPicPr>
        <p:blipFill rotWithShape="1">
          <a:blip r:embed="rId6">
            <a:alphaModFix/>
          </a:blip>
          <a:srcRect b="41845" l="16203" r="2943" t="5411"/>
          <a:stretch/>
        </p:blipFill>
        <p:spPr>
          <a:xfrm>
            <a:off x="7315200" y="2714245"/>
            <a:ext cx="1828800" cy="182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094" y="1596637"/>
            <a:ext cx="856631" cy="10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898875" y="1742200"/>
            <a:ext cx="5592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name, district, role and at least one thing you are hoping to walk away with from today’s training.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Agenda Page">
  <p:cSld name="26_Custom Layout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c.pdf" id="132" name="Google Shape;13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080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-dark-sds-connect.svg" id="134" name="Google Shape;1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137" name="Google Shape;137;p1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50100" y="1442575"/>
            <a:ext cx="3134100" cy="24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Transition Card 1">
  <p:cSld name="CUSTOM_26_3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 b="8947" l="0" r="1039" t="9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0" y="34978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b="1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Transition Title 2">
  <p:cSld name="CUSTOM_7_2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" name="Google Shape;150;p17"/>
          <p:cNvSpPr txBox="1"/>
          <p:nvPr>
            <p:ph type="title"/>
          </p:nvPr>
        </p:nvSpPr>
        <p:spPr>
          <a:xfrm>
            <a:off x="2014125" y="1974975"/>
            <a:ext cx="514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ato"/>
              <a:buNone/>
              <a:defRPr b="1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Blank with footer 1">
  <p:cSld name="BIG_NUMBER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9488" y="4705323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624200" y="532650"/>
            <a:ext cx="7840200" cy="3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 Watermark Background 1">
  <p:cSld name="CUSTOM_5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55" name="Google Shape;155;p19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815625" y="599250"/>
            <a:ext cx="77235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 Blank with Line and Footer">
  <p:cSld name="CUSTOM_6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2" name="Google Shape;162;p20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b="1"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90675" y="1331650"/>
            <a:ext cx="3886800" cy="29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My Courses ">
  <p:cSld name="CUSTOM_48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" name="Google Shape;18;p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70412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20;p3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My Courses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598850" y="1347725"/>
            <a:ext cx="37134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My Courses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View Course Details pdf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Email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Cancel Registration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Complete Course Evaluation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194" y="321882"/>
            <a:ext cx="4443617" cy="307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891" y="3470531"/>
            <a:ext cx="1964063" cy="112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 flipH="1">
            <a:off x="6929794" y="3143850"/>
            <a:ext cx="1006500" cy="968100"/>
          </a:xfrm>
          <a:prstGeom prst="straightConnector1">
            <a:avLst/>
          </a:prstGeom>
          <a:noFill/>
          <a:ln cap="flat" cmpd="sng" w="28575">
            <a:solidFill>
              <a:srgbClr val="002F4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 Watermark with line and foot">
  <p:cSld name="CUSTOM_9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65" name="Google Shape;165;p2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8" name="Google Shape;168;p2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592500" y="334875"/>
            <a:ext cx="41304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2" type="body"/>
          </p:nvPr>
        </p:nvSpPr>
        <p:spPr>
          <a:xfrm>
            <a:off x="832275" y="1298350"/>
            <a:ext cx="3570600" cy="30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Content Left Side">
  <p:cSld name="CUSTOM_9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74" name="Google Shape;174;p2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68777864.jpg"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27929" r="16032" t="0"/>
          <a:stretch/>
        </p:blipFill>
        <p:spPr>
          <a:xfrm>
            <a:off x="5623080" y="0"/>
            <a:ext cx="3519697" cy="419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6440100" y="3080275"/>
            <a:ext cx="2703900" cy="798900"/>
          </a:xfrm>
          <a:prstGeom prst="rect">
            <a:avLst/>
          </a:prstGeom>
          <a:solidFill>
            <a:srgbClr val="F0B926">
              <a:alpha val="7961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8" name="Google Shape;178;p22"/>
          <p:cNvSpPr txBox="1"/>
          <p:nvPr>
            <p:ph type="title"/>
          </p:nvPr>
        </p:nvSpPr>
        <p:spPr>
          <a:xfrm>
            <a:off x="692296" y="440075"/>
            <a:ext cx="4777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22"/>
          <p:cNvSpPr txBox="1"/>
          <p:nvPr>
            <p:ph idx="1" type="subTitle"/>
          </p:nvPr>
        </p:nvSpPr>
        <p:spPr>
          <a:xfrm>
            <a:off x="7185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2" type="subTitle"/>
          </p:nvPr>
        </p:nvSpPr>
        <p:spPr>
          <a:xfrm>
            <a:off x="6630413" y="3212040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idx="3" type="body"/>
          </p:nvPr>
        </p:nvSpPr>
        <p:spPr>
          <a:xfrm>
            <a:off x="807325" y="1939225"/>
            <a:ext cx="4402800" cy="23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 Content Right Side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5" name="Google Shape;185;p2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3"/>
          <p:cNvGrpSpPr/>
          <p:nvPr/>
        </p:nvGrpSpPr>
        <p:grpSpPr>
          <a:xfrm>
            <a:off x="3330" y="0"/>
            <a:ext cx="3520816" cy="4192929"/>
            <a:chOff x="0" y="0"/>
            <a:chExt cx="4694421" cy="5590573"/>
          </a:xfrm>
        </p:grpSpPr>
        <p:pic>
          <p:nvPicPr>
            <p:cNvPr descr="iStock-1068777864.jpg" id="187" name="Google Shape;187;p23"/>
            <p:cNvPicPr preferRelativeResize="0"/>
            <p:nvPr/>
          </p:nvPicPr>
          <p:blipFill rotWithShape="1">
            <a:blip r:embed="rId3">
              <a:alphaModFix/>
            </a:blip>
            <a:srcRect b="0" l="27929" r="16032" t="0"/>
            <a:stretch/>
          </p:blipFill>
          <p:spPr>
            <a:xfrm>
              <a:off x="0" y="0"/>
              <a:ext cx="4692931" cy="5590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3"/>
            <p:cNvSpPr/>
            <p:nvPr/>
          </p:nvSpPr>
          <p:spPr>
            <a:xfrm>
              <a:off x="1008021" y="4107031"/>
              <a:ext cx="3686400" cy="1065000"/>
            </a:xfrm>
            <a:prstGeom prst="rect">
              <a:avLst/>
            </a:prstGeom>
            <a:solidFill>
              <a:srgbClr val="F0B926">
                <a:alpha val="79610"/>
              </a:srgbClr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are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endParaRPr>
            </a:p>
          </p:txBody>
        </p:sp>
      </p:grpSp>
      <p:cxnSp>
        <p:nvCxnSpPr>
          <p:cNvPr id="189" name="Google Shape;189;p23"/>
          <p:cNvCxnSpPr/>
          <p:nvPr/>
        </p:nvCxnSpPr>
        <p:spPr>
          <a:xfrm>
            <a:off x="4132137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3"/>
          <p:cNvSpPr txBox="1"/>
          <p:nvPr>
            <p:ph idx="1" type="subTitle"/>
          </p:nvPr>
        </p:nvSpPr>
        <p:spPr>
          <a:xfrm>
            <a:off x="1010578" y="3203829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1" name="Google Shape;191;p2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4182144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3" name="Google Shape;193;p23"/>
          <p:cNvSpPr txBox="1"/>
          <p:nvPr>
            <p:ph type="title"/>
          </p:nvPr>
        </p:nvSpPr>
        <p:spPr>
          <a:xfrm>
            <a:off x="3967198" y="414300"/>
            <a:ext cx="5049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3"/>
          <p:cNvSpPr txBox="1"/>
          <p:nvPr>
            <p:ph idx="2" type="subTitle"/>
          </p:nvPr>
        </p:nvSpPr>
        <p:spPr>
          <a:xfrm>
            <a:off x="4111800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3"/>
          <p:cNvSpPr txBox="1"/>
          <p:nvPr>
            <p:ph idx="3" type="body"/>
          </p:nvPr>
        </p:nvSpPr>
        <p:spPr>
          <a:xfrm>
            <a:off x="4194700" y="1914250"/>
            <a:ext cx="45027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 Right Content 2">
  <p:cSld name="CUSTOM_1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99" name="Google Shape;199;p2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218988058.jpg"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11310" r="32727" t="0"/>
          <a:stretch/>
        </p:blipFill>
        <p:spPr>
          <a:xfrm>
            <a:off x="3331" y="0"/>
            <a:ext cx="3519698" cy="4192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4"/>
          <p:cNvCxnSpPr/>
          <p:nvPr/>
        </p:nvCxnSpPr>
        <p:spPr>
          <a:xfrm>
            <a:off x="412261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02" name="Google Shape;202;p2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3" name="Google Shape;203;p24"/>
          <p:cNvSpPr txBox="1"/>
          <p:nvPr>
            <p:ph type="title"/>
          </p:nvPr>
        </p:nvSpPr>
        <p:spPr>
          <a:xfrm>
            <a:off x="3920050" y="527550"/>
            <a:ext cx="4636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" type="subTitle"/>
          </p:nvPr>
        </p:nvSpPr>
        <p:spPr>
          <a:xfrm>
            <a:off x="40332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4351" y="47846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2" type="body"/>
          </p:nvPr>
        </p:nvSpPr>
        <p:spPr>
          <a:xfrm>
            <a:off x="4169725" y="1972500"/>
            <a:ext cx="4476900" cy="23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 Question 1">
  <p:cSld name="CUSTOM_9_1_1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2">
            <a:alphaModFix/>
          </a:blip>
          <a:srcRect b="14602" l="0" r="0" t="0"/>
          <a:stretch/>
        </p:blipFill>
        <p:spPr>
          <a:xfrm>
            <a:off x="5869" y="-1594"/>
            <a:ext cx="9144000" cy="45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-9731" y="-9731"/>
            <a:ext cx="9144000" cy="4555200"/>
          </a:xfrm>
          <a:prstGeom prst="rect">
            <a:avLst/>
          </a:prstGeom>
          <a:solidFill>
            <a:srgbClr val="FFFFFF">
              <a:alpha val="810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0" name="Google Shape;210;p25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11" name="Google Shape;211;p25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2" name="Google Shape;212;p25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3" name="Google Shape;213;p25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5"/>
          <p:cNvSpPr txBox="1"/>
          <p:nvPr>
            <p:ph idx="2" type="body"/>
          </p:nvPr>
        </p:nvSpPr>
        <p:spPr>
          <a:xfrm>
            <a:off x="823950" y="1306675"/>
            <a:ext cx="72324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 Question 2">
  <p:cSld name="CUSTOM_4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Stock-670415178.jpg" id="219" name="Google Shape;219;p26"/>
          <p:cNvPicPr preferRelativeResize="0"/>
          <p:nvPr/>
        </p:nvPicPr>
        <p:blipFill rotWithShape="1">
          <a:blip r:embed="rId2">
            <a:alphaModFix/>
          </a:blip>
          <a:srcRect b="35627" l="0" r="0" t="18513"/>
          <a:stretch/>
        </p:blipFill>
        <p:spPr>
          <a:xfrm>
            <a:off x="-2169" y="1421794"/>
            <a:ext cx="9148286" cy="285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1" name="Google Shape;221;p26"/>
          <p:cNvSpPr txBox="1"/>
          <p:nvPr>
            <p:ph type="title"/>
          </p:nvPr>
        </p:nvSpPr>
        <p:spPr>
          <a:xfrm>
            <a:off x="692288" y="440063"/>
            <a:ext cx="4299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2" name="Google Shape;222;p2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/>
          <p:nvPr/>
        </p:nvSpPr>
        <p:spPr>
          <a:xfrm>
            <a:off x="0" y="3593425"/>
            <a:ext cx="9144000" cy="1550100"/>
          </a:xfrm>
          <a:prstGeom prst="rect">
            <a:avLst/>
          </a:prstGeom>
          <a:solidFill>
            <a:srgbClr val="FEC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DS_logo.png" id="228" name="Google Shape;22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4975" y="194750"/>
            <a:ext cx="859500" cy="44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_monitor.png" id="229" name="Google Shape;2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6500" y="310824"/>
            <a:ext cx="5035800" cy="40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>
            <p:ph type="ctrTitle"/>
          </p:nvPr>
        </p:nvSpPr>
        <p:spPr>
          <a:xfrm>
            <a:off x="0" y="1021200"/>
            <a:ext cx="3566400" cy="13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F4C"/>
              </a:buClr>
              <a:buSzPts val="2300"/>
              <a:buChar char="●"/>
              <a:defRPr b="1" sz="2300">
                <a:solidFill>
                  <a:srgbClr val="002F4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31" name="Google Shape;231;p27"/>
          <p:cNvSpPr txBox="1"/>
          <p:nvPr>
            <p:ph idx="1" type="subTitle"/>
          </p:nvPr>
        </p:nvSpPr>
        <p:spPr>
          <a:xfrm>
            <a:off x="0" y="2453125"/>
            <a:ext cx="3566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52E"/>
              </a:buClr>
              <a:buSzPts val="2300"/>
              <a:buNone/>
              <a:defRPr b="1" sz="2300">
                <a:solidFill>
                  <a:srgbClr val="FEC52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2" name="Google Shape;232;p27"/>
          <p:cNvSpPr/>
          <p:nvPr/>
        </p:nvSpPr>
        <p:spPr>
          <a:xfrm>
            <a:off x="644835" y="3352222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hare_icon.png" id="233" name="Google Shape;23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366" y="3498959"/>
            <a:ext cx="275100" cy="2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/>
          <p:nvPr/>
        </p:nvSpPr>
        <p:spPr>
          <a:xfrm>
            <a:off x="1501816" y="3359316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amily.png" id="235" name="Google Shape;23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1105" y="3518279"/>
            <a:ext cx="274800" cy="2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559233" y="3964608"/>
            <a:ext cx="7212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SHARE</a:t>
            </a:r>
            <a:endParaRPr b="1" sz="800">
              <a:solidFill>
                <a:srgbClr val="243039"/>
              </a:solidFill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1272202" y="3964600"/>
            <a:ext cx="1037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COLLABORATE</a:t>
            </a:r>
            <a:endParaRPr b="1" sz="800">
              <a:solidFill>
                <a:srgbClr val="243039"/>
              </a:solidFill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2351783" y="3353202"/>
            <a:ext cx="556200" cy="556200"/>
          </a:xfrm>
          <a:prstGeom prst="ellipse">
            <a:avLst/>
          </a:prstGeom>
          <a:solidFill>
            <a:srgbClr val="243039"/>
          </a:solidFill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2272295" y="3964608"/>
            <a:ext cx="7212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243039"/>
                </a:solidFill>
              </a:rPr>
              <a:t>LEARN</a:t>
            </a:r>
            <a:endParaRPr b="1" sz="800">
              <a:solidFill>
                <a:srgbClr val="243039"/>
              </a:solidFill>
            </a:endParaRPr>
          </a:p>
        </p:txBody>
      </p:sp>
      <p:grpSp>
        <p:nvGrpSpPr>
          <p:cNvPr id="240" name="Google Shape;240;p27"/>
          <p:cNvGrpSpPr/>
          <p:nvPr/>
        </p:nvGrpSpPr>
        <p:grpSpPr>
          <a:xfrm>
            <a:off x="2498943" y="3511092"/>
            <a:ext cx="295397" cy="250615"/>
            <a:chOff x="1112838" y="3203576"/>
            <a:chExt cx="282487" cy="239662"/>
          </a:xfrm>
        </p:grpSpPr>
        <p:sp>
          <p:nvSpPr>
            <p:cNvPr id="241" name="Google Shape;241;p27"/>
            <p:cNvSpPr/>
            <p:nvPr/>
          </p:nvSpPr>
          <p:spPr>
            <a:xfrm>
              <a:off x="1201738" y="3343276"/>
              <a:ext cx="50700" cy="50700"/>
            </a:xfrm>
            <a:custGeom>
              <a:rect b="b" l="l" r="r" t="t"/>
              <a:pathLst>
                <a:path extrusionOk="0" h="120000" w="120000">
                  <a:moveTo>
                    <a:pt x="120000" y="67500"/>
                  </a:moveTo>
                  <a:lnTo>
                    <a:pt x="56250" y="0"/>
                  </a:lnTo>
                  <a:lnTo>
                    <a:pt x="56250" y="0"/>
                  </a:lnTo>
                  <a:lnTo>
                    <a:pt x="0" y="120000"/>
                  </a:lnTo>
                  <a:lnTo>
                    <a:pt x="120000" y="675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1252538" y="3371851"/>
              <a:ext cx="1500" cy="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1231900" y="3219451"/>
              <a:ext cx="126900" cy="126900"/>
            </a:xfrm>
            <a:custGeom>
              <a:rect b="b" l="l" r="r" t="t"/>
              <a:pathLst>
                <a:path extrusionOk="0" h="120000" w="120000">
                  <a:moveTo>
                    <a:pt x="109500" y="0"/>
                  </a:moveTo>
                  <a:lnTo>
                    <a:pt x="0" y="109500"/>
                  </a:lnTo>
                  <a:lnTo>
                    <a:pt x="10500" y="120000"/>
                  </a:lnTo>
                  <a:lnTo>
                    <a:pt x="120000" y="12000"/>
                  </a:lnTo>
                  <a:lnTo>
                    <a:pt x="109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249363" y="3236913"/>
              <a:ext cx="128700" cy="128700"/>
            </a:xfrm>
            <a:custGeom>
              <a:rect b="b" l="l" r="r" t="t"/>
              <a:pathLst>
                <a:path extrusionOk="0" h="120000" w="120000">
                  <a:moveTo>
                    <a:pt x="0" y="109629"/>
                  </a:moveTo>
                  <a:lnTo>
                    <a:pt x="10370" y="120000"/>
                  </a:lnTo>
                  <a:lnTo>
                    <a:pt x="120000" y="13333"/>
                  </a:lnTo>
                  <a:lnTo>
                    <a:pt x="109629" y="0"/>
                  </a:lnTo>
                  <a:lnTo>
                    <a:pt x="0" y="1096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355725" y="3203576"/>
              <a:ext cx="39600" cy="38100"/>
            </a:xfrm>
            <a:custGeom>
              <a:rect b="b" l="l" r="r" t="t"/>
              <a:pathLst>
                <a:path extrusionOk="0" h="120000" w="120000">
                  <a:moveTo>
                    <a:pt x="80000" y="36000"/>
                  </a:moveTo>
                  <a:cubicBezTo>
                    <a:pt x="45714" y="0"/>
                    <a:pt x="0" y="36000"/>
                    <a:pt x="0" y="36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120000" y="84000"/>
                    <a:pt x="80000" y="36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1112838" y="3208338"/>
              <a:ext cx="238200" cy="234900"/>
            </a:xfrm>
            <a:custGeom>
              <a:rect b="b" l="l" r="r" t="t"/>
              <a:pathLst>
                <a:path extrusionOk="0" h="120000" w="120000">
                  <a:moveTo>
                    <a:pt x="105600" y="106216"/>
                  </a:moveTo>
                  <a:lnTo>
                    <a:pt x="14400" y="106216"/>
                  </a:lnTo>
                  <a:lnTo>
                    <a:pt x="14400" y="14594"/>
                  </a:lnTo>
                  <a:lnTo>
                    <a:pt x="99200" y="14594"/>
                  </a:lnTo>
                  <a:lnTo>
                    <a:pt x="1152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44594"/>
                  </a:lnTo>
                  <a:lnTo>
                    <a:pt x="105600" y="59189"/>
                  </a:lnTo>
                  <a:lnTo>
                    <a:pt x="105600" y="106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7" name="Google Shape;247;p27"/>
          <p:cNvSpPr txBox="1"/>
          <p:nvPr/>
        </p:nvSpPr>
        <p:spPr>
          <a:xfrm>
            <a:off x="5050600" y="1674300"/>
            <a:ext cx="206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Insert Screenshot Here</a:t>
            </a:r>
            <a:endParaRPr sz="1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_2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>
            <p:ph idx="2" type="pic"/>
          </p:nvPr>
        </p:nvSpPr>
        <p:spPr>
          <a:xfrm>
            <a:off x="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18288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/>
          <p:nvPr>
            <p:ph idx="4" type="pic"/>
          </p:nvPr>
        </p:nvSpPr>
        <p:spPr>
          <a:xfrm>
            <a:off x="36576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8"/>
          <p:cNvSpPr/>
          <p:nvPr>
            <p:ph idx="5" type="pic"/>
          </p:nvPr>
        </p:nvSpPr>
        <p:spPr>
          <a:xfrm>
            <a:off x="54864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8"/>
          <p:cNvSpPr/>
          <p:nvPr>
            <p:ph idx="6" type="pic"/>
          </p:nvPr>
        </p:nvSpPr>
        <p:spPr>
          <a:xfrm>
            <a:off x="73152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8"/>
          <p:cNvSpPr txBox="1"/>
          <p:nvPr>
            <p:ph idx="12" type="sldNum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/>
          <p:nvPr>
            <p:ph idx="2" type="pic"/>
          </p:nvPr>
        </p:nvSpPr>
        <p:spPr>
          <a:xfrm>
            <a:off x="5786874" y="1554239"/>
            <a:ext cx="2538000" cy="16227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29"/>
          <p:cNvSpPr txBox="1"/>
          <p:nvPr>
            <p:ph idx="12" type="sldNum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Blank with Footer 1">
  <p:cSld name="CUSTOM_6_1_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Clock Hour Transcripts">
  <p:cSld name="CUSTOM_49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9" name="Google Shape;29;p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Clock Hour Transcripts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560275" y="1528677"/>
            <a:ext cx="4353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Reports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Print Transcripts / Certificates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Available 2 weeks after course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Contact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support@schooldata.net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with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b="0" l="0" r="26756" t="0"/>
          <a:stretch/>
        </p:blipFill>
        <p:spPr>
          <a:xfrm>
            <a:off x="5132438" y="1164891"/>
            <a:ext cx="3541932" cy="28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Content Left Side 1">
  <p:cSld name="CUSTOM_9_1_1_2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62" name="Google Shape;262;p3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64" name="Google Shape;264;p3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65" name="Google Shape;265;p31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6" name="Google Shape;266;p31"/>
          <p:cNvSpPr txBox="1"/>
          <p:nvPr>
            <p:ph idx="1" type="body"/>
          </p:nvPr>
        </p:nvSpPr>
        <p:spPr>
          <a:xfrm>
            <a:off x="701888" y="1571607"/>
            <a:ext cx="4137000" cy="29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7" name="Google Shape;267;p31"/>
          <p:cNvSpPr txBox="1"/>
          <p:nvPr>
            <p:ph idx="2" type="subTitle"/>
          </p:nvPr>
        </p:nvSpPr>
        <p:spPr>
          <a:xfrm>
            <a:off x="718515" y="1401378"/>
            <a:ext cx="7326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100">
                <a:solidFill>
                  <a:srgbClr val="55595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8" name="Google Shape;268;p31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69" name="Google Shape;2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Title Slide 2">
  <p:cSld name="CUSTOM_7_2_2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73" name="Google Shape;273;p32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74" name="Google Shape;274;p32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Watermark Background">
  <p:cSld name="CUSTOM_5_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76" name="Google Shape;276;p3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Attendance Verification - Zoom">
  <p:cSld name="CUSTOM_50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37" name="Google Shape;37;p5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9" name="Google Shape;39;p5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" name="Google Shape;40;p5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" name="Google Shape;41;p5"/>
          <p:cNvSpPr txBox="1"/>
          <p:nvPr/>
        </p:nvSpPr>
        <p:spPr>
          <a:xfrm>
            <a:off x="788875" y="1992150"/>
            <a:ext cx="3693600" cy="25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Zoo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Participants button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at bottom of screen 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Hover over your name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the ellipsis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(...) or More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Rename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Name, District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Change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registration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700" y="3086299"/>
            <a:ext cx="3563400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750" y="2433988"/>
            <a:ext cx="35623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Attendance Verification - GoTo">
  <p:cSld name="CUSTOM_50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47" name="Google Shape;47;p6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49" name="Google Shape;49;p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" name="Google Shape;50;p6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788875" y="2078800"/>
            <a:ext cx="32361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GoTo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Settings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Profile tab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change name.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 and District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registration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325" y="2078800"/>
            <a:ext cx="2284975" cy="2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Zoom Chat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Zoom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125" y="834313"/>
            <a:ext cx="3205025" cy="5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650" y="1459300"/>
            <a:ext cx="2529775" cy="10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537050" y="1829000"/>
            <a:ext cx="41475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Toolbar &gt; Click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Everyone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(or select the participant you want to chat directly.)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Click 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Enter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or the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Send icon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50" y="782250"/>
            <a:ext cx="1104096" cy="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GoTo Chat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GoTo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1537050" y="1829000"/>
            <a:ext cx="35721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Toolbar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Everyone (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select the participant you want to chat)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Enter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75" y="838300"/>
            <a:ext cx="1015325" cy="5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75" y="698350"/>
            <a:ext cx="1976600" cy="4264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475" y="752775"/>
            <a:ext cx="2448559" cy="77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" name="Google Shape;68;p8"/>
          <p:cNvCxnSpPr/>
          <p:nvPr/>
        </p:nvCxnSpPr>
        <p:spPr>
          <a:xfrm flipH="1" rot="10800000">
            <a:off x="3837800" y="4783000"/>
            <a:ext cx="1691700" cy="3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" name="Google Shape;6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576" y="4691848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How to Log In">
  <p:cSld name="TITLE_AND_BOD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240425" y="257600"/>
            <a:ext cx="3769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sz="800"/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1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b="0" l="0" r="1127" t="0"/>
          <a:stretch/>
        </p:blipFill>
        <p:spPr>
          <a:xfrm>
            <a:off x="4571925" y="26069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9"/>
          <p:cNvSpPr txBox="1"/>
          <p:nvPr/>
        </p:nvSpPr>
        <p:spPr>
          <a:xfrm>
            <a:off x="1700200" y="1266525"/>
            <a:ext cx="55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240425" y="1798150"/>
            <a:ext cx="41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76" name="Google Shape;76;p9"/>
          <p:cNvSpPr txBox="1"/>
          <p:nvPr/>
        </p:nvSpPr>
        <p:spPr>
          <a:xfrm>
            <a:off x="4571863" y="1859950"/>
            <a:ext cx="425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521725" y="4634650"/>
            <a:ext cx="642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" type="body"/>
          </p:nvPr>
        </p:nvSpPr>
        <p:spPr>
          <a:xfrm>
            <a:off x="521725" y="813800"/>
            <a:ext cx="7299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Site Navigation">
  <p:cSld name="CUSTOM_9_1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81" name="Google Shape;81;p10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-5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" name="Google Shape;84;p10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452350" y="249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sz="800"/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75" y="1165396"/>
            <a:ext cx="2852075" cy="5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3452350" y="895500"/>
            <a:ext cx="53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Site Navigation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start.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Bundle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next click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desired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5">
            <a:alphaModFix/>
          </a:blip>
          <a:srcRect b="6524" l="0" r="0" t="0"/>
          <a:stretch/>
        </p:blipFill>
        <p:spPr>
          <a:xfrm>
            <a:off x="423919" y="2133188"/>
            <a:ext cx="4675275" cy="23022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3844" y="2007562"/>
            <a:ext cx="2999333" cy="24628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1" name="Google Shape;91;p10"/>
          <p:cNvCxnSpPr/>
          <p:nvPr/>
        </p:nvCxnSpPr>
        <p:spPr>
          <a:xfrm>
            <a:off x="4953525" y="1852669"/>
            <a:ext cx="730200" cy="90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0"/>
          <p:cNvCxnSpPr/>
          <p:nvPr/>
        </p:nvCxnSpPr>
        <p:spPr>
          <a:xfrm>
            <a:off x="4969219" y="1868363"/>
            <a:ext cx="2284500" cy="77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0"/>
          <p:cNvCxnSpPr/>
          <p:nvPr/>
        </p:nvCxnSpPr>
        <p:spPr>
          <a:xfrm flipH="1" rot="10800000">
            <a:off x="6448700" y="3348750"/>
            <a:ext cx="687000" cy="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jpg"/><Relationship Id="rId4" Type="http://schemas.openxmlformats.org/officeDocument/2006/relationships/image" Target="../media/image18.png"/><Relationship Id="rId5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png"/><Relationship Id="rId4" Type="http://schemas.openxmlformats.org/officeDocument/2006/relationships/image" Target="../media/image110.png"/><Relationship Id="rId5" Type="http://schemas.openxmlformats.org/officeDocument/2006/relationships/image" Target="../media/image9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8.png"/><Relationship Id="rId4" Type="http://schemas.openxmlformats.org/officeDocument/2006/relationships/image" Target="../media/image84.png"/><Relationship Id="rId5" Type="http://schemas.openxmlformats.org/officeDocument/2006/relationships/image" Target="../media/image9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36.jpg"/><Relationship Id="rId6" Type="http://schemas.openxmlformats.org/officeDocument/2006/relationships/image" Target="../media/image30.jpg"/><Relationship Id="rId7" Type="http://schemas.openxmlformats.org/officeDocument/2006/relationships/image" Target="../media/image54.jpg"/><Relationship Id="rId8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1.png"/><Relationship Id="rId4" Type="http://schemas.openxmlformats.org/officeDocument/2006/relationships/image" Target="../media/image102.png"/><Relationship Id="rId9" Type="http://schemas.openxmlformats.org/officeDocument/2006/relationships/image" Target="../media/image104.png"/><Relationship Id="rId5" Type="http://schemas.openxmlformats.org/officeDocument/2006/relationships/image" Target="../media/image100.png"/><Relationship Id="rId6" Type="http://schemas.openxmlformats.org/officeDocument/2006/relationships/image" Target="../media/image94.png"/><Relationship Id="rId7" Type="http://schemas.openxmlformats.org/officeDocument/2006/relationships/image" Target="../media/image106.png"/><Relationship Id="rId8" Type="http://schemas.openxmlformats.org/officeDocument/2006/relationships/image" Target="../media/image99.png"/><Relationship Id="rId11" Type="http://schemas.openxmlformats.org/officeDocument/2006/relationships/image" Target="../media/image98.png"/><Relationship Id="rId10" Type="http://schemas.openxmlformats.org/officeDocument/2006/relationships/image" Target="../media/image105.png"/><Relationship Id="rId12" Type="http://schemas.openxmlformats.org/officeDocument/2006/relationships/image" Target="../media/image1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2.png"/><Relationship Id="rId4" Type="http://schemas.openxmlformats.org/officeDocument/2006/relationships/image" Target="../media/image10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113.png"/><Relationship Id="rId5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Relationship Id="rId4" Type="http://schemas.openxmlformats.org/officeDocument/2006/relationships/image" Target="../media/image8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74775" y="1793440"/>
            <a:ext cx="41019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 sz="680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74775" y="3248963"/>
            <a:ext cx="40131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Homeroom Dashboards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Connect Basic Training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3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Dashboard Data Settings</a:t>
            </a:r>
            <a:endParaRPr/>
          </a:p>
        </p:txBody>
      </p:sp>
      <p:sp>
        <p:nvSpPr>
          <p:cNvPr id="393" name="Google Shape;393;p43"/>
          <p:cNvSpPr txBox="1"/>
          <p:nvPr>
            <p:ph idx="1" type="body"/>
          </p:nvPr>
        </p:nvSpPr>
        <p:spPr>
          <a:xfrm>
            <a:off x="701900" y="1571600"/>
            <a:ext cx="3870000" cy="1854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Dashboard</a:t>
            </a:r>
            <a:r>
              <a:rPr b="1" lang="en" sz="1400">
                <a:solidFill>
                  <a:schemeClr val="dk1"/>
                </a:solidFill>
              </a:rPr>
              <a:t> Filters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School Year (Student Enrollment)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School Years (Student Data)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Schools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Additional Student Filters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Student Groups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94" name="Google Shape;394;p43"/>
          <p:cNvSpPr txBox="1"/>
          <p:nvPr>
            <p:ph idx="2" type="subTitle"/>
          </p:nvPr>
        </p:nvSpPr>
        <p:spPr>
          <a:xfrm>
            <a:off x="654925" y="1156023"/>
            <a:ext cx="7326600" cy="370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Lato"/>
                <a:ea typeface="Lato"/>
                <a:cs typeface="Lato"/>
                <a:sym typeface="Lato"/>
              </a:rPr>
              <a:t>Click</a:t>
            </a:r>
            <a:r>
              <a:rPr b="0"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Edit Page Data Settings</a:t>
            </a:r>
            <a:r>
              <a:rPr b="0" lang="en" sz="1800">
                <a:latin typeface="Lato"/>
                <a:ea typeface="Lato"/>
                <a:cs typeface="Lato"/>
                <a:sym typeface="Lato"/>
              </a:rPr>
              <a:t> next to the dashboard title.</a:t>
            </a:r>
            <a:endParaRPr b="0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43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3"/>
          <p:cNvSpPr txBox="1"/>
          <p:nvPr/>
        </p:nvSpPr>
        <p:spPr>
          <a:xfrm>
            <a:off x="4661875" y="1653925"/>
            <a:ext cx="3944100" cy="1558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Tips: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Exclude Current Year Withdraw Students Checkbox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Alternately click the Dashboard Identifier Icons to edit dashboard data.</a:t>
            </a:r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774" y="3600065"/>
            <a:ext cx="7187624" cy="550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Edit Page Data Settings</a:t>
            </a:r>
            <a:endParaRPr sz="3000"/>
          </a:p>
        </p:txBody>
      </p:sp>
      <p:sp>
        <p:nvSpPr>
          <p:cNvPr id="403" name="Google Shape;403;p44"/>
          <p:cNvSpPr txBox="1"/>
          <p:nvPr>
            <p:ph idx="3" type="subTitle"/>
          </p:nvPr>
        </p:nvSpPr>
        <p:spPr>
          <a:xfrm>
            <a:off x="5799969" y="2439619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</a:t>
            </a:r>
            <a:endParaRPr/>
          </a:p>
        </p:txBody>
      </p:sp>
      <p:sp>
        <p:nvSpPr>
          <p:cNvPr id="404" name="Google Shape;404;p44"/>
          <p:cNvSpPr txBox="1"/>
          <p:nvPr/>
        </p:nvSpPr>
        <p:spPr>
          <a:xfrm>
            <a:off x="6288525" y="727000"/>
            <a:ext cx="2235600" cy="1035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(Student Data)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View one or more years of data for the students you selected in the previous step.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5" name="Google Shape;405;p44"/>
          <p:cNvCxnSpPr/>
          <p:nvPr/>
        </p:nvCxnSpPr>
        <p:spPr>
          <a:xfrm flipH="1">
            <a:off x="7197400" y="1702125"/>
            <a:ext cx="45300" cy="369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6" name="Google Shape;4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975" y="2117650"/>
            <a:ext cx="6917701" cy="175672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4"/>
          <p:cNvSpPr txBox="1"/>
          <p:nvPr/>
        </p:nvSpPr>
        <p:spPr>
          <a:xfrm>
            <a:off x="2362750" y="1174763"/>
            <a:ext cx="2889900" cy="742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(Student Enrollment)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Select the current year or a historical year.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8" name="Google Shape;408;p44"/>
          <p:cNvCxnSpPr/>
          <p:nvPr/>
        </p:nvCxnSpPr>
        <p:spPr>
          <a:xfrm>
            <a:off x="4625525" y="1799325"/>
            <a:ext cx="417900" cy="272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9" name="Google Shape;409;p44"/>
          <p:cNvSpPr txBox="1"/>
          <p:nvPr/>
        </p:nvSpPr>
        <p:spPr>
          <a:xfrm>
            <a:off x="4243850" y="3829125"/>
            <a:ext cx="4779900" cy="603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Show only students identified for the predominant school. For example if a student is enrolled in more than one school.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0" name="Google Shape;410;p44"/>
          <p:cNvCxnSpPr/>
          <p:nvPr/>
        </p:nvCxnSpPr>
        <p:spPr>
          <a:xfrm rot="10800000">
            <a:off x="4448125" y="3635875"/>
            <a:ext cx="677100" cy="23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Edit Page Data Settings</a:t>
            </a:r>
            <a:endParaRPr sz="3000"/>
          </a:p>
        </p:txBody>
      </p:sp>
      <p:sp>
        <p:nvSpPr>
          <p:cNvPr id="416" name="Google Shape;416;p45"/>
          <p:cNvSpPr txBox="1"/>
          <p:nvPr>
            <p:ph idx="3" type="subTitle"/>
          </p:nvPr>
        </p:nvSpPr>
        <p:spPr>
          <a:xfrm>
            <a:off x="5799969" y="2439619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</a:t>
            </a:r>
            <a:endParaRPr/>
          </a:p>
        </p:txBody>
      </p:sp>
      <p:sp>
        <p:nvSpPr>
          <p:cNvPr id="417" name="Google Shape;417;p45"/>
          <p:cNvSpPr txBox="1"/>
          <p:nvPr/>
        </p:nvSpPr>
        <p:spPr>
          <a:xfrm>
            <a:off x="316000" y="2055074"/>
            <a:ext cx="1744800" cy="109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Exclude Current Year Withdrawn Students: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Check box to exclude.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5034450" y="3992925"/>
            <a:ext cx="3989400" cy="44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Select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the View Dashboard button when finished.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9" name="Google Shape;419;p45"/>
          <p:cNvCxnSpPr/>
          <p:nvPr/>
        </p:nvCxnSpPr>
        <p:spPr>
          <a:xfrm rot="10800000">
            <a:off x="4448125" y="3635875"/>
            <a:ext cx="677100" cy="23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20" name="Google Shape;4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225" y="1060963"/>
            <a:ext cx="6526875" cy="285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45"/>
          <p:cNvCxnSpPr/>
          <p:nvPr/>
        </p:nvCxnSpPr>
        <p:spPr>
          <a:xfrm>
            <a:off x="2099200" y="2862550"/>
            <a:ext cx="1708500" cy="518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/>
        </p:nvSpPr>
        <p:spPr>
          <a:xfrm>
            <a:off x="277725" y="329719"/>
            <a:ext cx="6819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386213" y="994744"/>
            <a:ext cx="64404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8" name="Google Shape;428;p46"/>
          <p:cNvPicPr preferRelativeResize="0"/>
          <p:nvPr/>
        </p:nvPicPr>
        <p:blipFill rotWithShape="1">
          <a:blip r:embed="rId3">
            <a:alphaModFix/>
          </a:blip>
          <a:srcRect b="0" l="0" r="10984" t="0"/>
          <a:stretch/>
        </p:blipFill>
        <p:spPr>
          <a:xfrm>
            <a:off x="6904744" y="978038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29" name="Google Shape;429;p46"/>
          <p:cNvPicPr preferRelativeResize="0"/>
          <p:nvPr/>
        </p:nvPicPr>
        <p:blipFill rotWithShape="1">
          <a:blip r:embed="rId4">
            <a:alphaModFix/>
          </a:blip>
          <a:srcRect b="10450" l="0" r="0" t="0"/>
          <a:stretch/>
        </p:blipFill>
        <p:spPr>
          <a:xfrm>
            <a:off x="386212" y="1819350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0" name="Google Shape;430;p46"/>
          <p:cNvSpPr txBox="1"/>
          <p:nvPr/>
        </p:nvSpPr>
        <p:spPr>
          <a:xfrm>
            <a:off x="5431519" y="2744581"/>
            <a:ext cx="34605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31" name="Google Shape;431;p46"/>
          <p:cNvCxnSpPr/>
          <p:nvPr/>
        </p:nvCxnSpPr>
        <p:spPr>
          <a:xfrm flipH="1">
            <a:off x="5142094" y="1695656"/>
            <a:ext cx="1899600" cy="478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 txBox="1"/>
          <p:nvPr/>
        </p:nvSpPr>
        <p:spPr>
          <a:xfrm>
            <a:off x="449223" y="389438"/>
            <a:ext cx="546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 sz="1100"/>
          </a:p>
        </p:txBody>
      </p:sp>
      <p:sp>
        <p:nvSpPr>
          <p:cNvPr id="437" name="Google Shape;437;p47"/>
          <p:cNvSpPr txBox="1"/>
          <p:nvPr/>
        </p:nvSpPr>
        <p:spPr>
          <a:xfrm>
            <a:off x="432425" y="1239875"/>
            <a:ext cx="37017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p47"/>
          <p:cNvPicPr preferRelativeResize="0"/>
          <p:nvPr/>
        </p:nvPicPr>
        <p:blipFill rotWithShape="1">
          <a:blip r:embed="rId3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9" name="Google Shape;439;p47"/>
          <p:cNvPicPr preferRelativeResize="0"/>
          <p:nvPr/>
        </p:nvPicPr>
        <p:blipFill rotWithShape="1">
          <a:blip r:embed="rId4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0" name="Google Shape;440;p47"/>
          <p:cNvPicPr preferRelativeResize="0"/>
          <p:nvPr/>
        </p:nvPicPr>
        <p:blipFill rotWithShape="1">
          <a:blip r:embed="rId5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441" name="Google Shape;441;p47"/>
          <p:cNvCxnSpPr/>
          <p:nvPr/>
        </p:nvCxnSpPr>
        <p:spPr>
          <a:xfrm flipH="1" rot="10800000">
            <a:off x="4107725" y="513550"/>
            <a:ext cx="2246100" cy="122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8"/>
          <p:cNvSpPr txBox="1"/>
          <p:nvPr/>
        </p:nvSpPr>
        <p:spPr>
          <a:xfrm>
            <a:off x="449226" y="389450"/>
            <a:ext cx="7956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 - Training &amp; Support Calendar</a:t>
            </a:r>
            <a:endParaRPr sz="1100"/>
          </a:p>
        </p:txBody>
      </p:sp>
      <p:sp>
        <p:nvSpPr>
          <p:cNvPr id="447" name="Google Shape;447;p48"/>
          <p:cNvSpPr txBox="1"/>
          <p:nvPr/>
        </p:nvSpPr>
        <p:spPr>
          <a:xfrm>
            <a:off x="449225" y="1165100"/>
            <a:ext cx="3701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Newly added to the Help Desk</a:t>
            </a:r>
            <a:endParaRPr sz="15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8" name="Google Shape;4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250" y="351350"/>
            <a:ext cx="2038350" cy="9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25" y="2489800"/>
            <a:ext cx="4216617" cy="2410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48"/>
          <p:cNvCxnSpPr/>
          <p:nvPr/>
        </p:nvCxnSpPr>
        <p:spPr>
          <a:xfrm flipH="1">
            <a:off x="926925" y="2417275"/>
            <a:ext cx="872400" cy="654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51" name="Google Shape;45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8251" y="1209139"/>
            <a:ext cx="2038350" cy="285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48"/>
          <p:cNvCxnSpPr>
            <a:stCxn id="453" idx="1"/>
          </p:cNvCxnSpPr>
          <p:nvPr/>
        </p:nvCxnSpPr>
        <p:spPr>
          <a:xfrm flipH="1">
            <a:off x="4116650" y="2910151"/>
            <a:ext cx="2935200" cy="131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3" name="Google Shape;453;p48"/>
          <p:cNvSpPr txBox="1"/>
          <p:nvPr/>
        </p:nvSpPr>
        <p:spPr>
          <a:xfrm>
            <a:off x="7051850" y="2389951"/>
            <a:ext cx="1554000" cy="104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the title to view further details and add to your calendar.</a:t>
            </a:r>
            <a:endParaRPr/>
          </a:p>
        </p:txBody>
      </p:sp>
      <p:sp>
        <p:nvSpPr>
          <p:cNvPr id="454" name="Google Shape;454;p48"/>
          <p:cNvSpPr txBox="1"/>
          <p:nvPr/>
        </p:nvSpPr>
        <p:spPr>
          <a:xfrm>
            <a:off x="845125" y="1636050"/>
            <a:ext cx="2935200" cy="753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Filter by Date</a:t>
            </a:r>
            <a:endParaRPr sz="15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Filter by Event Type</a:t>
            </a:r>
            <a:endParaRPr/>
          </a:p>
        </p:txBody>
      </p:sp>
      <p:cxnSp>
        <p:nvCxnSpPr>
          <p:cNvPr id="455" name="Google Shape;455;p48"/>
          <p:cNvCxnSpPr/>
          <p:nvPr/>
        </p:nvCxnSpPr>
        <p:spPr>
          <a:xfrm flipH="1">
            <a:off x="5025325" y="3253300"/>
            <a:ext cx="1990200" cy="34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9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61" name="Google Shape;461;p49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9"/>
          <p:cNvSpPr txBox="1"/>
          <p:nvPr/>
        </p:nvSpPr>
        <p:spPr>
          <a:xfrm>
            <a:off x="954175" y="1926550"/>
            <a:ext cx="7115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What do you wonder?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0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Navigation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</a:t>
            </a:r>
            <a:endParaRPr/>
          </a:p>
        </p:txBody>
      </p:sp>
      <p:sp>
        <p:nvSpPr>
          <p:cNvPr id="473" name="Google Shape;473;p51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5" y="1068425"/>
            <a:ext cx="1323332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300" y="2423063"/>
            <a:ext cx="5842232" cy="52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0625" y="3723474"/>
            <a:ext cx="5842226" cy="70165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1"/>
          <p:cNvSpPr txBox="1"/>
          <p:nvPr/>
        </p:nvSpPr>
        <p:spPr>
          <a:xfrm>
            <a:off x="2460625" y="1873463"/>
            <a:ext cx="36351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    Sub Page Navigation = Tab Menu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8" name="Google Shape;478;p51"/>
          <p:cNvSpPr txBox="1"/>
          <p:nvPr/>
        </p:nvSpPr>
        <p:spPr>
          <a:xfrm>
            <a:off x="2533300" y="3271650"/>
            <a:ext cx="24081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Container Tabs, Tools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51"/>
          <p:cNvSpPr txBox="1"/>
          <p:nvPr/>
        </p:nvSpPr>
        <p:spPr>
          <a:xfrm>
            <a:off x="2533300" y="1068425"/>
            <a:ext cx="3239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Left Navigation Menu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0" name="Google Shape;480;p51"/>
          <p:cNvCxnSpPr/>
          <p:nvPr/>
        </p:nvCxnSpPr>
        <p:spPr>
          <a:xfrm flipH="1">
            <a:off x="2149675" y="1388525"/>
            <a:ext cx="361500" cy="12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2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Modal Overlay or Pop-over Functionality</a:t>
            </a:r>
            <a:endParaRPr b="1" i="1" sz="3000">
              <a:solidFill>
                <a:srgbClr val="F0B828"/>
              </a:solidFill>
            </a:endParaRPr>
          </a:p>
        </p:txBody>
      </p:sp>
      <p:pic>
        <p:nvPicPr>
          <p:cNvPr id="486" name="Google Shape;486;p52"/>
          <p:cNvPicPr preferRelativeResize="0"/>
          <p:nvPr/>
        </p:nvPicPr>
        <p:blipFill rotWithShape="1">
          <a:blip r:embed="rId3">
            <a:alphaModFix/>
          </a:blip>
          <a:srcRect b="0" l="5132" r="0" t="0"/>
          <a:stretch/>
        </p:blipFill>
        <p:spPr>
          <a:xfrm>
            <a:off x="596494" y="2573138"/>
            <a:ext cx="2554069" cy="905569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87" name="Google Shape;487;p52"/>
          <p:cNvSpPr txBox="1"/>
          <p:nvPr/>
        </p:nvSpPr>
        <p:spPr>
          <a:xfrm>
            <a:off x="473175" y="1093988"/>
            <a:ext cx="8243100" cy="77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Clicking to see more or searching opens a modal overlay or pop-over window on the screen you are viewing. This window has tools that can be helpful.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88" name="Google Shape;488;p52"/>
          <p:cNvGraphicFramePr/>
          <p:nvPr/>
        </p:nvGraphicFramePr>
        <p:xfrm>
          <a:off x="3442594" y="21213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{4EDFEF9D-D21E-4104-8051-50544E1F429E}</a:tableStyleId>
              </a:tblPr>
              <a:tblGrid>
                <a:gridCol w="766200"/>
                <a:gridCol w="4666475"/>
              </a:tblGrid>
              <a:tr h="540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Opens the pop-over window into the current window you are on. 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540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Opens the pop-over window into a new browser tab.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58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Refresh the pop-over window you are on.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540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Close the current pop-over window.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</a:tbl>
          </a:graphicData>
        </a:graphic>
      </p:graphicFrame>
      <p:pic>
        <p:nvPicPr>
          <p:cNvPr id="489" name="Google Shape;489;p52"/>
          <p:cNvPicPr preferRelativeResize="0"/>
          <p:nvPr/>
        </p:nvPicPr>
        <p:blipFill rotWithShape="1">
          <a:blip r:embed="rId3">
            <a:alphaModFix/>
          </a:blip>
          <a:srcRect b="26610" l="13201" r="76301" t="36982"/>
          <a:stretch/>
        </p:blipFill>
        <p:spPr>
          <a:xfrm>
            <a:off x="3642525" y="2243438"/>
            <a:ext cx="331200" cy="3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2"/>
          <p:cNvPicPr preferRelativeResize="0"/>
          <p:nvPr/>
        </p:nvPicPr>
        <p:blipFill rotWithShape="1">
          <a:blip r:embed="rId3">
            <a:alphaModFix/>
          </a:blip>
          <a:srcRect b="29720" l="29467" r="58230" t="38204"/>
          <a:stretch/>
        </p:blipFill>
        <p:spPr>
          <a:xfrm>
            <a:off x="3642525" y="2823544"/>
            <a:ext cx="331200" cy="29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2"/>
          <p:cNvPicPr preferRelativeResize="0"/>
          <p:nvPr/>
        </p:nvPicPr>
        <p:blipFill rotWithShape="1">
          <a:blip r:embed="rId3">
            <a:alphaModFix/>
          </a:blip>
          <a:srcRect b="28851" l="45796" r="41900" t="39073"/>
          <a:stretch/>
        </p:blipFill>
        <p:spPr>
          <a:xfrm>
            <a:off x="3642525" y="3408863"/>
            <a:ext cx="331200" cy="29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2"/>
          <p:cNvPicPr preferRelativeResize="0"/>
          <p:nvPr/>
        </p:nvPicPr>
        <p:blipFill rotWithShape="1">
          <a:blip r:embed="rId3">
            <a:alphaModFix/>
          </a:blip>
          <a:srcRect b="28851" l="62417" r="25280" t="39073"/>
          <a:stretch/>
        </p:blipFill>
        <p:spPr>
          <a:xfrm>
            <a:off x="3642525" y="3994181"/>
            <a:ext cx="331200" cy="29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Stock-1169954700 copy.jpg" id="290" name="Google Shape;290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48" r="29099" t="0"/>
          <a:stretch/>
        </p:blipFill>
        <p:spPr>
          <a:xfrm>
            <a:off x="0" y="33019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28962526-expanded copy.jpg" id="291" name="Google Shape;291;p35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4533" l="22589" r="30912" t="14533"/>
          <a:stretch/>
        </p:blipFill>
        <p:spPr>
          <a:xfrm>
            <a:off x="1828800" y="3301945"/>
            <a:ext cx="1828800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64188539 copy.jpg" id="292" name="Google Shape;292;p3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4732" r="28619" t="0"/>
          <a:stretch/>
        </p:blipFill>
        <p:spPr>
          <a:xfrm>
            <a:off x="3657600" y="3301945"/>
            <a:ext cx="18288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391720644-expanded copy.jpg" id="293" name="Google Shape;293;p35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2288" l="26863" r="14031" t="9691"/>
          <a:stretch/>
        </p:blipFill>
        <p:spPr>
          <a:xfrm>
            <a:off x="5486399" y="33019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451420203 copy.jpg" id="294" name="Google Shape;294;p35"/>
          <p:cNvPicPr preferRelativeResize="0"/>
          <p:nvPr>
            <p:ph idx="6" type="pic"/>
          </p:nvPr>
        </p:nvPicPr>
        <p:blipFill rotWithShape="1">
          <a:blip r:embed="rId7">
            <a:alphaModFix/>
          </a:blip>
          <a:srcRect b="41845" l="16203" r="2943" t="5411"/>
          <a:stretch/>
        </p:blipFill>
        <p:spPr>
          <a:xfrm>
            <a:off x="7315200" y="3301945"/>
            <a:ext cx="1828800" cy="1828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35"/>
          <p:cNvGrpSpPr/>
          <p:nvPr/>
        </p:nvGrpSpPr>
        <p:grpSpPr>
          <a:xfrm>
            <a:off x="4400050" y="2792205"/>
            <a:ext cx="343800" cy="35100"/>
            <a:chOff x="-112049" y="0"/>
            <a:chExt cx="458400" cy="46800"/>
          </a:xfrm>
        </p:grpSpPr>
        <p:sp>
          <p:nvSpPr>
            <p:cNvPr id="296" name="Google Shape;296;p3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00" name="Google Shape;300;p35"/>
          <p:cNvSpPr txBox="1"/>
          <p:nvPr/>
        </p:nvSpPr>
        <p:spPr>
          <a:xfrm>
            <a:off x="1" y="303900"/>
            <a:ext cx="91440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900"/>
              <a:buFont typeface="Lato"/>
              <a:buNone/>
            </a:pP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b="1" lang="en" sz="10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b="1" lang="en" sz="10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sz="10400">
              <a:solidFill>
                <a:srgbClr val="467CBB"/>
              </a:solidFill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1632244" y="2055994"/>
            <a:ext cx="49272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Lato Light"/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Your name, district, role and at least one thing you are hoping to walk away with from today’s training.</a:t>
            </a:r>
            <a:endParaRPr b="1" sz="1900"/>
          </a:p>
        </p:txBody>
      </p:sp>
      <p:grpSp>
        <p:nvGrpSpPr>
          <p:cNvPr id="302" name="Google Shape;302;p35"/>
          <p:cNvGrpSpPr/>
          <p:nvPr/>
        </p:nvGrpSpPr>
        <p:grpSpPr>
          <a:xfrm>
            <a:off x="4400050" y="1877805"/>
            <a:ext cx="343800" cy="35100"/>
            <a:chOff x="-112049" y="0"/>
            <a:chExt cx="458400" cy="46800"/>
          </a:xfrm>
        </p:grpSpPr>
        <p:sp>
          <p:nvSpPr>
            <p:cNvPr id="303" name="Google Shape;303;p3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pic>
        <p:nvPicPr>
          <p:cNvPr id="307" name="Google Shape;30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094" y="1912913"/>
            <a:ext cx="856631" cy="102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Google Shape;497;p53"/>
          <p:cNvGraphicFramePr/>
          <p:nvPr/>
        </p:nvGraphicFramePr>
        <p:xfrm>
          <a:off x="2323434" y="31266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{4EDFEF9D-D21E-4104-8051-50544E1F429E}</a:tableStyleId>
              </a:tblPr>
              <a:tblGrid>
                <a:gridCol w="427200"/>
                <a:gridCol w="3690300"/>
              </a:tblGrid>
              <a:tr h="3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Download the chart into a PNG file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29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Options for hiding/showing the Data Settings tool box to make changes to the look of the chart. (horizontal, vertical)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Reloads the chart data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</a:tbl>
          </a:graphicData>
        </a:graphic>
      </p:graphicFrame>
      <p:graphicFrame>
        <p:nvGraphicFramePr>
          <p:cNvPr id="498" name="Google Shape;498;p53"/>
          <p:cNvGraphicFramePr/>
          <p:nvPr/>
        </p:nvGraphicFramePr>
        <p:xfrm>
          <a:off x="2292281" y="14832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{4EDFEF9D-D21E-4104-8051-50544E1F429E}</a:tableStyleId>
              </a:tblPr>
              <a:tblGrid>
                <a:gridCol w="439275"/>
                <a:gridCol w="5857100"/>
              </a:tblGrid>
              <a:tr h="27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Choose from display options; grid or card view or pop into its own pop-over expanded view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29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Opens up the filter tools, same on the column headers, all into one view, overlay or side by side.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Opens up the columns list, allowing the user to hide/show and move columns in the table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87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Download the table into an Excel spreadsheet.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/>
                </a:tc>
              </a:tr>
            </a:tbl>
          </a:graphicData>
        </a:graphic>
      </p:graphicFrame>
      <p:sp>
        <p:nvSpPr>
          <p:cNvPr id="499" name="Google Shape;499;p53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Container &amp; View Functionality</a:t>
            </a:r>
            <a:endParaRPr b="1" i="1" sz="3000">
              <a:solidFill>
                <a:srgbClr val="F0B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0" name="Google Shape;500;p53"/>
          <p:cNvPicPr preferRelativeResize="0"/>
          <p:nvPr/>
        </p:nvPicPr>
        <p:blipFill rotWithShape="1">
          <a:blip r:embed="rId3">
            <a:alphaModFix/>
          </a:blip>
          <a:srcRect b="19443" l="15573" r="15580" t="26001"/>
          <a:stretch/>
        </p:blipFill>
        <p:spPr>
          <a:xfrm>
            <a:off x="2348944" y="3588263"/>
            <a:ext cx="304931" cy="24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3"/>
          <p:cNvSpPr txBox="1"/>
          <p:nvPr/>
        </p:nvSpPr>
        <p:spPr>
          <a:xfrm>
            <a:off x="580641" y="1105369"/>
            <a:ext cx="1341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Table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2" name="Google Shape;502;p53"/>
          <p:cNvPicPr preferRelativeResize="0"/>
          <p:nvPr/>
        </p:nvPicPr>
        <p:blipFill rotWithShape="1">
          <a:blip r:embed="rId4">
            <a:alphaModFix/>
          </a:blip>
          <a:srcRect b="12543" l="9796" r="22217" t="18041"/>
          <a:stretch/>
        </p:blipFill>
        <p:spPr>
          <a:xfrm>
            <a:off x="2417194" y="3134409"/>
            <a:ext cx="236687" cy="2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3065" y="4011797"/>
            <a:ext cx="236681" cy="23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3"/>
          <p:cNvPicPr preferRelativeResize="0"/>
          <p:nvPr/>
        </p:nvPicPr>
        <p:blipFill rotWithShape="1">
          <a:blip r:embed="rId6">
            <a:alphaModFix/>
          </a:blip>
          <a:srcRect b="11030" l="12120" r="16455" t="19813"/>
          <a:stretch/>
        </p:blipFill>
        <p:spPr>
          <a:xfrm>
            <a:off x="2350631" y="2140594"/>
            <a:ext cx="301548" cy="2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3"/>
          <p:cNvPicPr preferRelativeResize="0"/>
          <p:nvPr/>
        </p:nvPicPr>
        <p:blipFill rotWithShape="1">
          <a:blip r:embed="rId7">
            <a:alphaModFix/>
          </a:blip>
          <a:srcRect b="7702" l="14353" r="14975" t="17368"/>
          <a:stretch/>
        </p:blipFill>
        <p:spPr>
          <a:xfrm>
            <a:off x="2409969" y="2485988"/>
            <a:ext cx="182880" cy="23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3"/>
          <p:cNvPicPr preferRelativeResize="0"/>
          <p:nvPr/>
        </p:nvPicPr>
        <p:blipFill rotWithShape="1">
          <a:blip r:embed="rId8">
            <a:alphaModFix/>
          </a:blip>
          <a:srcRect b="6507" l="0" r="15088" t="16480"/>
          <a:stretch/>
        </p:blipFill>
        <p:spPr>
          <a:xfrm>
            <a:off x="2348944" y="1540406"/>
            <a:ext cx="304931" cy="22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3"/>
          <p:cNvPicPr preferRelativeResize="0"/>
          <p:nvPr/>
        </p:nvPicPr>
        <p:blipFill rotWithShape="1">
          <a:blip r:embed="rId9">
            <a:alphaModFix/>
          </a:blip>
          <a:srcRect b="12114" l="20953" r="6339" t="21756"/>
          <a:stretch/>
        </p:blipFill>
        <p:spPr>
          <a:xfrm>
            <a:off x="2348944" y="1837556"/>
            <a:ext cx="304931" cy="23623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3"/>
          <p:cNvSpPr txBox="1"/>
          <p:nvPr/>
        </p:nvSpPr>
        <p:spPr>
          <a:xfrm>
            <a:off x="523500" y="2685281"/>
            <a:ext cx="1341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Chart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9" name="Google Shape;509;p53"/>
          <p:cNvPicPr preferRelativeResize="0"/>
          <p:nvPr/>
        </p:nvPicPr>
        <p:blipFill rotWithShape="1">
          <a:blip r:embed="rId10">
            <a:alphaModFix/>
          </a:blip>
          <a:srcRect b="6728" l="24477" r="0" t="8855"/>
          <a:stretch/>
        </p:blipFill>
        <p:spPr>
          <a:xfrm>
            <a:off x="540638" y="3119025"/>
            <a:ext cx="1429039" cy="139093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0" name="Google Shape;510;p53"/>
          <p:cNvPicPr preferRelativeResize="0"/>
          <p:nvPr/>
        </p:nvPicPr>
        <p:blipFill rotWithShape="1">
          <a:blip r:embed="rId11">
            <a:alphaModFix/>
          </a:blip>
          <a:srcRect b="0" l="16289" r="0" t="12717"/>
          <a:stretch/>
        </p:blipFill>
        <p:spPr>
          <a:xfrm>
            <a:off x="475707" y="1555593"/>
            <a:ext cx="1551113" cy="102608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1" name="Google Shape;511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37531" y="3416802"/>
            <a:ext cx="1551113" cy="1083789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2" name="Google Shape;512;p53"/>
          <p:cNvSpPr txBox="1"/>
          <p:nvPr/>
        </p:nvSpPr>
        <p:spPr>
          <a:xfrm>
            <a:off x="2036175" y="897319"/>
            <a:ext cx="63903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Tools vary depending on the type of container or view.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3" name="Google Shape;513;p53"/>
          <p:cNvCxnSpPr/>
          <p:nvPr/>
        </p:nvCxnSpPr>
        <p:spPr>
          <a:xfrm>
            <a:off x="8384663" y="3266963"/>
            <a:ext cx="5100" cy="1028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4" name="Google Shape;514;p53"/>
          <p:cNvCxnSpPr>
            <a:stCxn id="515" idx="2"/>
          </p:cNvCxnSpPr>
          <p:nvPr/>
        </p:nvCxnSpPr>
        <p:spPr>
          <a:xfrm>
            <a:off x="7152450" y="3298172"/>
            <a:ext cx="774300" cy="588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5" name="Google Shape;515;p53"/>
          <p:cNvSpPr txBox="1"/>
          <p:nvPr/>
        </p:nvSpPr>
        <p:spPr>
          <a:xfrm>
            <a:off x="6582450" y="2869472"/>
            <a:ext cx="11400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Shrink or expand the </a:t>
            </a:r>
            <a:r>
              <a:rPr b="1" lang="en" sz="11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</a:t>
            </a:r>
            <a:endParaRPr b="1" sz="11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6" name="Google Shape;516;p53"/>
          <p:cNvSpPr txBox="1"/>
          <p:nvPr/>
        </p:nvSpPr>
        <p:spPr>
          <a:xfrm>
            <a:off x="7832063" y="2840138"/>
            <a:ext cx="11400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Shrink or expand the </a:t>
            </a:r>
            <a:r>
              <a:rPr b="1" lang="en" sz="1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container</a:t>
            </a:r>
            <a:endParaRPr b="1" sz="1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" name="Google Shape;521;p54"/>
          <p:cNvGraphicFramePr/>
          <p:nvPr/>
        </p:nvGraphicFramePr>
        <p:xfrm>
          <a:off x="291113" y="12608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{4EDFEF9D-D21E-4104-8051-50544E1F429E}</a:tableStyleId>
              </a:tblPr>
              <a:tblGrid>
                <a:gridCol w="4567925"/>
                <a:gridCol w="4033550"/>
              </a:tblGrid>
              <a:tr h="35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Lato"/>
                          <a:ea typeface="Lato"/>
                          <a:cs typeface="Lato"/>
                          <a:sym typeface="Lato"/>
                        </a:rPr>
                        <a:t>Standard downloading from the dashboard generates instantly into your computer’s download folder.</a:t>
                      </a:r>
                      <a:endParaRPr b="1" sz="1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400" u="sng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22" name="Google Shape;522;p54"/>
          <p:cNvSpPr txBox="1"/>
          <p:nvPr/>
        </p:nvSpPr>
        <p:spPr>
          <a:xfrm>
            <a:off x="396338" y="329719"/>
            <a:ext cx="83967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Download Processing </a:t>
            </a:r>
            <a:endParaRPr b="1" i="1" sz="3000">
              <a:solidFill>
                <a:srgbClr val="F0B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3" name="Google Shape;5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554" y="2114179"/>
            <a:ext cx="3583300" cy="19938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"/>
          <p:cNvSpPr txBox="1"/>
          <p:nvPr/>
        </p:nvSpPr>
        <p:spPr>
          <a:xfrm>
            <a:off x="449223" y="389438"/>
            <a:ext cx="546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Student Dashboard (Spotlight)</a:t>
            </a:r>
            <a:endParaRPr sz="1100"/>
          </a:p>
        </p:txBody>
      </p:sp>
      <p:sp>
        <p:nvSpPr>
          <p:cNvPr id="529" name="Google Shape;529;p55"/>
          <p:cNvSpPr txBox="1"/>
          <p:nvPr/>
        </p:nvSpPr>
        <p:spPr>
          <a:xfrm>
            <a:off x="613750" y="1124300"/>
            <a:ext cx="39075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Launch through: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Profile Search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Clicking the bar in a chart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Clicking the magnifying glass icon or name in the data table.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Includes: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Profile / Schedule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Assessments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Demographics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Behaviors / Attendance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Student Plans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Grades and Credits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And More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0" name="Google Shape;53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550" y="2520000"/>
            <a:ext cx="1861625" cy="17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9500" y="1897900"/>
            <a:ext cx="1460175" cy="23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4600" y="267442"/>
            <a:ext cx="1049200" cy="234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School District Dashboard</a:t>
            </a:r>
            <a:endParaRPr sz="3000"/>
          </a:p>
        </p:txBody>
      </p:sp>
      <p:sp>
        <p:nvSpPr>
          <p:cNvPr id="538" name="Google Shape;538;p56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9" name="Google Shape;53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700" y="369198"/>
            <a:ext cx="1871150" cy="19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550" y="3815948"/>
            <a:ext cx="6274525" cy="2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6"/>
          <p:cNvSpPr txBox="1"/>
          <p:nvPr/>
        </p:nvSpPr>
        <p:spPr>
          <a:xfrm>
            <a:off x="765000" y="1090475"/>
            <a:ext cx="56433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Behavior: Attendance, Discipline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Grades and Credits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Risk Summary: Identify student risk levels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Assessments: State and third party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assessment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scores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Demographics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Student Plans (Optional)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7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Teachers</a:t>
            </a:r>
            <a:endParaRPr b="1" i="1" sz="2300">
              <a:solidFill>
                <a:srgbClr val="F0B828"/>
              </a:solidFill>
            </a:endParaRPr>
          </a:p>
        </p:txBody>
      </p:sp>
      <p:sp>
        <p:nvSpPr>
          <p:cNvPr id="547" name="Google Shape;547;p57"/>
          <p:cNvSpPr txBox="1"/>
          <p:nvPr/>
        </p:nvSpPr>
        <p:spPr>
          <a:xfrm>
            <a:off x="428856" y="1079630"/>
            <a:ext cx="8286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Developing Improvement plans, setting challenges yet achievable goals. (Fast start to the school year)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academic targets (levels) are needed, and what data is connected to those priorities?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Review historical student data, student plans, family contact information.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might I spotlight for others that will support moving forward?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Track and Monitor Progress for specific groups. 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information could I use to support student conferences, health concerns, additionals services, graduation pathways?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Is a change resulting in improvements? (Student Growth Measures)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Reporting Data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historical views support reporting? (Student Groups, Grants)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Specialists</a:t>
            </a:r>
            <a:endParaRPr b="1" i="1" sz="3000">
              <a:solidFill>
                <a:srgbClr val="F0B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58"/>
          <p:cNvSpPr txBox="1"/>
          <p:nvPr/>
        </p:nvSpPr>
        <p:spPr>
          <a:xfrm>
            <a:off x="451556" y="1061480"/>
            <a:ext cx="8286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Developing Improvement plans, setting challenges yet achievable goals.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are my district’s priorities, and what data is connected to those priorities?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Where are our highest needs? (Registration, Whole Child Focus (SEL + Academics)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might I spotlight for others that will support moving forward?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Track and Monitor Progress for specific groups. Monitor for disproportionality.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are some early indicators we are on the right track?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Is a change resulting in improvements? For whom and under what conditions?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MTSS meetings, Running Start/Work Release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Reporting Data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historical views support reporting? (Student Groups, Grants)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9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District/School Administrator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559" name="Google Shape;559;p59"/>
          <p:cNvSpPr txBox="1"/>
          <p:nvPr/>
        </p:nvSpPr>
        <p:spPr>
          <a:xfrm>
            <a:off x="428856" y="1106080"/>
            <a:ext cx="8286300" cy="3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Developing Improvement plans, setting challenges yet achievable goals.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are my district’s/school’s priorities, and what data is connected to those priorities?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Where are our highest needs? (staff efficiencies with budget reductions)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might I spotlight for others that will support moving forward?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Track and Monitor Progress for specific groups. Monitor for disproportionality.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are some early indicators we are on the right track?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Is a change resulting in improvements? For whom and under what conditions?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Student Growth / Assessments (Performance Level Scores)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Reporting Data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What historical views support reporting? (State &amp; District Reports/Requirements, Grants)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0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Scavenger Hunt 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565" name="Google Shape;565;p60"/>
          <p:cNvSpPr txBox="1"/>
          <p:nvPr/>
        </p:nvSpPr>
        <p:spPr>
          <a:xfrm>
            <a:off x="451550" y="838650"/>
            <a:ext cx="8286300" cy="4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Attendance: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Can you identify which of your students has the highest number of absences? - What was their attendance last year?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What percent of students school-wide/grade-band/class wise are meeting the 90% attendance threshold?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Assessments: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Choose a grade band or class. What percentage of students met the standard?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Find three students who scored below grade level.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Find two students with upward trends in an assessment.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Risk: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Explore two students who are at risk. What are the challenges? What achievable goal could you set to develop improvement? How could you track and monitor progress for a specific group?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Demographic: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Find two students with a Home Language other than English.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Student Spotlight: Select a student: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Are they enrolled in any special programs?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What are their weaknesses/strengths?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1"/>
          <p:cNvSpPr txBox="1"/>
          <p:nvPr/>
        </p:nvSpPr>
        <p:spPr>
          <a:xfrm>
            <a:off x="354394" y="2006963"/>
            <a:ext cx="799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What was an ah-ha moment?</a:t>
            </a:r>
            <a:endParaRPr b="1" sz="3800"/>
          </a:p>
        </p:txBody>
      </p:sp>
      <p:sp>
        <p:nvSpPr>
          <p:cNvPr id="571" name="Google Shape;571;p61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Questions?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572" name="Google Shape;572;p6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377825" y="1426725"/>
            <a:ext cx="4629300" cy="18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Welcome and Introductions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Getting Logged In &amp; General Navigation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Help Desk, User Account, Help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Setting your Default Dashboard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Basic Dashboard Functionality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 &amp; A, Practice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Lato Light"/>
              <a:buChar char="●"/>
            </a:pPr>
            <a:r>
              <a:t/>
            </a:r>
            <a:endParaRPr sz="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1778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Lato Light"/>
              <a:buChar char="●"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14" name="Google Shape;314;p36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315" name="Google Shape;315;p36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pic>
        <p:nvPicPr>
          <p:cNvPr descr="logo-dark-sds-connect.svg" id="319" name="Google Shape;31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c.pdf" id="320" name="Google Shape;32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pic>
        <p:nvPicPr>
          <p:cNvPr id="322" name="Google Shape;32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5392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6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8" name="Google Shape;328;p37"/>
          <p:cNvSpPr txBox="1"/>
          <p:nvPr/>
        </p:nvSpPr>
        <p:spPr>
          <a:xfrm>
            <a:off x="378052" y="329725"/>
            <a:ext cx="2667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b="1" sz="3000"/>
          </a:p>
        </p:txBody>
      </p:sp>
      <p:sp>
        <p:nvSpPr>
          <p:cNvPr id="329" name="Google Shape;329;p37"/>
          <p:cNvSpPr txBox="1"/>
          <p:nvPr/>
        </p:nvSpPr>
        <p:spPr>
          <a:xfrm>
            <a:off x="446400" y="1835675"/>
            <a:ext cx="4161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4687950" y="1889375"/>
            <a:ext cx="3888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4">
            <a:alphaModFix/>
          </a:blip>
          <a:srcRect b="0" l="0" r="1127" t="0"/>
          <a:stretch/>
        </p:blipFill>
        <p:spPr>
          <a:xfrm>
            <a:off x="4687950" y="25913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2" name="Google Shape;332;p37"/>
          <p:cNvSpPr txBox="1"/>
          <p:nvPr/>
        </p:nvSpPr>
        <p:spPr>
          <a:xfrm>
            <a:off x="788750" y="987875"/>
            <a:ext cx="8066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Go to URL: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2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districtname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.schooldata.net/connect/#/homeroom</a:t>
            </a:r>
            <a:endParaRPr sz="2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37"/>
          <p:cNvSpPr txBox="1"/>
          <p:nvPr/>
        </p:nvSpPr>
        <p:spPr>
          <a:xfrm>
            <a:off x="446400" y="1510775"/>
            <a:ext cx="84090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4" name="Google Shape;334;p37"/>
          <p:cNvCxnSpPr/>
          <p:nvPr/>
        </p:nvCxnSpPr>
        <p:spPr>
          <a:xfrm>
            <a:off x="4598250" y="1935625"/>
            <a:ext cx="9900" cy="2623500"/>
          </a:xfrm>
          <a:prstGeom prst="straightConnector1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7"/>
          <p:cNvCxnSpPr/>
          <p:nvPr/>
        </p:nvCxnSpPr>
        <p:spPr>
          <a:xfrm flipH="1" rot="10800000">
            <a:off x="788863" y="951659"/>
            <a:ext cx="8066400" cy="4800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6" name="Google Shape;336;p37"/>
          <p:cNvSpPr txBox="1"/>
          <p:nvPr/>
        </p:nvSpPr>
        <p:spPr>
          <a:xfrm>
            <a:off x="664750" y="4485400"/>
            <a:ext cx="57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37"/>
          <p:cNvSpPr/>
          <p:nvPr/>
        </p:nvSpPr>
        <p:spPr>
          <a:xfrm>
            <a:off x="1808800" y="3951925"/>
            <a:ext cx="154200" cy="23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Manage My Account</a:t>
            </a:r>
            <a:endParaRPr sz="3000"/>
          </a:p>
        </p:txBody>
      </p:sp>
      <p:pic>
        <p:nvPicPr>
          <p:cNvPr id="343" name="Google Shape;3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50" y="1095725"/>
            <a:ext cx="1952625" cy="21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2610" y="1095725"/>
            <a:ext cx="6316191" cy="22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 txBox="1"/>
          <p:nvPr/>
        </p:nvSpPr>
        <p:spPr>
          <a:xfrm>
            <a:off x="826950" y="3326000"/>
            <a:ext cx="79698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your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Name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and choose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Manage My Account.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Select Screen Settings: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Zoom Factor, High Contrast, Application Navigation is Collapsed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(Information or Directions) for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easy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page.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Change Password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/>
          <p:nvPr/>
        </p:nvSpPr>
        <p:spPr>
          <a:xfrm>
            <a:off x="299288" y="329719"/>
            <a:ext cx="6797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b="1" sz="2300"/>
          </a:p>
        </p:txBody>
      </p:sp>
      <p:pic>
        <p:nvPicPr>
          <p:cNvPr id="351" name="Google Shape;351;p39"/>
          <p:cNvPicPr preferRelativeResize="0"/>
          <p:nvPr/>
        </p:nvPicPr>
        <p:blipFill rotWithShape="1">
          <a:blip r:embed="rId3">
            <a:alphaModFix/>
          </a:blip>
          <a:srcRect b="6524" l="0" r="0" t="0"/>
          <a:stretch/>
        </p:blipFill>
        <p:spPr>
          <a:xfrm>
            <a:off x="423919" y="2133188"/>
            <a:ext cx="4675275" cy="23022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2" name="Google Shape;352;p39"/>
          <p:cNvSpPr txBox="1"/>
          <p:nvPr/>
        </p:nvSpPr>
        <p:spPr>
          <a:xfrm>
            <a:off x="3179363" y="894919"/>
            <a:ext cx="57072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Site Navigation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start.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Dashboards and Distributions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next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Homeroom Dashboards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844" y="2007562"/>
            <a:ext cx="2999333" cy="24628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4" name="Google Shape;354;p39"/>
          <p:cNvSpPr/>
          <p:nvPr/>
        </p:nvSpPr>
        <p:spPr>
          <a:xfrm>
            <a:off x="7135893" y="3197194"/>
            <a:ext cx="549600" cy="2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355" name="Google Shape;355;p39"/>
          <p:cNvCxnSpPr/>
          <p:nvPr/>
        </p:nvCxnSpPr>
        <p:spPr>
          <a:xfrm>
            <a:off x="4953525" y="1852669"/>
            <a:ext cx="730200" cy="90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39"/>
          <p:cNvCxnSpPr/>
          <p:nvPr/>
        </p:nvCxnSpPr>
        <p:spPr>
          <a:xfrm>
            <a:off x="4969219" y="1868363"/>
            <a:ext cx="2284500" cy="77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7" name="Google Shape;3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175" y="1165396"/>
            <a:ext cx="2852075" cy="55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/>
          <p:nvPr>
            <p:ph type="title"/>
          </p:nvPr>
        </p:nvSpPr>
        <p:spPr>
          <a:xfrm>
            <a:off x="490725" y="440075"/>
            <a:ext cx="75282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Lato"/>
                <a:ea typeface="Lato"/>
                <a:cs typeface="Lato"/>
                <a:sym typeface="Lato"/>
              </a:rPr>
              <a:t>What is Homeroom Dashboards (SchoolData.net)?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40"/>
          <p:cNvSpPr txBox="1"/>
          <p:nvPr>
            <p:ph idx="1" type="subTitle"/>
          </p:nvPr>
        </p:nvSpPr>
        <p:spPr>
          <a:xfrm>
            <a:off x="602000" y="1148900"/>
            <a:ext cx="77592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Homeroom is a customized student data portal that combines information from numerous sources and presents it in a clear, consistent format.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Group 10200@2x.png" id="364" name="Google Shape;36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8963" y="335552"/>
            <a:ext cx="697856" cy="69785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0"/>
          <p:cNvSpPr txBox="1"/>
          <p:nvPr/>
        </p:nvSpPr>
        <p:spPr>
          <a:xfrm>
            <a:off x="277750" y="1924550"/>
            <a:ext cx="4450200" cy="1898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latin typeface="Lato"/>
                <a:ea typeface="Lato"/>
                <a:cs typeface="Lato"/>
                <a:sym typeface="Lato"/>
              </a:rPr>
              <a:t>Nightly loaded (automatic):</a:t>
            </a:r>
            <a:endParaRPr b="1" i="0" sz="1800" u="sng" cap="none" strike="noStrike">
              <a:latin typeface="Lato"/>
              <a:ea typeface="Lato"/>
              <a:cs typeface="Lato"/>
              <a:sym typeface="Lato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b="1" i="1" lang="en" sz="1600" u="sng">
                <a:latin typeface="Lato"/>
                <a:ea typeface="Lato"/>
                <a:cs typeface="Lato"/>
                <a:sym typeface="Lato"/>
              </a:rPr>
              <a:t>Skyward</a:t>
            </a:r>
            <a:r>
              <a:rPr i="1" lang="en" sz="1600" u="none" cap="none" strike="noStrike">
                <a:latin typeface="Lato"/>
                <a:ea typeface="Lato"/>
                <a:cs typeface="Lato"/>
                <a:sym typeface="Lato"/>
              </a:rPr>
              <a:t>: Student Demographic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s</a:t>
            </a:r>
            <a:r>
              <a:rPr i="1" lang="en" sz="1600" u="none" cap="none" strike="noStrike">
                <a:latin typeface="Lato"/>
                <a:ea typeface="Lato"/>
                <a:cs typeface="Lato"/>
                <a:sym typeface="Lato"/>
              </a:rPr>
              <a:t>, Attendance, Discipline, Gradebook 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&amp; </a:t>
            </a:r>
            <a:r>
              <a:rPr i="1" lang="en" sz="1600" u="none" cap="none" strike="noStrike">
                <a:latin typeface="Lato"/>
                <a:ea typeface="Lato"/>
                <a:cs typeface="Lato"/>
                <a:sym typeface="Lato"/>
              </a:rPr>
              <a:t>Posted Grades, GPA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 &amp; Credits,</a:t>
            </a:r>
            <a:r>
              <a:rPr i="1" lang="en" sz="1600" u="none" cap="none" strike="noStrike">
                <a:latin typeface="Lato"/>
                <a:ea typeface="Lato"/>
                <a:cs typeface="Lato"/>
                <a:sym typeface="Lato"/>
              </a:rPr>
              <a:t> Services, Guardian info, Health Information, Educational Milestones, 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Class and School/District </a:t>
            </a:r>
            <a:r>
              <a:rPr i="1" lang="en" sz="1600" u="none" cap="none" strike="noStrike">
                <a:latin typeface="Lato"/>
                <a:ea typeface="Lato"/>
                <a:cs typeface="Lato"/>
                <a:sym typeface="Lato"/>
              </a:rPr>
              <a:t>Enrollments</a:t>
            </a:r>
            <a:endParaRPr i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>
            <a:off x="4792600" y="1945550"/>
            <a:ext cx="4017000" cy="185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latin typeface="Lato"/>
                <a:ea typeface="Lato"/>
                <a:cs typeface="Lato"/>
                <a:sym typeface="Lato"/>
              </a:rPr>
              <a:t>Periodically loaded</a:t>
            </a:r>
            <a:r>
              <a:rPr b="1" lang="en" sz="1800" u="sng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" sz="1800" u="sng" cap="none" strike="noStrike">
                <a:latin typeface="Lato"/>
                <a:ea typeface="Lato"/>
                <a:cs typeface="Lato"/>
                <a:sym typeface="Lato"/>
              </a:rPr>
              <a:t> (user initiated):</a:t>
            </a:r>
            <a:endParaRPr b="1" i="0" sz="1800" u="sng" cap="none" strike="noStrike">
              <a:latin typeface="Lato"/>
              <a:ea typeface="Lato"/>
              <a:cs typeface="Lato"/>
              <a:sym typeface="Lato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i="0" lang="en" sz="1600" u="none" cap="none" strike="noStrike">
                <a:latin typeface="Lato"/>
                <a:ea typeface="Lato"/>
                <a:cs typeface="Lato"/>
                <a:sym typeface="Lato"/>
              </a:rPr>
              <a:t>State Assessment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s</a:t>
            </a:r>
            <a:endParaRPr i="0" sz="1600" u="none" cap="none" strike="noStrike">
              <a:latin typeface="Lato"/>
              <a:ea typeface="Lato"/>
              <a:cs typeface="Lato"/>
              <a:sym typeface="Lato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i="0" lang="en" sz="1600" u="none" cap="none" strike="noStrike">
                <a:latin typeface="Lato"/>
                <a:ea typeface="Lato"/>
                <a:cs typeface="Lato"/>
                <a:sym typeface="Lato"/>
              </a:rPr>
              <a:t>District Assessments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7" name="Google Shape;367;p40"/>
          <p:cNvCxnSpPr>
            <a:stCxn id="365" idx="2"/>
          </p:cNvCxnSpPr>
          <p:nvPr/>
        </p:nvCxnSpPr>
        <p:spPr>
          <a:xfrm>
            <a:off x="2502850" y="3822950"/>
            <a:ext cx="1920600" cy="534900"/>
          </a:xfrm>
          <a:prstGeom prst="straightConnector1">
            <a:avLst/>
          </a:prstGeom>
          <a:noFill/>
          <a:ln cap="flat" cmpd="sng" w="28575">
            <a:solidFill>
              <a:srgbClr val="3E3D2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8" name="Google Shape;368;p40"/>
          <p:cNvCxnSpPr>
            <a:stCxn id="366" idx="2"/>
          </p:cNvCxnSpPr>
          <p:nvPr/>
        </p:nvCxnSpPr>
        <p:spPr>
          <a:xfrm flipH="1">
            <a:off x="5152600" y="3801950"/>
            <a:ext cx="1648500" cy="596400"/>
          </a:xfrm>
          <a:prstGeom prst="straightConnector1">
            <a:avLst/>
          </a:prstGeom>
          <a:noFill/>
          <a:ln cap="flat" cmpd="sng" w="28575">
            <a:solidFill>
              <a:srgbClr val="3E3D2D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Group 10200@2x.png" id="369" name="Google Shape;36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3533" y="3844119"/>
            <a:ext cx="697856" cy="69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1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Dashboard Background 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472200" y="1294500"/>
            <a:ext cx="6416100" cy="29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Homeroom delivers two kinds of dashboards: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469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2363F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Dashboards populated with data related to you, the user.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469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Dashboards populated with data related to some other person or some other thing. For example, data about another teacher or about a school (formerly referenced as Spotlights).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difference relates to your data access permissions, and how we determine what data you should be able to see.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Select your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Role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from the dropdown menu.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6" name="Google Shape;3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800" y="293369"/>
            <a:ext cx="1860025" cy="20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Set Default and Favorite Dashboards</a:t>
            </a:r>
            <a:endParaRPr sz="3000"/>
          </a:p>
        </p:txBody>
      </p:sp>
      <p:sp>
        <p:nvSpPr>
          <p:cNvPr id="382" name="Google Shape;382;p42"/>
          <p:cNvSpPr txBox="1"/>
          <p:nvPr>
            <p:ph idx="2" type="subTitle"/>
          </p:nvPr>
        </p:nvSpPr>
        <p:spPr>
          <a:xfrm>
            <a:off x="463450" y="1126850"/>
            <a:ext cx="7997100" cy="504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Set Default Dashboard and Favorites in All Dashboards found in the left navigation.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83" name="Google Shape;383;p42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75" y="1759197"/>
            <a:ext cx="8414052" cy="127549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2"/>
          <p:cNvSpPr txBox="1"/>
          <p:nvPr/>
        </p:nvSpPr>
        <p:spPr>
          <a:xfrm>
            <a:off x="1054150" y="3338650"/>
            <a:ext cx="2644500" cy="922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Locate</a:t>
            </a:r>
            <a:r>
              <a:rPr lang="en" sz="2000">
                <a:latin typeface="Lato"/>
                <a:ea typeface="Lato"/>
                <a:cs typeface="Lato"/>
                <a:sym typeface="Lato"/>
              </a:rPr>
              <a:t> in: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My Default Dashboard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My Favorite Dashboards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9100" y="3162150"/>
            <a:ext cx="1573753" cy="12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4350" y="3162151"/>
            <a:ext cx="1797342" cy="12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chool Data Connec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